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8" r:id="rId2"/>
    <p:sldId id="384" r:id="rId3"/>
    <p:sldId id="438" r:id="rId4"/>
    <p:sldId id="439" r:id="rId5"/>
    <p:sldId id="440" r:id="rId6"/>
    <p:sldId id="441" r:id="rId7"/>
    <p:sldId id="442" r:id="rId8"/>
    <p:sldId id="443" r:id="rId9"/>
    <p:sldId id="444" r:id="rId10"/>
    <p:sldId id="447" r:id="rId11"/>
    <p:sldId id="445" r:id="rId12"/>
    <p:sldId id="446" r:id="rId13"/>
    <p:sldId id="448" r:id="rId14"/>
    <p:sldId id="449" r:id="rId15"/>
    <p:sldId id="450" r:id="rId16"/>
    <p:sldId id="451" r:id="rId17"/>
    <p:sldId id="452" r:id="rId18"/>
    <p:sldId id="453" r:id="rId19"/>
    <p:sldId id="454" r:id="rId20"/>
    <p:sldId id="455" r:id="rId21"/>
    <p:sldId id="457" r:id="rId22"/>
    <p:sldId id="458" r:id="rId23"/>
    <p:sldId id="459" r:id="rId24"/>
    <p:sldId id="460" r:id="rId25"/>
    <p:sldId id="461" r:id="rId26"/>
    <p:sldId id="462" r:id="rId27"/>
    <p:sldId id="463" r:id="rId28"/>
    <p:sldId id="464" r:id="rId29"/>
    <p:sldId id="465" r:id="rId30"/>
    <p:sldId id="466" r:id="rId31"/>
    <p:sldId id="468" r:id="rId32"/>
    <p:sldId id="467" r:id="rId33"/>
    <p:sldId id="469" r:id="rId34"/>
    <p:sldId id="470" r:id="rId35"/>
    <p:sldId id="471" r:id="rId36"/>
    <p:sldId id="472" r:id="rId37"/>
    <p:sldId id="473" r:id="rId38"/>
    <p:sldId id="474" r:id="rId39"/>
    <p:sldId id="475" r:id="rId40"/>
    <p:sldId id="476" r:id="rId41"/>
    <p:sldId id="477" r:id="rId42"/>
    <p:sldId id="478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56" autoAdjust="0"/>
    <p:restoredTop sz="94660"/>
  </p:normalViewPr>
  <p:slideViewPr>
    <p:cSldViewPr snapToGrid="0">
      <p:cViewPr varScale="1">
        <p:scale>
          <a:sx n="84" d="100"/>
          <a:sy n="84" d="100"/>
        </p:scale>
        <p:origin x="13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94E791-EBA1-4262-8C84-A03EA3BAA32A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514-8706-4B7D-9197-B837582C6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233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4A514-8706-4B7D-9197-B837582C69A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970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aseline="0">
                <a:cs typeface="B Yekan" panose="00000400000000000000" pitchFamily="2" charset="-78"/>
              </a:defRPr>
            </a:lvl1pPr>
          </a:lstStyle>
          <a:p>
            <a:r>
              <a:rPr lang="fa-IR" dirty="0" smtClean="0"/>
              <a:t>برنامه سازی پیشرفته (مقدمه)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aseline="0">
                <a:cs typeface="2  Kamran" panose="00000400000000000000" pitchFamily="2" charset="-7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a-IR" dirty="0" smtClean="0"/>
              <a:t>صادق اسکندری</a:t>
            </a:r>
          </a:p>
          <a:p>
            <a:r>
              <a:rPr lang="fa-IR" dirty="0" smtClean="0"/>
              <a:t>دانشگاه گیلان، گروه علوم کامپیوتر</a:t>
            </a:r>
          </a:p>
          <a:p>
            <a:r>
              <a:rPr lang="fa-IR" dirty="0" smtClean="0"/>
              <a:t>نیمسال دوم 98-99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A899F3-6BE7-46ED-A53A-DCF404358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874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689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028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311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761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 rtl="1">
              <a:defRPr>
                <a:cs typeface="B Yekan" panose="00000400000000000000" pitchFamily="2" charset="-7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algn="r" rtl="1">
              <a:defRPr b="1" baseline="0">
                <a:cs typeface="2  Zar" panose="00000400000000000000" pitchFamily="2" charset="-78"/>
              </a:defRPr>
            </a:lvl1pPr>
            <a:lvl2pPr algn="r" rtl="1">
              <a:defRPr>
                <a:cs typeface="2  Zar" panose="00000400000000000000" pitchFamily="2" charset="-78"/>
              </a:defRPr>
            </a:lvl2pPr>
            <a:lvl3pPr algn="r" rtl="1">
              <a:defRPr>
                <a:cs typeface="2  Zar" panose="00000400000000000000" pitchFamily="2" charset="-78"/>
              </a:defRPr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a-IR" dirty="0" smtClean="0"/>
              <a:t>سطح اول</a:t>
            </a:r>
            <a:endParaRPr lang="en-US" dirty="0" smtClean="0"/>
          </a:p>
          <a:p>
            <a:pPr lvl="1"/>
            <a:r>
              <a:rPr lang="fa-IR" dirty="0" smtClean="0"/>
              <a:t>سطح دوم</a:t>
            </a:r>
            <a:endParaRPr lang="en-US" dirty="0" smtClean="0"/>
          </a:p>
          <a:p>
            <a:pPr lvl="2"/>
            <a:r>
              <a:rPr lang="fa-IR" dirty="0" smtClean="0"/>
              <a:t>سطح سوم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721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90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010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448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964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778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A475C-F081-42DC-8781-5CA9D66BBF8C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798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4.png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9.png"/><Relationship Id="rId4" Type="http://schemas.openxmlformats.org/officeDocument/2006/relationships/image" Target="../media/image5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9.png"/><Relationship Id="rId4" Type="http://schemas.openxmlformats.org/officeDocument/2006/relationships/image" Target="../media/image5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59.png"/><Relationship Id="rId4" Type="http://schemas.openxmlformats.org/officeDocument/2006/relationships/image" Target="../media/image5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59.png"/><Relationship Id="rId4" Type="http://schemas.openxmlformats.org/officeDocument/2006/relationships/image" Target="../media/image5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59.png"/><Relationship Id="rId4" Type="http://schemas.openxmlformats.org/officeDocument/2006/relationships/image" Target="../media/image5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6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59.png"/><Relationship Id="rId4" Type="http://schemas.openxmlformats.org/officeDocument/2006/relationships/image" Target="../media/image5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6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59.png"/><Relationship Id="rId4" Type="http://schemas.openxmlformats.org/officeDocument/2006/relationships/image" Target="../media/image5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59.png"/><Relationship Id="rId4" Type="http://schemas.openxmlformats.org/officeDocument/2006/relationships/image" Target="../media/image5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7.emf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9001" y="2522657"/>
            <a:ext cx="5682619" cy="43353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1" y="-228600"/>
            <a:ext cx="8672944" cy="2387600"/>
          </a:xfrm>
        </p:spPr>
        <p:txBody>
          <a:bodyPr>
            <a:normAutofit/>
          </a:bodyPr>
          <a:lstStyle/>
          <a:p>
            <a:r>
              <a:rPr lang="fa-IR" b="1" dirty="0" smtClean="0">
                <a:cs typeface="2  Kamran" panose="00000400000000000000" pitchFamily="2" charset="-78"/>
              </a:rPr>
              <a:t>هوش مصنوعی</a:t>
            </a:r>
            <a:br>
              <a:rPr lang="fa-IR" b="1" dirty="0" smtClean="0">
                <a:cs typeface="2  Kamran" panose="00000400000000000000" pitchFamily="2" charset="-78"/>
              </a:rPr>
            </a:br>
            <a:r>
              <a:rPr lang="fa-IR" b="1" dirty="0" smtClean="0">
                <a:cs typeface="2  Kamran" panose="00000400000000000000" pitchFamily="2" charset="-78"/>
              </a:rPr>
              <a:t>(جستجو در حضور عامل های </a:t>
            </a:r>
            <a:r>
              <a:rPr lang="fa-IR" b="1" dirty="0" smtClean="0">
                <a:cs typeface="2  Kamran" panose="00000400000000000000" pitchFamily="2" charset="-78"/>
              </a:rPr>
              <a:t>دیگر-بخش اول) </a:t>
            </a:r>
            <a:endParaRPr lang="en-US" b="1" dirty="0">
              <a:cs typeface="2  Kamran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24175" y="2251075"/>
            <a:ext cx="5924563" cy="1655762"/>
          </a:xfrm>
        </p:spPr>
        <p:txBody>
          <a:bodyPr/>
          <a:lstStyle/>
          <a:p>
            <a:r>
              <a:rPr lang="fa-IR" dirty="0" smtClean="0"/>
              <a:t>صادق اسکندری - دانشکده علوم ریاضی، گروه علوم کامپیوتر</a:t>
            </a:r>
          </a:p>
          <a:p>
            <a:r>
              <a:rPr lang="en-US" dirty="0" smtClean="0"/>
              <a:t>eskandari@guilan.ac.ir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71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309111" y="59422"/>
            <a:ext cx="64155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40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جستجو برای مسائل بازی: الگوریتم </a:t>
            </a:r>
            <a:r>
              <a:rPr lang="en-US" sz="40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MINIMAX</a:t>
            </a:r>
            <a:endParaRPr lang="en-US" sz="4000" b="1" dirty="0">
              <a:solidFill>
                <a:srgbClr val="0070C0"/>
              </a:solidFill>
              <a:latin typeface="Gabriola" panose="04040605051002020D02" pitchFamily="82" charset="0"/>
              <a:cs typeface="2  Kamran" panose="00000400000000000000" pitchFamily="2" charset="-78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0" y="788882"/>
            <a:ext cx="12192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99051" y="957166"/>
                <a:ext cx="112788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rtl="1"/>
                <a:r>
                  <a:rPr lang="fa-IR" sz="2800" b="1" dirty="0" smtClean="0">
                    <a:solidFill>
                      <a:srgbClr val="FF0000"/>
                    </a:solidFill>
                    <a:latin typeface="Gabriola" panose="04040605051002020D02" pitchFamily="82" charset="0"/>
                    <a:cs typeface="2  Kamran" panose="00000400000000000000" pitchFamily="2" charset="-78"/>
                  </a:rPr>
                  <a:t>مثال: </a:t>
                </a:r>
                <a:r>
                  <a:rPr lang="fa-IR" sz="2800" b="1" dirty="0" smtClean="0">
                    <a:latin typeface="Gabriola" panose="04040605051002020D02" pitchFamily="82" charset="0"/>
                    <a:cs typeface="2  Kamran" panose="00000400000000000000" pitchFamily="2" charset="-78"/>
                  </a:rPr>
                  <a:t>مقادیر </a:t>
                </a:r>
                <a14:m>
                  <m:oMath xmlns:m="http://schemas.openxmlformats.org/officeDocument/2006/math">
                    <m:r>
                      <a:rPr lang="en-US" sz="2400" b="0" i="1" dirty="0"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𝑚𝑖𝑛𝑖𝑚𝑎𝑥</m:t>
                    </m:r>
                  </m:oMath>
                </a14:m>
                <a:r>
                  <a:rPr lang="fa-IR" sz="2800" b="1" dirty="0" smtClean="0">
                    <a:latin typeface="Gabriola" panose="04040605051002020D02" pitchFamily="82" charset="0"/>
                    <a:cs typeface="2  Kamran" panose="00000400000000000000" pitchFamily="2" charset="-78"/>
                  </a:rPr>
                  <a:t> را برای هر یک از گرههای درخت بازی زیر محاسبه کنید: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051" y="957166"/>
                <a:ext cx="11278832" cy="523220"/>
              </a:xfrm>
              <a:prstGeom prst="rect">
                <a:avLst/>
              </a:prstGeom>
              <a:blipFill>
                <a:blip r:embed="rId2"/>
                <a:stretch>
                  <a:fillRect t="-11628" r="-108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031" y="1818814"/>
            <a:ext cx="10329247" cy="40805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2921" y="222700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MAX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12921" y="3489752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MIN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699051" y="4645742"/>
            <a:ext cx="10760446" cy="1120877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67502" y="5899354"/>
                <a:ext cx="587058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𝒎𝒊𝒏𝒊𝒎𝒂𝒙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−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𝒗𝒂𝒍𝒖𝒆</m:t>
                      </m:r>
                      <m:d>
                        <m:dPr>
                          <m:ctrlPr>
                            <a:rPr lang="en-US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</m:ctrlPr>
                        </m:dPr>
                        <m:e>
                          <m:r>
                            <a:rPr lang="en-US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  <m:t>𝒏</m:t>
                          </m:r>
                        </m:e>
                      </m:d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=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𝑻𝒆𝒓𝒎𝒊𝒏𝒂𝒍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−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𝑼𝒕𝒊𝒍𝒊𝒕𝒚</m:t>
                      </m:r>
                      <m:d>
                        <m:dPr>
                          <m:ctrlPr>
                            <a:rPr lang="en-US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</m:ctrlPr>
                        </m:dPr>
                        <m:e>
                          <m:r>
                            <a:rPr lang="en-US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  <m:t>𝒏</m:t>
                          </m:r>
                          <m:r>
                            <a:rPr lang="en-US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  <m:t>,</m:t>
                          </m:r>
                          <m:r>
                            <a:rPr lang="en-US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  <m:t>𝑴𝑨𝑿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502" y="5899354"/>
                <a:ext cx="5870581" cy="369332"/>
              </a:xfrm>
              <a:prstGeom prst="rect">
                <a:avLst/>
              </a:prstGeom>
              <a:blipFill>
                <a:blip r:embed="rId4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165124" y="542740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20414" y="542740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86607" y="543478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12404" y="542495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07018" y="543970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62312" y="544462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6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043867" y="543479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199156" y="543971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442935" y="54446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6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031" y="1818814"/>
            <a:ext cx="10329247" cy="408054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309111" y="59422"/>
            <a:ext cx="64155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40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جستجو برای مسائل بازی: الگوریتم </a:t>
            </a:r>
            <a:r>
              <a:rPr lang="en-US" sz="40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MINIMAX</a:t>
            </a:r>
            <a:endParaRPr lang="en-US" sz="4000" b="1" dirty="0">
              <a:solidFill>
                <a:srgbClr val="0070C0"/>
              </a:solidFill>
              <a:latin typeface="Gabriola" panose="04040605051002020D02" pitchFamily="82" charset="0"/>
              <a:cs typeface="2  Kamran" panose="00000400000000000000" pitchFamily="2" charset="-78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0" y="788882"/>
            <a:ext cx="12192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99051" y="957166"/>
                <a:ext cx="112788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rtl="1"/>
                <a:r>
                  <a:rPr lang="fa-IR" sz="2800" b="1" dirty="0" smtClean="0">
                    <a:solidFill>
                      <a:srgbClr val="FF0000"/>
                    </a:solidFill>
                    <a:latin typeface="Gabriola" panose="04040605051002020D02" pitchFamily="82" charset="0"/>
                    <a:cs typeface="2  Kamran" panose="00000400000000000000" pitchFamily="2" charset="-78"/>
                  </a:rPr>
                  <a:t>مثال: </a:t>
                </a:r>
                <a:r>
                  <a:rPr lang="fa-IR" sz="2800" b="1" dirty="0" smtClean="0">
                    <a:latin typeface="Gabriola" panose="04040605051002020D02" pitchFamily="82" charset="0"/>
                    <a:cs typeface="2  Kamran" panose="00000400000000000000" pitchFamily="2" charset="-78"/>
                  </a:rPr>
                  <a:t>مقادیر </a:t>
                </a:r>
                <a14:m>
                  <m:oMath xmlns:m="http://schemas.openxmlformats.org/officeDocument/2006/math">
                    <m:r>
                      <a:rPr lang="en-US" sz="2400" b="0" i="1" dirty="0"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𝑚𝑖𝑛𝑖𝑚𝑎𝑥</m:t>
                    </m:r>
                  </m:oMath>
                </a14:m>
                <a:r>
                  <a:rPr lang="fa-IR" sz="2800" b="1" dirty="0" smtClean="0">
                    <a:latin typeface="Gabriola" panose="04040605051002020D02" pitchFamily="82" charset="0"/>
                    <a:cs typeface="2  Kamran" panose="00000400000000000000" pitchFamily="2" charset="-78"/>
                  </a:rPr>
                  <a:t> را برای هر یک از گرههای درخت بازی زیر محاسبه کنید: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051" y="957166"/>
                <a:ext cx="11278832" cy="523220"/>
              </a:xfrm>
              <a:prstGeom prst="rect">
                <a:avLst/>
              </a:prstGeom>
              <a:blipFill>
                <a:blip r:embed="rId3"/>
                <a:stretch>
                  <a:fillRect t="-11628" r="-108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12921" y="222700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MAX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12921" y="3489752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MIN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1466809" y="3200401"/>
            <a:ext cx="8976125" cy="1120877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65124" y="542740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20414" y="542740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86607" y="543478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12404" y="542495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07018" y="543970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62312" y="544462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6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043867" y="543479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199156" y="543971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442935" y="54446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818926" y="2797413"/>
                <a:ext cx="6447238" cy="3735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𝒎𝒊𝒏𝒊𝒎𝒂𝒙</m:t>
                      </m:r>
                      <m:r>
                        <a:rPr lang="en-US" sz="16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−</m:t>
                      </m:r>
                      <m:r>
                        <a:rPr lang="en-US" sz="16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𝒗𝒂𝒍𝒖𝒆</m:t>
                      </m:r>
                      <m:d>
                        <m:dPr>
                          <m:ctrlPr>
                            <a:rPr lang="en-US" sz="1600" b="1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</m:ctrlPr>
                        </m:dPr>
                        <m:e>
                          <m:r>
                            <a:rPr lang="en-US" sz="1600" b="1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  <m:t>𝒏</m:t>
                          </m:r>
                        </m:e>
                      </m:d>
                      <m:r>
                        <a:rPr lang="en-US" sz="16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=</m:t>
                      </m:r>
                      <m:r>
                        <a:rPr lang="en-US" sz="1600" b="1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𝒎𝒊</m:t>
                      </m:r>
                      <m:sSub>
                        <m:sSubPr>
                          <m:ctrlPr>
                            <a:rPr lang="en-US" sz="1600" b="1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</m:ctrlPr>
                        </m:sSubPr>
                        <m:e>
                          <m:r>
                            <a:rPr lang="en-US" sz="1600" b="1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  <m:t>𝒏</m:t>
                          </m:r>
                        </m:e>
                        <m:sub>
                          <m:r>
                            <a:rPr lang="en-US" sz="1600" b="1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  <m:t>𝒔</m:t>
                          </m:r>
                          <m:r>
                            <a:rPr lang="en-US" sz="1600" b="1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  <m:t>∈</m:t>
                          </m:r>
                          <m:r>
                            <a:rPr lang="en-US" sz="1600" b="1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  <m:t>𝒔𝒖𝒄𝒄𝒆𝒔𝒔𝒐𝒓𝒔</m:t>
                          </m:r>
                          <m:d>
                            <m:dPr>
                              <m:ctrlPr>
                                <a:rPr lang="en-US" sz="1600" b="1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2  Kamran" panose="00000400000000000000" pitchFamily="2" charset="-78"/>
                                </a:rPr>
                              </m:ctrlPr>
                            </m:dPr>
                            <m:e>
                              <m:r>
                                <a:rPr lang="en-US" sz="1600" b="1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2  Kamran" panose="00000400000000000000" pitchFamily="2" charset="-78"/>
                                </a:rPr>
                                <m:t>𝒏</m:t>
                              </m:r>
                            </m:e>
                          </m:d>
                        </m:sub>
                      </m:sSub>
                      <m:d>
                        <m:dPr>
                          <m:ctrlPr>
                            <a:rPr lang="en-US" sz="1600" b="1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</m:ctrlPr>
                        </m:dPr>
                        <m:e>
                          <m:r>
                            <a:rPr lang="en-US" sz="1600" b="1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  <m:t>𝒎𝒊𝒏𝒊𝒎𝒂𝒙</m:t>
                          </m:r>
                          <m:r>
                            <a:rPr lang="en-US" sz="1600" b="1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  <m:t>−</m:t>
                          </m:r>
                          <m:r>
                            <a:rPr lang="en-US" sz="1600" b="1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  <m:t>𝒗𝒂𝒍𝒖𝒆</m:t>
                          </m:r>
                          <m:d>
                            <m:dPr>
                              <m:ctrlPr>
                                <a:rPr lang="en-US" sz="1600" b="1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2  Kamran" panose="00000400000000000000" pitchFamily="2" charset="-78"/>
                                </a:rPr>
                              </m:ctrlPr>
                            </m:dPr>
                            <m:e>
                              <m:r>
                                <a:rPr lang="en-US" sz="1600" b="1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2  Kamran" panose="00000400000000000000" pitchFamily="2" charset="-78"/>
                                </a:rPr>
                                <m:t>𝒔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8926" y="2797413"/>
                <a:ext cx="6447238" cy="3735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2310580" y="361827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97185" y="363057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233567" y="363058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13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031" y="1818814"/>
            <a:ext cx="10329247" cy="408054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309111" y="59422"/>
            <a:ext cx="64155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40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جستجو برای مسائل بازی: الگوریتم </a:t>
            </a:r>
            <a:r>
              <a:rPr lang="en-US" sz="40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MINIMAX</a:t>
            </a:r>
            <a:endParaRPr lang="en-US" sz="4000" b="1" dirty="0">
              <a:solidFill>
                <a:srgbClr val="0070C0"/>
              </a:solidFill>
              <a:latin typeface="Gabriola" panose="04040605051002020D02" pitchFamily="82" charset="0"/>
              <a:cs typeface="2  Kamran" panose="00000400000000000000" pitchFamily="2" charset="-78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0" y="788882"/>
            <a:ext cx="12192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99051" y="957166"/>
                <a:ext cx="112788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rtl="1"/>
                <a:r>
                  <a:rPr lang="fa-IR" sz="2800" b="1" dirty="0" smtClean="0">
                    <a:solidFill>
                      <a:srgbClr val="FF0000"/>
                    </a:solidFill>
                    <a:latin typeface="Gabriola" panose="04040605051002020D02" pitchFamily="82" charset="0"/>
                    <a:cs typeface="2  Kamran" panose="00000400000000000000" pitchFamily="2" charset="-78"/>
                  </a:rPr>
                  <a:t>مثال: </a:t>
                </a:r>
                <a:r>
                  <a:rPr lang="fa-IR" sz="2800" b="1" dirty="0" smtClean="0">
                    <a:latin typeface="Gabriola" panose="04040605051002020D02" pitchFamily="82" charset="0"/>
                    <a:cs typeface="2  Kamran" panose="00000400000000000000" pitchFamily="2" charset="-78"/>
                  </a:rPr>
                  <a:t>مقادیر </a:t>
                </a:r>
                <a14:m>
                  <m:oMath xmlns:m="http://schemas.openxmlformats.org/officeDocument/2006/math">
                    <m:r>
                      <a:rPr lang="en-US" sz="2400" b="0" i="1" dirty="0"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𝑚𝑖𝑛𝑖𝑚𝑎𝑥</m:t>
                    </m:r>
                  </m:oMath>
                </a14:m>
                <a:r>
                  <a:rPr lang="fa-IR" sz="2800" b="1" dirty="0" smtClean="0">
                    <a:latin typeface="Gabriola" panose="04040605051002020D02" pitchFamily="82" charset="0"/>
                    <a:cs typeface="2  Kamran" panose="00000400000000000000" pitchFamily="2" charset="-78"/>
                  </a:rPr>
                  <a:t> را برای هر یک از گرههای درخت بازی زیر محاسبه کنید: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051" y="957166"/>
                <a:ext cx="11278832" cy="523220"/>
              </a:xfrm>
              <a:prstGeom prst="rect">
                <a:avLst/>
              </a:prstGeom>
              <a:blipFill>
                <a:blip r:embed="rId3"/>
                <a:stretch>
                  <a:fillRect t="-11628" r="-108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12921" y="222700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MAX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12921" y="3489752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MIN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1466809" y="2079528"/>
            <a:ext cx="8976125" cy="1120877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65124" y="542740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20414" y="542740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86607" y="543478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12404" y="542495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07018" y="543970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62312" y="544462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6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043867" y="543479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199156" y="543971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442935" y="54446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721771" y="1676540"/>
                <a:ext cx="6447238" cy="3735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𝒎𝒊𝒏𝒊𝒎𝒂𝒙</m:t>
                      </m:r>
                      <m:r>
                        <a:rPr lang="en-US" sz="16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−</m:t>
                      </m:r>
                      <m:r>
                        <a:rPr lang="en-US" sz="16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𝒗𝒂𝒍𝒖𝒆</m:t>
                      </m:r>
                      <m:d>
                        <m:dPr>
                          <m:ctrlPr>
                            <a:rPr lang="en-US" sz="16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</m:ctrlPr>
                        </m:dPr>
                        <m:e>
                          <m:r>
                            <a:rPr lang="en-US" sz="16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  <m:t>𝒏</m:t>
                          </m:r>
                        </m:e>
                      </m:d>
                      <m:r>
                        <a:rPr lang="en-US" sz="16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=</m:t>
                      </m:r>
                      <m:r>
                        <a:rPr lang="en-US" sz="16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𝒎𝒂</m:t>
                      </m:r>
                      <m:sSub>
                        <m:sSubPr>
                          <m:ctrlPr>
                            <a:rPr lang="en-US" sz="16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</m:ctrlPr>
                        </m:sSubPr>
                        <m:e>
                          <m:r>
                            <a:rPr lang="en-US" sz="16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  <m:t>𝒙</m:t>
                          </m:r>
                        </m:e>
                        <m:sub>
                          <m:r>
                            <a:rPr lang="en-US" sz="16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  <m:t>𝒔</m:t>
                          </m:r>
                          <m:r>
                            <a:rPr lang="en-US" sz="16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  <m:t>∈</m:t>
                          </m:r>
                          <m:r>
                            <a:rPr lang="en-US" sz="16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  <m:t>𝒔𝒖𝒄𝒄𝒆𝒔𝒔𝒐𝒓𝒔</m:t>
                          </m:r>
                          <m:d>
                            <m:dPr>
                              <m:ctrlPr>
                                <a:rPr lang="en-US" sz="16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2  Kamran" panose="00000400000000000000" pitchFamily="2" charset="-78"/>
                                </a:rPr>
                              </m:ctrlPr>
                            </m:dPr>
                            <m:e>
                              <m:r>
                                <a:rPr lang="en-US" sz="16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2  Kamran" panose="00000400000000000000" pitchFamily="2" charset="-78"/>
                                </a:rPr>
                                <m:t>𝒏</m:t>
                              </m:r>
                            </m:e>
                          </m:d>
                        </m:sub>
                      </m:sSub>
                      <m:d>
                        <m:dPr>
                          <m:ctrlPr>
                            <a:rPr lang="en-US" sz="16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</m:ctrlPr>
                        </m:dPr>
                        <m:e>
                          <m:r>
                            <a:rPr lang="en-US" sz="16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  <m:t>𝒎𝒊𝒏𝒊𝒎𝒂𝒙</m:t>
                          </m:r>
                          <m:r>
                            <a:rPr lang="en-US" sz="16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  <m:t>−</m:t>
                          </m:r>
                          <m:r>
                            <a:rPr lang="en-US" sz="16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  <m:t>𝒗𝒂𝒍𝒖𝒆</m:t>
                          </m:r>
                          <m:d>
                            <m:dPr>
                              <m:ctrlPr>
                                <a:rPr lang="en-US" sz="16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2  Kamran" panose="00000400000000000000" pitchFamily="2" charset="-78"/>
                                </a:rPr>
                              </m:ctrlPr>
                            </m:dPr>
                            <m:e>
                              <m:r>
                                <a:rPr lang="en-US" sz="1600" b="1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2  Kamran" panose="00000400000000000000" pitchFamily="2" charset="-78"/>
                                </a:rPr>
                                <m:t>𝒔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1771" y="1676540"/>
                <a:ext cx="6447238" cy="3735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2310580" y="361827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97185" y="363057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233567" y="363058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87355" y="226389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51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309111" y="59422"/>
            <a:ext cx="64155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40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جستجو برای مسائل بازی: الگوریتم </a:t>
            </a:r>
            <a:r>
              <a:rPr lang="en-US" sz="40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MINIMAX</a:t>
            </a:r>
            <a:endParaRPr lang="en-US" sz="4000" b="1" dirty="0">
              <a:solidFill>
                <a:srgbClr val="0070C0"/>
              </a:solidFill>
              <a:latin typeface="Gabriola" panose="04040605051002020D02" pitchFamily="82" charset="0"/>
              <a:cs typeface="2  Kamran" panose="00000400000000000000" pitchFamily="2" charset="-78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0" y="788882"/>
            <a:ext cx="12192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99051" y="957166"/>
                <a:ext cx="112788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rtl="1"/>
                <a:r>
                  <a:rPr lang="fa-IR" sz="2800" b="1" dirty="0" smtClean="0">
                    <a:solidFill>
                      <a:schemeClr val="tx1"/>
                    </a:solidFill>
                    <a:latin typeface="Gabriola" panose="04040605051002020D02" pitchFamily="82" charset="0"/>
                    <a:cs typeface="2  Kamran" panose="00000400000000000000" pitchFamily="2" charset="-78"/>
                  </a:rPr>
                  <a:t>پیاده سازی الگوریتم محاسبه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𝒎𝒊𝒏𝒊𝒎𝒂𝒙</m:t>
                    </m:r>
                    <m:r>
                      <a:rPr lang="en-US" sz="2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−</m:t>
                    </m:r>
                    <m:r>
                      <a:rPr lang="en-US" sz="2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𝒗𝒂𝒍𝒖𝒆</m:t>
                    </m:r>
                  </m:oMath>
                </a14:m>
                <a:r>
                  <a:rPr lang="fa-IR" sz="2400" b="1" dirty="0" smtClean="0">
                    <a:solidFill>
                      <a:schemeClr val="tx1"/>
                    </a:solidFill>
                    <a:latin typeface="Gabriola" panose="04040605051002020D02" pitchFamily="82" charset="0"/>
                    <a:cs typeface="2  Kamran" panose="00000400000000000000" pitchFamily="2" charset="-78"/>
                  </a:rPr>
                  <a:t> </a:t>
                </a:r>
                <a:endParaRPr lang="fa-IR" sz="2800" b="1" dirty="0" smtClean="0">
                  <a:solidFill>
                    <a:schemeClr val="tx1"/>
                  </a:solidFill>
                  <a:latin typeface="Gabriola" panose="04040605051002020D02" pitchFamily="82" charset="0"/>
                  <a:cs typeface="2  Kamran" panose="00000400000000000000" pitchFamily="2" charset="-78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051" y="957166"/>
                <a:ext cx="11278832" cy="523220"/>
              </a:xfrm>
              <a:prstGeom prst="rect">
                <a:avLst/>
              </a:prstGeom>
              <a:blipFill>
                <a:blip r:embed="rId2"/>
                <a:stretch>
                  <a:fillRect t="-11628" r="-108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16070" t="30746" r="13992" b="17439"/>
          <a:stretch/>
        </p:blipFill>
        <p:spPr>
          <a:xfrm>
            <a:off x="1002889" y="1884643"/>
            <a:ext cx="10488211" cy="436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71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H="1">
            <a:off x="0" y="788882"/>
            <a:ext cx="12192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8942618" y="970958"/>
            <a:ext cx="30075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کارآیی الگوریتم </a:t>
            </a:r>
            <a:r>
              <a:rPr lang="en-US" sz="3200" b="1" dirty="0" err="1" smtClean="0">
                <a:latin typeface="Gabriola" panose="04040605051002020D02" pitchFamily="82" charset="0"/>
                <a:cs typeface="2  Kamran" panose="00000400000000000000" pitchFamily="2" charset="-78"/>
              </a:rPr>
              <a:t>MiniMax</a:t>
            </a:r>
            <a:endParaRPr lang="en-US" sz="3200" b="1" dirty="0">
              <a:cs typeface="2  Kamran" panose="00000400000000000000" pitchFamily="2" charset="-7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74506" y="1737808"/>
            <a:ext cx="40366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این الگوریتم مشابه الگوریتم </a:t>
            </a:r>
            <a:r>
              <a:rPr lang="en-US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DFS</a:t>
            </a:r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 است. </a:t>
            </a:r>
            <a:endParaRPr lang="en-US" sz="2800" b="1" dirty="0">
              <a:cs typeface="2  Kamran" panose="00000400000000000000" pitchFamily="2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09111" y="59422"/>
            <a:ext cx="64155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40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جستجو برای مسائل بازی: الگوریتم </a:t>
            </a:r>
            <a:r>
              <a:rPr lang="en-US" sz="40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MINIMAX</a:t>
            </a:r>
            <a:endParaRPr lang="en-US" sz="4000" b="1" dirty="0">
              <a:solidFill>
                <a:srgbClr val="0070C0"/>
              </a:solidFill>
              <a:latin typeface="Gabriola" panose="04040605051002020D02" pitchFamily="82" charset="0"/>
              <a:cs typeface="2  Kamra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9968" y="810457"/>
            <a:ext cx="5249143" cy="59702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683206" y="2243048"/>
            <a:ext cx="15279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پیچیدگی زمانی:</a:t>
            </a:r>
            <a:endParaRPr lang="en-US" sz="2800" b="1" dirty="0">
              <a:cs typeface="2  Kamran" panose="000004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516880" y="2304603"/>
                <a:ext cx="10913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𝑶</m:t>
                      </m:r>
                      <m:d>
                        <m:dPr>
                          <m:ctrlPr>
                            <a:rPr lang="en-US" sz="2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1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2  Kamran" panose="00000400000000000000" pitchFamily="2" charset="-78"/>
                                </a:rPr>
                              </m:ctrlPr>
                            </m:sSupPr>
                            <m:e>
                              <m:r>
                                <a:rPr lang="en-US" sz="2400" b="1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2  Kamran" panose="00000400000000000000" pitchFamily="2" charset="-78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sz="2400" b="1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2  Kamran" panose="00000400000000000000" pitchFamily="2" charset="-78"/>
                                </a:rPr>
                                <m:t>𝒎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b="1" dirty="0">
                  <a:solidFill>
                    <a:srgbClr val="0070C0"/>
                  </a:solidFill>
                  <a:cs typeface="2  Kamran" panose="00000400000000000000" pitchFamily="2" charset="-78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6880" y="2304603"/>
                <a:ext cx="1091380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9088897" y="2727244"/>
            <a:ext cx="1425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en-US" sz="2400" b="1" dirty="0" smtClean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m</a:t>
            </a:r>
            <a:r>
              <a:rPr lang="fa-IR" sz="2400" b="1" dirty="0" smtClean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: حداکثر عمق</a:t>
            </a:r>
            <a:endParaRPr lang="en-US" sz="2400" b="1" dirty="0">
              <a:solidFill>
                <a:srgbClr val="0070C0"/>
              </a:solidFill>
              <a:cs typeface="2  Kamran" panose="00000400000000000000" pitchFamily="2" charset="-7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933405" y="3147742"/>
            <a:ext cx="15808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en-US" sz="2400" b="1" dirty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b</a:t>
            </a:r>
            <a:r>
              <a:rPr lang="fa-IR" sz="2400" b="1" dirty="0" smtClean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: فاکتور انشعاب</a:t>
            </a:r>
            <a:endParaRPr lang="en-US" sz="2400" b="1" dirty="0">
              <a:solidFill>
                <a:srgbClr val="0070C0"/>
              </a:solidFill>
              <a:cs typeface="2  Kamran" panose="00000400000000000000" pitchFamily="2" charset="-7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531061" y="3677571"/>
            <a:ext cx="16818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پیچیدگی فضایی: </a:t>
            </a:r>
            <a:endParaRPr lang="en-US" sz="2800" b="1" dirty="0">
              <a:cs typeface="2  Kamran" panose="000004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8387715" y="3756615"/>
                <a:ext cx="10913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𝑶</m:t>
                      </m:r>
                      <m:d>
                        <m:dPr>
                          <m:ctrlPr>
                            <a:rPr lang="en-US" sz="2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</m:ctrlPr>
                        </m:dPr>
                        <m:e>
                          <m:r>
                            <a:rPr lang="en-US" sz="2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  <m:t>𝒃𝒎</m:t>
                          </m:r>
                        </m:e>
                      </m:d>
                    </m:oMath>
                  </m:oMathPara>
                </a14:m>
                <a:endParaRPr lang="en-US" sz="2400" b="1" dirty="0">
                  <a:solidFill>
                    <a:srgbClr val="0070C0"/>
                  </a:solidFill>
                  <a:cs typeface="2  Kamran" panose="00000400000000000000" pitchFamily="2" charset="-78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7715" y="3756615"/>
                <a:ext cx="1091380" cy="461665"/>
              </a:xfrm>
              <a:prstGeom prst="rect">
                <a:avLst/>
              </a:prstGeom>
              <a:blipFill>
                <a:blip r:embed="rId4"/>
                <a:stretch>
                  <a:fillRect l="-1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091084" y="4834367"/>
                <a:ext cx="5859089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rtl="1"/>
                <a:r>
                  <a:rPr lang="fa-IR" sz="2800" b="1" dirty="0" smtClean="0">
                    <a:solidFill>
                      <a:srgbClr val="FF0000"/>
                    </a:solidFill>
                    <a:latin typeface="Gabriola" panose="04040605051002020D02" pitchFamily="82" charset="0"/>
                    <a:cs typeface="2  Kamran" panose="00000400000000000000" pitchFamily="2" charset="-78"/>
                  </a:rPr>
                  <a:t>برای بازی شطرنج،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𝑏</m:t>
                    </m:r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2  Kamran" panose="00000400000000000000" pitchFamily="2" charset="-78"/>
                      </a:rPr>
                      <m:t>≈</m:t>
                    </m:r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2  Kamran" panose="00000400000000000000" pitchFamily="2" charset="-78"/>
                      </a:rPr>
                      <m:t>35</m:t>
                    </m:r>
                  </m:oMath>
                </a14:m>
                <a:r>
                  <a:rPr lang="fa-IR" sz="2400" dirty="0" smtClean="0">
                    <a:solidFill>
                      <a:srgbClr val="FF0000"/>
                    </a:solidFill>
                    <a:latin typeface="Gabriola" panose="04040605051002020D02" pitchFamily="82" charset="0"/>
                    <a:cs typeface="2  Kamran" panose="00000400000000000000" pitchFamily="2" charset="-78"/>
                  </a:rPr>
                  <a:t> </a:t>
                </a:r>
                <a:r>
                  <a:rPr lang="fa-IR" sz="2800" b="1" dirty="0" smtClean="0">
                    <a:solidFill>
                      <a:srgbClr val="FF0000"/>
                    </a:solidFill>
                    <a:latin typeface="Gabriola" panose="04040605051002020D02" pitchFamily="82" charset="0"/>
                    <a:cs typeface="2  Kamran" panose="00000400000000000000" pitchFamily="2" charset="-78"/>
                  </a:rPr>
                  <a:t>و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𝑚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2  Kamran" panose="00000400000000000000" pitchFamily="2" charset="-78"/>
                      </a:rPr>
                      <m:t>≈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2  Kamran" panose="00000400000000000000" pitchFamily="2" charset="-78"/>
                      </a:rPr>
                      <m:t>100</m:t>
                    </m:r>
                  </m:oMath>
                </a14:m>
                <a:r>
                  <a:rPr lang="fa-IR" sz="2400" dirty="0" smtClean="0">
                    <a:solidFill>
                      <a:srgbClr val="FF0000"/>
                    </a:solidFill>
                    <a:latin typeface="Gabriola" panose="04040605051002020D02" pitchFamily="82" charset="0"/>
                    <a:cs typeface="2  Kamran" panose="00000400000000000000" pitchFamily="2" charset="-78"/>
                  </a:rPr>
                  <a:t> </a:t>
                </a:r>
                <a:r>
                  <a:rPr lang="fa-IR" sz="2800" b="1" dirty="0" smtClean="0">
                    <a:solidFill>
                      <a:srgbClr val="FF0000"/>
                    </a:solidFill>
                    <a:latin typeface="Gabriola" panose="04040605051002020D02" pitchFamily="82" charset="0"/>
                    <a:cs typeface="2  Kamran" panose="00000400000000000000" pitchFamily="2" charset="-78"/>
                  </a:rPr>
                  <a:t>و در نتیجه الگوریتم 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Gabriola" panose="04040605051002020D02" pitchFamily="82" charset="0"/>
                    <a:cs typeface="2  Kamran" panose="00000400000000000000" pitchFamily="2" charset="-78"/>
                  </a:rPr>
                  <a:t>minimax</a:t>
                </a:r>
                <a:r>
                  <a:rPr lang="fa-IR" sz="2800" b="1" dirty="0" smtClean="0">
                    <a:solidFill>
                      <a:srgbClr val="FF0000"/>
                    </a:solidFill>
                    <a:latin typeface="Gabriola" panose="04040605051002020D02" pitchFamily="82" charset="0"/>
                    <a:cs typeface="2  Kamran" panose="00000400000000000000" pitchFamily="2" charset="-78"/>
                  </a:rPr>
                  <a:t> دارای پیچیدگی زمانی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𝑂</m:t>
                    </m:r>
                    <m:d>
                      <m:dPr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2  Kamran" panose="00000400000000000000" pitchFamily="2" charset="-78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2  Kamran" panose="00000400000000000000" pitchFamily="2" charset="-78"/>
                          </a:rPr>
                          <m:t>3</m:t>
                        </m:r>
                        <m:sSup>
                          <m:sSupPr>
                            <m:ctrlPr>
                              <a:rPr lang="en-US" sz="24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2  Kamran" panose="00000400000000000000" pitchFamily="2" charset="-78"/>
                              </a:rPr>
                            </m:ctrlPr>
                          </m:sSupPr>
                          <m:e>
                            <m:r>
                              <a:rPr lang="en-US" sz="2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2  Kamran" panose="00000400000000000000" pitchFamily="2" charset="-78"/>
                              </a:rPr>
                              <m:t>5</m:t>
                            </m:r>
                          </m:e>
                          <m:sup>
                            <m:r>
                              <a:rPr lang="en-US" sz="2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2  Kamran" panose="00000400000000000000" pitchFamily="2" charset="-78"/>
                              </a:rPr>
                              <m:t>100</m:t>
                            </m:r>
                          </m:sup>
                        </m:sSup>
                      </m:e>
                    </m:d>
                  </m:oMath>
                </a14:m>
                <a:r>
                  <a:rPr lang="fa-IR" sz="2800" b="1" dirty="0" smtClean="0">
                    <a:solidFill>
                      <a:srgbClr val="FF0000"/>
                    </a:solidFill>
                    <a:latin typeface="Gabriola" panose="04040605051002020D02" pitchFamily="82" charset="0"/>
                    <a:cs typeface="2  Kamran" panose="00000400000000000000" pitchFamily="2" charset="-78"/>
                  </a:rPr>
                  <a:t> خواهد بود. 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Gabriola" panose="04040605051002020D02" pitchFamily="82" charset="0"/>
                    <a:cs typeface="2  Kamran" panose="00000400000000000000" pitchFamily="2" charset="-78"/>
                    <a:sym typeface="Wingdings" panose="05000000000000000000" pitchFamily="2" charset="2"/>
                  </a:rPr>
                  <a:t></a:t>
                </a:r>
                <a:endParaRPr lang="en-US" sz="2800" b="1" dirty="0">
                  <a:solidFill>
                    <a:srgbClr val="FF0000"/>
                  </a:solidFill>
                  <a:cs typeface="2  Kamran" panose="00000400000000000000" pitchFamily="2" charset="-78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1084" y="4834367"/>
                <a:ext cx="5859089" cy="1384995"/>
              </a:xfrm>
              <a:prstGeom prst="rect">
                <a:avLst/>
              </a:prstGeom>
              <a:blipFill>
                <a:blip r:embed="rId5"/>
                <a:stretch>
                  <a:fillRect l="-3538" t="-4405" r="-2185" b="-12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08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8" grpId="0"/>
      <p:bldP spid="23" grpId="0"/>
      <p:bldP spid="24" grpId="0"/>
      <p:bldP spid="31" grpId="0"/>
      <p:bldP spid="32" grpId="0"/>
      <p:bldP spid="33" grpId="0"/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H="1">
            <a:off x="0" y="788882"/>
            <a:ext cx="12192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582840" y="59422"/>
                <a:ext cx="614181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 rtl="1"/>
                <a:r>
                  <a:rPr lang="fa-IR" sz="4000" b="1" dirty="0" smtClean="0">
                    <a:latin typeface="Gabriola" panose="04040605051002020D02" pitchFamily="82" charset="0"/>
                    <a:cs typeface="2  Kamran" panose="00000400000000000000" pitchFamily="2" charset="-78"/>
                  </a:rPr>
                  <a:t>بهبود الگوریتم </a:t>
                </a:r>
                <a:r>
                  <a:rPr lang="en-US" sz="4000" b="1" dirty="0" smtClean="0">
                    <a:latin typeface="Gabriola" panose="04040605051002020D02" pitchFamily="82" charset="0"/>
                    <a:cs typeface="2  Kamran" panose="00000400000000000000" pitchFamily="2" charset="-78"/>
                  </a:rPr>
                  <a:t>MINIMAX</a:t>
                </a:r>
                <a:r>
                  <a:rPr lang="fa-IR" sz="4000" b="1" dirty="0" smtClean="0">
                    <a:latin typeface="Gabriola" panose="04040605051002020D02" pitchFamily="82" charset="0"/>
                    <a:cs typeface="2  Kamran" panose="00000400000000000000" pitchFamily="2" charset="-78"/>
                  </a:rPr>
                  <a:t>: هرس 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𝛼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−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𝛽</m:t>
                    </m:r>
                  </m:oMath>
                </a14:m>
                <a:endParaRPr lang="en-US" sz="3600" dirty="0">
                  <a:solidFill>
                    <a:srgbClr val="0070C0"/>
                  </a:solidFill>
                  <a:latin typeface="Gabriola" panose="04040605051002020D02" pitchFamily="82" charset="0"/>
                  <a:cs typeface="2  Kamran" panose="00000400000000000000" pitchFamily="2" charset="-78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2840" y="59422"/>
                <a:ext cx="6141810" cy="707886"/>
              </a:xfrm>
              <a:prstGeom prst="rect">
                <a:avLst/>
              </a:prstGeom>
              <a:blipFill>
                <a:blip r:embed="rId2"/>
                <a:stretch>
                  <a:fillRect t="-25862" r="-3476" b="-40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60119" y="970958"/>
                <a:ext cx="10990053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fa-IR" sz="2800" b="1" dirty="0" smtClean="0">
                    <a:latin typeface="Gabriola" panose="04040605051002020D02" pitchFamily="82" charset="0"/>
                    <a:cs typeface="2  Kamran" panose="00000400000000000000" pitchFamily="2" charset="-78"/>
                  </a:rPr>
                  <a:t>در هرس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𝛼</m:t>
                    </m:r>
                    <m:r>
                      <a:rPr lang="en-US" sz="2800" i="1" dirty="0"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−</m:t>
                    </m:r>
                    <m:r>
                      <a:rPr lang="en-US" sz="2800" i="1" dirty="0"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𝛽</m:t>
                    </m:r>
                  </m:oMath>
                </a14:m>
                <a:r>
                  <a:rPr lang="fa-IR" sz="2800" b="1" dirty="0" smtClean="0">
                    <a:latin typeface="Gabriola" panose="04040605051002020D02" pitchFamily="82" charset="0"/>
                    <a:cs typeface="2  Kamran" panose="00000400000000000000" pitchFamily="2" charset="-78"/>
                  </a:rPr>
                  <a:t>، می خواهیم از محاسبه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𝑚𝑖𝑛𝑖𝑚𝑎𝑥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𝑣𝑎𝑙𝑢𝑒</m:t>
                    </m:r>
                  </m:oMath>
                </a14:m>
                <a:r>
                  <a:rPr lang="fa-IR" sz="2400" dirty="0" smtClean="0">
                    <a:latin typeface="Gabriola" panose="04040605051002020D02" pitchFamily="82" charset="0"/>
                    <a:cs typeface="2  Kamran" panose="00000400000000000000" pitchFamily="2" charset="-78"/>
                  </a:rPr>
                  <a:t> </a:t>
                </a:r>
                <a:r>
                  <a:rPr lang="fa-IR" sz="2800" b="1" dirty="0" smtClean="0">
                    <a:latin typeface="Gabriola" panose="04040605051002020D02" pitchFamily="82" charset="0"/>
                    <a:cs typeface="2  Kamran" panose="00000400000000000000" pitchFamily="2" charset="-78"/>
                  </a:rPr>
                  <a:t>برای زیردرخت هایی که مقدارشان تأثیری در نتیجه نهایی ندارد، جلوگیری کنیم. </a:t>
                </a:r>
                <a:endParaRPr lang="en-US" sz="2800" b="1" dirty="0">
                  <a:cs typeface="2  Kamran" panose="00000400000000000000" pitchFamily="2" charset="-78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119" y="970958"/>
                <a:ext cx="10990053" cy="954107"/>
              </a:xfrm>
              <a:prstGeom prst="rect">
                <a:avLst/>
              </a:prstGeom>
              <a:blipFill>
                <a:blip r:embed="rId3"/>
                <a:stretch>
                  <a:fillRect t="-4459" r="-1165" b="-17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2335740"/>
            <a:ext cx="5765588" cy="378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20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H="1">
            <a:off x="0" y="788882"/>
            <a:ext cx="12192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582840" y="59422"/>
                <a:ext cx="614181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 rtl="1"/>
                <a:r>
                  <a:rPr lang="fa-IR" sz="4000" b="1" dirty="0" smtClean="0">
                    <a:latin typeface="Gabriola" panose="04040605051002020D02" pitchFamily="82" charset="0"/>
                    <a:cs typeface="2  Kamran" panose="00000400000000000000" pitchFamily="2" charset="-78"/>
                  </a:rPr>
                  <a:t>بهبود الگوریتم </a:t>
                </a:r>
                <a:r>
                  <a:rPr lang="en-US" sz="4000" b="1" dirty="0" smtClean="0">
                    <a:latin typeface="Gabriola" panose="04040605051002020D02" pitchFamily="82" charset="0"/>
                    <a:cs typeface="2  Kamran" panose="00000400000000000000" pitchFamily="2" charset="-78"/>
                  </a:rPr>
                  <a:t>MINIMAX</a:t>
                </a:r>
                <a:r>
                  <a:rPr lang="fa-IR" sz="4000" b="1" dirty="0" smtClean="0">
                    <a:latin typeface="Gabriola" panose="04040605051002020D02" pitchFamily="82" charset="0"/>
                    <a:cs typeface="2  Kamran" panose="00000400000000000000" pitchFamily="2" charset="-78"/>
                  </a:rPr>
                  <a:t>: هرس 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𝛼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−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𝛽</m:t>
                    </m:r>
                  </m:oMath>
                </a14:m>
                <a:endParaRPr lang="en-US" sz="3600" dirty="0">
                  <a:solidFill>
                    <a:srgbClr val="0070C0"/>
                  </a:solidFill>
                  <a:latin typeface="Gabriola" panose="04040605051002020D02" pitchFamily="82" charset="0"/>
                  <a:cs typeface="2  Kamran" panose="00000400000000000000" pitchFamily="2" charset="-78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2840" y="59422"/>
                <a:ext cx="6141810" cy="707886"/>
              </a:xfrm>
              <a:prstGeom prst="rect">
                <a:avLst/>
              </a:prstGeom>
              <a:blipFill>
                <a:blip r:embed="rId2"/>
                <a:stretch>
                  <a:fillRect t="-25862" r="-3476" b="-40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960119" y="970958"/>
            <a:ext cx="109900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مثال: درخت بازی زیر را در نظر بگیرید: </a:t>
            </a:r>
            <a:endParaRPr lang="en-US" sz="2800" b="1" dirty="0">
              <a:cs typeface="2  Kamran" panose="000004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39240" y="5394960"/>
            <a:ext cx="792480" cy="701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3</a:t>
            </a:r>
            <a:endParaRPr lang="en-US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2865120" y="5394960"/>
            <a:ext cx="792480" cy="701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5</a:t>
            </a:r>
            <a:endParaRPr lang="en-US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4191000" y="5394960"/>
            <a:ext cx="792480" cy="701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10</a:t>
            </a:r>
            <a:endParaRPr lang="en-US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7025640" y="5394960"/>
            <a:ext cx="792480" cy="701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2</a:t>
            </a:r>
            <a:endParaRPr lang="en-US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8351520" y="5394960"/>
            <a:ext cx="792480" cy="701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a</a:t>
            </a:r>
            <a:endParaRPr lang="en-US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9677400" y="5394960"/>
            <a:ext cx="792480" cy="701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b</a:t>
            </a:r>
            <a:endParaRPr lang="en-US" sz="2800" b="1" dirty="0"/>
          </a:p>
        </p:txBody>
      </p:sp>
      <p:sp>
        <p:nvSpPr>
          <p:cNvPr id="12" name="Oval 11"/>
          <p:cNvSpPr/>
          <p:nvPr/>
        </p:nvSpPr>
        <p:spPr>
          <a:xfrm>
            <a:off x="2865120" y="3368040"/>
            <a:ext cx="792480" cy="70104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/>
          </a:p>
        </p:txBody>
      </p:sp>
      <p:sp>
        <p:nvSpPr>
          <p:cNvPr id="13" name="Oval 12"/>
          <p:cNvSpPr/>
          <p:nvPr/>
        </p:nvSpPr>
        <p:spPr>
          <a:xfrm>
            <a:off x="8351520" y="3368040"/>
            <a:ext cx="792480" cy="70104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/>
          </a:p>
        </p:txBody>
      </p:sp>
      <p:sp>
        <p:nvSpPr>
          <p:cNvPr id="15" name="Rectangle 14"/>
          <p:cNvSpPr/>
          <p:nvPr/>
        </p:nvSpPr>
        <p:spPr>
          <a:xfrm>
            <a:off x="5582840" y="1666139"/>
            <a:ext cx="792480" cy="701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/>
          </a:p>
        </p:txBody>
      </p:sp>
      <p:cxnSp>
        <p:nvCxnSpPr>
          <p:cNvPr id="6" name="Straight Connector 5"/>
          <p:cNvCxnSpPr>
            <a:stCxn id="15" idx="2"/>
            <a:endCxn id="12" idx="7"/>
          </p:cNvCxnSpPr>
          <p:nvPr/>
        </p:nvCxnSpPr>
        <p:spPr>
          <a:xfrm flipH="1">
            <a:off x="3541544" y="2367179"/>
            <a:ext cx="2437536" cy="11035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5" idx="2"/>
            <a:endCxn id="13" idx="1"/>
          </p:cNvCxnSpPr>
          <p:nvPr/>
        </p:nvCxnSpPr>
        <p:spPr>
          <a:xfrm>
            <a:off x="5979080" y="2367179"/>
            <a:ext cx="2488496" cy="11035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3" idx="5"/>
            <a:endCxn id="11" idx="0"/>
          </p:cNvCxnSpPr>
          <p:nvPr/>
        </p:nvCxnSpPr>
        <p:spPr>
          <a:xfrm>
            <a:off x="9027944" y="3966415"/>
            <a:ext cx="1045696" cy="142854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3" idx="4"/>
            <a:endCxn id="10" idx="0"/>
          </p:cNvCxnSpPr>
          <p:nvPr/>
        </p:nvCxnSpPr>
        <p:spPr>
          <a:xfrm>
            <a:off x="8747760" y="4069080"/>
            <a:ext cx="0" cy="13258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3" idx="3"/>
            <a:endCxn id="9" idx="0"/>
          </p:cNvCxnSpPr>
          <p:nvPr/>
        </p:nvCxnSpPr>
        <p:spPr>
          <a:xfrm flipH="1">
            <a:off x="7421880" y="3966415"/>
            <a:ext cx="1045696" cy="142854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2" idx="5"/>
            <a:endCxn id="8" idx="0"/>
          </p:cNvCxnSpPr>
          <p:nvPr/>
        </p:nvCxnSpPr>
        <p:spPr>
          <a:xfrm>
            <a:off x="3541544" y="3966415"/>
            <a:ext cx="1045696" cy="142854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2" idx="4"/>
            <a:endCxn id="7" idx="0"/>
          </p:cNvCxnSpPr>
          <p:nvPr/>
        </p:nvCxnSpPr>
        <p:spPr>
          <a:xfrm>
            <a:off x="3261360" y="4069080"/>
            <a:ext cx="0" cy="13258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2" idx="3"/>
            <a:endCxn id="4" idx="0"/>
          </p:cNvCxnSpPr>
          <p:nvPr/>
        </p:nvCxnSpPr>
        <p:spPr>
          <a:xfrm flipH="1">
            <a:off x="1935480" y="3966415"/>
            <a:ext cx="1045696" cy="142854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12921" y="195465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MAX</a:t>
            </a:r>
            <a:endParaRPr lang="en-US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212921" y="3533894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MIN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8058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H="1">
            <a:off x="0" y="788882"/>
            <a:ext cx="12192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582840" y="59422"/>
                <a:ext cx="614181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 rtl="1"/>
                <a:r>
                  <a:rPr lang="fa-IR" sz="4000" b="1" dirty="0" smtClean="0">
                    <a:latin typeface="Gabriola" panose="04040605051002020D02" pitchFamily="82" charset="0"/>
                    <a:cs typeface="2  Kamran" panose="00000400000000000000" pitchFamily="2" charset="-78"/>
                  </a:rPr>
                  <a:t>بهبود الگوریتم </a:t>
                </a:r>
                <a:r>
                  <a:rPr lang="en-US" sz="4000" b="1" dirty="0" smtClean="0">
                    <a:latin typeface="Gabriola" panose="04040605051002020D02" pitchFamily="82" charset="0"/>
                    <a:cs typeface="2  Kamran" panose="00000400000000000000" pitchFamily="2" charset="-78"/>
                  </a:rPr>
                  <a:t>MINIMAX</a:t>
                </a:r>
                <a:r>
                  <a:rPr lang="fa-IR" sz="4000" b="1" dirty="0" smtClean="0">
                    <a:latin typeface="Gabriola" panose="04040605051002020D02" pitchFamily="82" charset="0"/>
                    <a:cs typeface="2  Kamran" panose="00000400000000000000" pitchFamily="2" charset="-78"/>
                  </a:rPr>
                  <a:t>: هرس 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𝛼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−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𝛽</m:t>
                    </m:r>
                  </m:oMath>
                </a14:m>
                <a:endParaRPr lang="en-US" sz="3600" dirty="0">
                  <a:solidFill>
                    <a:srgbClr val="0070C0"/>
                  </a:solidFill>
                  <a:latin typeface="Gabriola" panose="04040605051002020D02" pitchFamily="82" charset="0"/>
                  <a:cs typeface="2  Kamran" panose="00000400000000000000" pitchFamily="2" charset="-78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2840" y="59422"/>
                <a:ext cx="6141810" cy="707886"/>
              </a:xfrm>
              <a:prstGeom prst="rect">
                <a:avLst/>
              </a:prstGeom>
              <a:blipFill>
                <a:blip r:embed="rId2"/>
                <a:stretch>
                  <a:fillRect t="-25862" r="-3476" b="-40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960119" y="970958"/>
            <a:ext cx="109900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مثال: درخت بازی زیر را در نظر بگیرید: </a:t>
            </a:r>
            <a:endParaRPr lang="en-US" sz="2800" b="1" dirty="0">
              <a:cs typeface="2  Kamran" panose="000004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39240" y="5394960"/>
            <a:ext cx="792480" cy="701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3</a:t>
            </a:r>
            <a:endParaRPr lang="en-US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2865120" y="5394960"/>
            <a:ext cx="792480" cy="701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5</a:t>
            </a:r>
            <a:endParaRPr lang="en-US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4191000" y="5394960"/>
            <a:ext cx="792480" cy="701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10</a:t>
            </a:r>
            <a:endParaRPr lang="en-US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7025640" y="5394960"/>
            <a:ext cx="792480" cy="701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2</a:t>
            </a:r>
            <a:endParaRPr lang="en-US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8351520" y="5394960"/>
            <a:ext cx="792480" cy="701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a</a:t>
            </a:r>
            <a:endParaRPr lang="en-US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9677400" y="5394960"/>
            <a:ext cx="792480" cy="701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b</a:t>
            </a:r>
            <a:endParaRPr lang="en-US" sz="2800" b="1" dirty="0"/>
          </a:p>
        </p:txBody>
      </p:sp>
      <p:sp>
        <p:nvSpPr>
          <p:cNvPr id="12" name="Oval 11"/>
          <p:cNvSpPr/>
          <p:nvPr/>
        </p:nvSpPr>
        <p:spPr>
          <a:xfrm>
            <a:off x="2865120" y="3368040"/>
            <a:ext cx="792480" cy="70104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3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8351520" y="3368040"/>
            <a:ext cx="792480" cy="70104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c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582840" y="1666139"/>
            <a:ext cx="792480" cy="701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/>
          </a:p>
        </p:txBody>
      </p:sp>
      <p:cxnSp>
        <p:nvCxnSpPr>
          <p:cNvPr id="6" name="Straight Connector 5"/>
          <p:cNvCxnSpPr>
            <a:stCxn id="15" idx="2"/>
            <a:endCxn id="12" idx="7"/>
          </p:cNvCxnSpPr>
          <p:nvPr/>
        </p:nvCxnSpPr>
        <p:spPr>
          <a:xfrm flipH="1">
            <a:off x="3541544" y="2367179"/>
            <a:ext cx="2437536" cy="11035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5" idx="2"/>
            <a:endCxn id="13" idx="1"/>
          </p:cNvCxnSpPr>
          <p:nvPr/>
        </p:nvCxnSpPr>
        <p:spPr>
          <a:xfrm>
            <a:off x="5979080" y="2367179"/>
            <a:ext cx="2488496" cy="11035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3" idx="5"/>
            <a:endCxn id="11" idx="0"/>
          </p:cNvCxnSpPr>
          <p:nvPr/>
        </p:nvCxnSpPr>
        <p:spPr>
          <a:xfrm>
            <a:off x="9027944" y="3966415"/>
            <a:ext cx="1045696" cy="142854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3" idx="4"/>
            <a:endCxn id="10" idx="0"/>
          </p:cNvCxnSpPr>
          <p:nvPr/>
        </p:nvCxnSpPr>
        <p:spPr>
          <a:xfrm>
            <a:off x="8747760" y="4069080"/>
            <a:ext cx="0" cy="13258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3" idx="3"/>
            <a:endCxn id="9" idx="0"/>
          </p:cNvCxnSpPr>
          <p:nvPr/>
        </p:nvCxnSpPr>
        <p:spPr>
          <a:xfrm flipH="1">
            <a:off x="7421880" y="3966415"/>
            <a:ext cx="1045696" cy="142854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2" idx="5"/>
            <a:endCxn id="8" idx="0"/>
          </p:cNvCxnSpPr>
          <p:nvPr/>
        </p:nvCxnSpPr>
        <p:spPr>
          <a:xfrm>
            <a:off x="3541544" y="3966415"/>
            <a:ext cx="1045696" cy="142854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2" idx="4"/>
            <a:endCxn id="7" idx="0"/>
          </p:cNvCxnSpPr>
          <p:nvPr/>
        </p:nvCxnSpPr>
        <p:spPr>
          <a:xfrm>
            <a:off x="3261360" y="4069080"/>
            <a:ext cx="0" cy="13258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2" idx="3"/>
            <a:endCxn id="4" idx="0"/>
          </p:cNvCxnSpPr>
          <p:nvPr/>
        </p:nvCxnSpPr>
        <p:spPr>
          <a:xfrm flipH="1">
            <a:off x="1935480" y="3966415"/>
            <a:ext cx="1045696" cy="142854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12921" y="195465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MAX</a:t>
            </a:r>
            <a:endParaRPr lang="en-US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212921" y="3533894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MIN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600727" y="3498727"/>
                <a:ext cx="16025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𝒎𝒊𝒏</m:t>
                      </m:r>
                      <m:d>
                        <m:dPr>
                          <m:ctrlP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</m:d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727" y="3498727"/>
                <a:ext cx="1602555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9170598" y="3533894"/>
                <a:ext cx="19103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𝒎𝒊𝒏</m:t>
                      </m:r>
                      <m:d>
                        <m:dPr>
                          <m:ctrlP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0598" y="3533894"/>
                <a:ext cx="191033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763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H="1">
            <a:off x="0" y="788882"/>
            <a:ext cx="12192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582840" y="59422"/>
                <a:ext cx="614181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 rtl="1"/>
                <a:r>
                  <a:rPr lang="fa-IR" sz="4000" b="1" dirty="0" smtClean="0">
                    <a:latin typeface="Gabriola" panose="04040605051002020D02" pitchFamily="82" charset="0"/>
                    <a:cs typeface="2  Kamran" panose="00000400000000000000" pitchFamily="2" charset="-78"/>
                  </a:rPr>
                  <a:t>بهبود الگوریتم </a:t>
                </a:r>
                <a:r>
                  <a:rPr lang="en-US" sz="4000" b="1" dirty="0" smtClean="0">
                    <a:latin typeface="Gabriola" panose="04040605051002020D02" pitchFamily="82" charset="0"/>
                    <a:cs typeface="2  Kamran" panose="00000400000000000000" pitchFamily="2" charset="-78"/>
                  </a:rPr>
                  <a:t>MINIMAX</a:t>
                </a:r>
                <a:r>
                  <a:rPr lang="fa-IR" sz="4000" b="1" dirty="0" smtClean="0">
                    <a:latin typeface="Gabriola" panose="04040605051002020D02" pitchFamily="82" charset="0"/>
                    <a:cs typeface="2  Kamran" panose="00000400000000000000" pitchFamily="2" charset="-78"/>
                  </a:rPr>
                  <a:t>: هرس 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𝛼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−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𝛽</m:t>
                    </m:r>
                  </m:oMath>
                </a14:m>
                <a:endParaRPr lang="en-US" sz="3600" dirty="0">
                  <a:solidFill>
                    <a:srgbClr val="0070C0"/>
                  </a:solidFill>
                  <a:latin typeface="Gabriola" panose="04040605051002020D02" pitchFamily="82" charset="0"/>
                  <a:cs typeface="2  Kamran" panose="00000400000000000000" pitchFamily="2" charset="-78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2840" y="59422"/>
                <a:ext cx="6141810" cy="707886"/>
              </a:xfrm>
              <a:prstGeom prst="rect">
                <a:avLst/>
              </a:prstGeom>
              <a:blipFill>
                <a:blip r:embed="rId2"/>
                <a:stretch>
                  <a:fillRect t="-25862" r="-3476" b="-40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960119" y="970958"/>
            <a:ext cx="109900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مثال: درخت بازی زیر را در نظر بگیرید: </a:t>
            </a:r>
            <a:endParaRPr lang="en-US" sz="2800" b="1" dirty="0">
              <a:cs typeface="2  Kamran" panose="000004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39240" y="5394960"/>
            <a:ext cx="792480" cy="701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3</a:t>
            </a:r>
            <a:endParaRPr lang="en-US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2865120" y="5394960"/>
            <a:ext cx="792480" cy="701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5</a:t>
            </a:r>
            <a:endParaRPr lang="en-US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4191000" y="5394960"/>
            <a:ext cx="792480" cy="701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10</a:t>
            </a:r>
            <a:endParaRPr lang="en-US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7025640" y="5394960"/>
            <a:ext cx="792480" cy="701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2</a:t>
            </a:r>
            <a:endParaRPr lang="en-US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8351520" y="5394960"/>
            <a:ext cx="792480" cy="701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a</a:t>
            </a:r>
            <a:endParaRPr lang="en-US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9677400" y="5394960"/>
            <a:ext cx="792480" cy="701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b</a:t>
            </a:r>
            <a:endParaRPr lang="en-US" sz="2800" b="1" dirty="0"/>
          </a:p>
        </p:txBody>
      </p:sp>
      <p:sp>
        <p:nvSpPr>
          <p:cNvPr id="12" name="Oval 11"/>
          <p:cNvSpPr/>
          <p:nvPr/>
        </p:nvSpPr>
        <p:spPr>
          <a:xfrm>
            <a:off x="2865120" y="3368040"/>
            <a:ext cx="792480" cy="70104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3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8351520" y="3368040"/>
            <a:ext cx="792480" cy="70104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c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582840" y="1666139"/>
            <a:ext cx="792480" cy="701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3</a:t>
            </a:r>
            <a:endParaRPr lang="en-US" sz="2800" b="1" dirty="0">
              <a:solidFill>
                <a:srgbClr val="0070C0"/>
              </a:solidFill>
            </a:endParaRPr>
          </a:p>
        </p:txBody>
      </p:sp>
      <p:cxnSp>
        <p:nvCxnSpPr>
          <p:cNvPr id="6" name="Straight Connector 5"/>
          <p:cNvCxnSpPr>
            <a:stCxn id="15" idx="2"/>
            <a:endCxn id="12" idx="7"/>
          </p:cNvCxnSpPr>
          <p:nvPr/>
        </p:nvCxnSpPr>
        <p:spPr>
          <a:xfrm flipH="1">
            <a:off x="3541544" y="2367179"/>
            <a:ext cx="2437536" cy="11035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5" idx="2"/>
            <a:endCxn id="13" idx="1"/>
          </p:cNvCxnSpPr>
          <p:nvPr/>
        </p:nvCxnSpPr>
        <p:spPr>
          <a:xfrm>
            <a:off x="5979080" y="2367179"/>
            <a:ext cx="2488496" cy="11035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3" idx="5"/>
            <a:endCxn id="11" idx="0"/>
          </p:cNvCxnSpPr>
          <p:nvPr/>
        </p:nvCxnSpPr>
        <p:spPr>
          <a:xfrm>
            <a:off x="9027944" y="3966415"/>
            <a:ext cx="1045696" cy="142854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3" idx="4"/>
            <a:endCxn id="10" idx="0"/>
          </p:cNvCxnSpPr>
          <p:nvPr/>
        </p:nvCxnSpPr>
        <p:spPr>
          <a:xfrm>
            <a:off x="8747760" y="4069080"/>
            <a:ext cx="0" cy="13258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3" idx="3"/>
            <a:endCxn id="9" idx="0"/>
          </p:cNvCxnSpPr>
          <p:nvPr/>
        </p:nvCxnSpPr>
        <p:spPr>
          <a:xfrm flipH="1">
            <a:off x="7421880" y="3966415"/>
            <a:ext cx="1045696" cy="142854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2" idx="5"/>
            <a:endCxn id="8" idx="0"/>
          </p:cNvCxnSpPr>
          <p:nvPr/>
        </p:nvCxnSpPr>
        <p:spPr>
          <a:xfrm>
            <a:off x="3541544" y="3966415"/>
            <a:ext cx="1045696" cy="142854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2" idx="4"/>
            <a:endCxn id="7" idx="0"/>
          </p:cNvCxnSpPr>
          <p:nvPr/>
        </p:nvCxnSpPr>
        <p:spPr>
          <a:xfrm>
            <a:off x="3261360" y="4069080"/>
            <a:ext cx="0" cy="13258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2" idx="3"/>
            <a:endCxn id="4" idx="0"/>
          </p:cNvCxnSpPr>
          <p:nvPr/>
        </p:nvCxnSpPr>
        <p:spPr>
          <a:xfrm flipH="1">
            <a:off x="1935480" y="3966415"/>
            <a:ext cx="1045696" cy="142854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12921" y="195465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MAX</a:t>
            </a:r>
            <a:endParaRPr lang="en-US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212921" y="3533894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MIN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600727" y="3498727"/>
                <a:ext cx="16025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𝒎𝒊𝒏</m:t>
                      </m:r>
                      <m:d>
                        <m:dPr>
                          <m:ctrlP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</m:d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727" y="3498727"/>
                <a:ext cx="1602555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9170598" y="3533894"/>
                <a:ext cx="19103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𝒎𝒊𝒏</m:t>
                      </m:r>
                      <m:d>
                        <m:dPr>
                          <m:ctrlP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0598" y="3533894"/>
                <a:ext cx="191033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342173" y="1853908"/>
                <a:ext cx="12611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𝒎𝒂𝒙</m:t>
                      </m:r>
                      <m:d>
                        <m:dPr>
                          <m:ctrlPr>
                            <a:rPr lang="en-US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</m:d>
                    </m:oMath>
                  </m:oMathPara>
                </a14:m>
                <a:endParaRPr lang="en-US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2173" y="1853908"/>
                <a:ext cx="126111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976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H="1">
            <a:off x="0" y="788882"/>
            <a:ext cx="12192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582840" y="59422"/>
                <a:ext cx="614181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 rtl="1"/>
                <a:r>
                  <a:rPr lang="fa-IR" sz="4000" b="1" dirty="0" smtClean="0">
                    <a:latin typeface="Gabriola" panose="04040605051002020D02" pitchFamily="82" charset="0"/>
                    <a:cs typeface="2  Kamran" panose="00000400000000000000" pitchFamily="2" charset="-78"/>
                  </a:rPr>
                  <a:t>بهبود الگوریتم </a:t>
                </a:r>
                <a:r>
                  <a:rPr lang="en-US" sz="4000" b="1" dirty="0" smtClean="0">
                    <a:latin typeface="Gabriola" panose="04040605051002020D02" pitchFamily="82" charset="0"/>
                    <a:cs typeface="2  Kamran" panose="00000400000000000000" pitchFamily="2" charset="-78"/>
                  </a:rPr>
                  <a:t>MINIMAX</a:t>
                </a:r>
                <a:r>
                  <a:rPr lang="fa-IR" sz="4000" b="1" dirty="0" smtClean="0">
                    <a:latin typeface="Gabriola" panose="04040605051002020D02" pitchFamily="82" charset="0"/>
                    <a:cs typeface="2  Kamran" panose="00000400000000000000" pitchFamily="2" charset="-78"/>
                  </a:rPr>
                  <a:t>: هرس 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𝛼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−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𝛽</m:t>
                    </m:r>
                  </m:oMath>
                </a14:m>
                <a:endParaRPr lang="en-US" sz="3600" dirty="0">
                  <a:solidFill>
                    <a:srgbClr val="0070C0"/>
                  </a:solidFill>
                  <a:latin typeface="Gabriola" panose="04040605051002020D02" pitchFamily="82" charset="0"/>
                  <a:cs typeface="2  Kamran" panose="00000400000000000000" pitchFamily="2" charset="-78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2840" y="59422"/>
                <a:ext cx="6141810" cy="707886"/>
              </a:xfrm>
              <a:prstGeom prst="rect">
                <a:avLst/>
              </a:prstGeom>
              <a:blipFill>
                <a:blip r:embed="rId2"/>
                <a:stretch>
                  <a:fillRect t="-25862" r="-3476" b="-40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7818120" y="970958"/>
            <a:ext cx="4132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مثال: درخت بازی زیر را در نظر بگیرید: </a:t>
            </a:r>
            <a:endParaRPr lang="en-US" sz="2800" b="1" dirty="0">
              <a:cs typeface="2  Kamran" panose="000004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39240" y="5394960"/>
            <a:ext cx="792480" cy="701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3</a:t>
            </a:r>
            <a:endParaRPr lang="en-US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2865120" y="5394960"/>
            <a:ext cx="792480" cy="701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5</a:t>
            </a:r>
            <a:endParaRPr lang="en-US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4191000" y="5394960"/>
            <a:ext cx="792480" cy="701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10</a:t>
            </a:r>
            <a:endParaRPr lang="en-US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7025640" y="5394960"/>
            <a:ext cx="792480" cy="701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2</a:t>
            </a:r>
            <a:endParaRPr lang="en-US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8351520" y="5394960"/>
            <a:ext cx="792480" cy="701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a</a:t>
            </a:r>
            <a:endParaRPr lang="en-US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9677400" y="5394960"/>
            <a:ext cx="792480" cy="701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b</a:t>
            </a:r>
            <a:endParaRPr lang="en-US" sz="2800" b="1" dirty="0"/>
          </a:p>
        </p:txBody>
      </p:sp>
      <p:sp>
        <p:nvSpPr>
          <p:cNvPr id="12" name="Oval 11"/>
          <p:cNvSpPr/>
          <p:nvPr/>
        </p:nvSpPr>
        <p:spPr>
          <a:xfrm>
            <a:off x="2865120" y="3368040"/>
            <a:ext cx="792480" cy="70104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3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8351520" y="3368040"/>
            <a:ext cx="792480" cy="70104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c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582840" y="1666139"/>
            <a:ext cx="792480" cy="701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3</a:t>
            </a:r>
            <a:endParaRPr lang="en-US" sz="2800" b="1" dirty="0">
              <a:solidFill>
                <a:srgbClr val="0070C0"/>
              </a:solidFill>
            </a:endParaRPr>
          </a:p>
        </p:txBody>
      </p:sp>
      <p:cxnSp>
        <p:nvCxnSpPr>
          <p:cNvPr id="6" name="Straight Connector 5"/>
          <p:cNvCxnSpPr>
            <a:stCxn id="15" idx="2"/>
            <a:endCxn id="12" idx="7"/>
          </p:cNvCxnSpPr>
          <p:nvPr/>
        </p:nvCxnSpPr>
        <p:spPr>
          <a:xfrm flipH="1">
            <a:off x="3541544" y="2367179"/>
            <a:ext cx="2437536" cy="11035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5" idx="2"/>
            <a:endCxn id="13" idx="1"/>
          </p:cNvCxnSpPr>
          <p:nvPr/>
        </p:nvCxnSpPr>
        <p:spPr>
          <a:xfrm>
            <a:off x="5979080" y="2367179"/>
            <a:ext cx="2488496" cy="11035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3" idx="5"/>
            <a:endCxn id="11" idx="0"/>
          </p:cNvCxnSpPr>
          <p:nvPr/>
        </p:nvCxnSpPr>
        <p:spPr>
          <a:xfrm>
            <a:off x="9027944" y="3966415"/>
            <a:ext cx="1045696" cy="142854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3" idx="4"/>
            <a:endCxn id="10" idx="0"/>
          </p:cNvCxnSpPr>
          <p:nvPr/>
        </p:nvCxnSpPr>
        <p:spPr>
          <a:xfrm>
            <a:off x="8747760" y="4069080"/>
            <a:ext cx="0" cy="13258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3" idx="3"/>
            <a:endCxn id="9" idx="0"/>
          </p:cNvCxnSpPr>
          <p:nvPr/>
        </p:nvCxnSpPr>
        <p:spPr>
          <a:xfrm flipH="1">
            <a:off x="7421880" y="3966415"/>
            <a:ext cx="1045696" cy="142854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2" idx="5"/>
            <a:endCxn id="8" idx="0"/>
          </p:cNvCxnSpPr>
          <p:nvPr/>
        </p:nvCxnSpPr>
        <p:spPr>
          <a:xfrm>
            <a:off x="3541544" y="3966415"/>
            <a:ext cx="1045696" cy="142854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2" idx="4"/>
            <a:endCxn id="7" idx="0"/>
          </p:cNvCxnSpPr>
          <p:nvPr/>
        </p:nvCxnSpPr>
        <p:spPr>
          <a:xfrm>
            <a:off x="3261360" y="4069080"/>
            <a:ext cx="0" cy="13258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2" idx="3"/>
            <a:endCxn id="4" idx="0"/>
          </p:cNvCxnSpPr>
          <p:nvPr/>
        </p:nvCxnSpPr>
        <p:spPr>
          <a:xfrm flipH="1">
            <a:off x="1935480" y="3966415"/>
            <a:ext cx="1045696" cy="142854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12921" y="195465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MAX</a:t>
            </a:r>
            <a:endParaRPr lang="en-US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212921" y="3533894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MIN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600727" y="3498727"/>
                <a:ext cx="16025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𝒎𝒊𝒏</m:t>
                      </m:r>
                      <m:d>
                        <m:dPr>
                          <m:ctrlP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</m:d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727" y="3498727"/>
                <a:ext cx="1602555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9170598" y="3533894"/>
                <a:ext cx="19103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𝒎𝒊𝒏</m:t>
                      </m:r>
                      <m:d>
                        <m:dPr>
                          <m:ctrlP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0598" y="3533894"/>
                <a:ext cx="191033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342173" y="1853908"/>
                <a:ext cx="12611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𝒎𝒂𝒙</m:t>
                      </m:r>
                      <m:d>
                        <m:dPr>
                          <m:ctrlPr>
                            <a:rPr lang="en-US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</m:d>
                    </m:oMath>
                  </m:oMathPara>
                </a14:m>
                <a:endParaRPr lang="en-US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2173" y="1853908"/>
                <a:ext cx="126111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8067368" y="5344567"/>
            <a:ext cx="2905432" cy="894002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7421880" y="6252889"/>
            <a:ext cx="4132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نیازی به محاسبه مقادیر </a:t>
            </a:r>
            <a:r>
              <a:rPr lang="en-US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a</a:t>
            </a:r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 و </a:t>
            </a:r>
            <a:r>
              <a:rPr lang="en-US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b</a:t>
            </a:r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 نیست </a:t>
            </a:r>
            <a:r>
              <a:rPr lang="en-US" sz="2800" b="1" dirty="0" smtClean="0">
                <a:latin typeface="Gabriola" panose="04040605051002020D02" pitchFamily="82" charset="0"/>
                <a:cs typeface="2  Kamran" panose="00000400000000000000" pitchFamily="2" charset="-78"/>
                <a:sym typeface="Wingdings" panose="05000000000000000000" pitchFamily="2" charset="2"/>
              </a:rPr>
              <a:t></a:t>
            </a:r>
            <a:endParaRPr lang="en-US" sz="2800" b="1" dirty="0">
              <a:cs typeface="2  Kamr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84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0767336" y="59422"/>
            <a:ext cx="9573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4000" b="1" dirty="0" smtClean="0">
                <a:cs typeface="2  Kamran" panose="00000400000000000000" pitchFamily="2" charset="-78"/>
              </a:rPr>
              <a:t>مقدمه</a:t>
            </a:r>
            <a:endParaRPr lang="en-US" sz="4000" b="1" dirty="0">
              <a:cs typeface="2  Kamran" panose="00000400000000000000" pitchFamily="2" charset="-78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0" y="788882"/>
            <a:ext cx="12192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295827" y="1108033"/>
            <a:ext cx="7710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r" rtl="1">
              <a:buFont typeface="Courier New" panose="02070309020205020404" pitchFamily="49" charset="0"/>
              <a:buChar char="o"/>
            </a:pPr>
            <a:r>
              <a:rPr lang="fa-IR" sz="24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تابحال مفاهیم جستجو در محیط های </a:t>
            </a:r>
            <a:r>
              <a:rPr lang="fa-IR" sz="2400" b="1" dirty="0" smtClean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تک عاملی (</a:t>
            </a:r>
            <a:r>
              <a:rPr lang="en-US" sz="2400" b="1" dirty="0" smtClean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Single Agent</a:t>
            </a:r>
            <a:r>
              <a:rPr lang="fa-IR" sz="2400" b="1" dirty="0" smtClean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) </a:t>
            </a:r>
            <a:r>
              <a:rPr lang="fa-IR" sz="24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مورد بررسی قرار گرفتند. </a:t>
            </a:r>
            <a:endParaRPr lang="en-US" sz="2400" b="1" dirty="0">
              <a:cs typeface="2  Kamran" panose="000004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49103" y="2593474"/>
            <a:ext cx="27574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r" rtl="1">
              <a:buFont typeface="Courier New" panose="02070309020205020404" pitchFamily="49" charset="0"/>
              <a:buChar char="o"/>
            </a:pPr>
            <a:r>
              <a:rPr lang="fa-IR" sz="24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انواع محیط های چند عاملی</a:t>
            </a:r>
            <a:endParaRPr lang="en-US" sz="2400" b="1" dirty="0">
              <a:cs typeface="2  Kamra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441" y="1553511"/>
            <a:ext cx="3861988" cy="215237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310516" y="1654494"/>
            <a:ext cx="76960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 rtl="1">
              <a:buFont typeface="Courier New" panose="02070309020205020404" pitchFamily="49" charset="0"/>
              <a:buChar char="o"/>
            </a:pPr>
            <a:r>
              <a:rPr lang="fa-IR" sz="24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محیط هایی که بیش از یک عامل در آن عمل کرده و بر یکدیگر تأثیر می گذارند را محیط های </a:t>
            </a:r>
            <a:r>
              <a:rPr lang="fa-IR" sz="2400" b="1" dirty="0" smtClean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چند عاملی (</a:t>
            </a:r>
            <a:r>
              <a:rPr lang="en-US" sz="2400" b="1" dirty="0" smtClean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Multi-Agent</a:t>
            </a:r>
            <a:r>
              <a:rPr lang="fa-IR" sz="2400" b="1" dirty="0" smtClean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) </a:t>
            </a:r>
            <a:r>
              <a:rPr lang="fa-IR" sz="24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می گویند. </a:t>
            </a:r>
            <a:endParaRPr lang="en-US" sz="2400" b="1" dirty="0">
              <a:cs typeface="2  Kamran" panose="00000400000000000000" pitchFamily="2" charset="-7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11145" y="3048184"/>
            <a:ext cx="41088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000" b="1" dirty="0" smtClean="0">
                <a:solidFill>
                  <a:srgbClr val="FF000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محیط های همکاری: </a:t>
            </a:r>
            <a:r>
              <a:rPr lang="fa-IR" sz="2000" b="1" dirty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اهداف عامل ها با یکدیگر همسو است</a:t>
            </a:r>
            <a:r>
              <a:rPr lang="fa-IR" sz="2000" b="1" dirty="0" smtClean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.</a:t>
            </a:r>
            <a:endParaRPr lang="en-US" sz="2000" b="1" dirty="0">
              <a:solidFill>
                <a:srgbClr val="0070C0"/>
              </a:solidFill>
              <a:cs typeface="2  Kamran" panose="00000400000000000000" pitchFamily="2" charset="-7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200922" y="3505834"/>
            <a:ext cx="42514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000" b="1" dirty="0" smtClean="0">
                <a:solidFill>
                  <a:srgbClr val="FF000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محیط های رقابتی: </a:t>
            </a:r>
            <a:r>
              <a:rPr lang="fa-IR" sz="2000" b="1" dirty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اهداف عامل ها با یکدیگر در </a:t>
            </a:r>
            <a:r>
              <a:rPr lang="fa-IR" b="1" dirty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تناقض</a:t>
            </a:r>
            <a:r>
              <a:rPr lang="fa-IR" sz="2000" b="1" dirty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 است</a:t>
            </a:r>
            <a:r>
              <a:rPr lang="fa-IR" sz="2000" b="1" dirty="0" smtClean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.</a:t>
            </a:r>
            <a:endParaRPr lang="en-US" sz="2000" b="1" dirty="0">
              <a:solidFill>
                <a:srgbClr val="0070C0"/>
              </a:solidFill>
              <a:cs typeface="2  Kamran" panose="00000400000000000000" pitchFamily="2" charset="-7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90811" y="4102910"/>
            <a:ext cx="6115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r" rtl="1">
              <a:buFont typeface="Courier New" panose="02070309020205020404" pitchFamily="49" charset="0"/>
              <a:buChar char="o"/>
            </a:pPr>
            <a:r>
              <a:rPr lang="fa-IR" sz="24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به جستجو در محیط های چند عاملی رقابتی، بازی (</a:t>
            </a:r>
            <a:r>
              <a:rPr lang="en-US" sz="24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Game</a:t>
            </a:r>
            <a:r>
              <a:rPr lang="fa-IR" sz="24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) گفته می شود.</a:t>
            </a:r>
            <a:endParaRPr lang="en-US" sz="2400" b="1" dirty="0">
              <a:cs typeface="2  Kamran" panose="00000400000000000000" pitchFamily="2" charset="-7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17140" y="4698654"/>
            <a:ext cx="8289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r" rtl="1">
              <a:buFont typeface="Courier New" panose="02070309020205020404" pitchFamily="49" charset="0"/>
              <a:buChar char="o"/>
            </a:pPr>
            <a:r>
              <a:rPr lang="fa-IR" sz="24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بازی ها انواع متنوعی دارند. ولی نوعی که در این بخش به آن خواهیم پرداخت عبارت است از: </a:t>
            </a:r>
            <a:endParaRPr lang="en-US" sz="2400" b="1" dirty="0">
              <a:cs typeface="2  Kamran" panose="00000400000000000000" pitchFamily="2" charset="-7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706141" y="5185172"/>
            <a:ext cx="27462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400" b="1" dirty="0" smtClean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محیط های قطعی و دسترس پذیر</a:t>
            </a:r>
            <a:endParaRPr lang="en-US" sz="2400" b="1" dirty="0">
              <a:solidFill>
                <a:srgbClr val="0070C0"/>
              </a:solidFill>
              <a:cs typeface="2  Kamran" panose="00000400000000000000" pitchFamily="2" charset="-7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044499" y="6074011"/>
            <a:ext cx="6375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400" b="1" dirty="0" smtClean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میزان تأثیر برد و باخت برای هر دو عامل یکسان است (</a:t>
            </a:r>
            <a:r>
              <a:rPr lang="en-US" sz="2400" b="1" dirty="0" smtClean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Zero-Sum Game</a:t>
            </a:r>
            <a:r>
              <a:rPr lang="fa-IR" sz="2400" b="1" dirty="0" smtClean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)</a:t>
            </a:r>
            <a:endParaRPr lang="en-US" sz="2400" b="1" dirty="0">
              <a:solidFill>
                <a:srgbClr val="0070C0"/>
              </a:solidFill>
              <a:cs typeface="2  Kamran" panose="00000400000000000000" pitchFamily="2" charset="-7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582437" y="5612346"/>
            <a:ext cx="3869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400" b="1" dirty="0" smtClean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تعداد دو عامل به صورت نوبتی عمل می کنند.</a:t>
            </a:r>
            <a:endParaRPr lang="en-US" sz="2400" b="1" dirty="0">
              <a:solidFill>
                <a:srgbClr val="0070C0"/>
              </a:solidFill>
              <a:cs typeface="2  Kamran" panose="00000400000000000000" pitchFamily="2" charset="-78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4"/>
          <a:srcRect l="61237" t="27344" r="11639" b="40820"/>
          <a:stretch/>
        </p:blipFill>
        <p:spPr>
          <a:xfrm>
            <a:off x="392928" y="4333742"/>
            <a:ext cx="3529013" cy="232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209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9" grpId="0"/>
      <p:bldP spid="21" grpId="0"/>
      <p:bldP spid="23" grpId="0"/>
      <p:bldP spid="25" grpId="0"/>
      <p:bldP spid="26" grpId="0"/>
      <p:bldP spid="27" grpId="0"/>
      <p:bldP spid="28" grpId="0"/>
      <p:bldP spid="2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H="1">
            <a:off x="0" y="788882"/>
            <a:ext cx="12192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582840" y="59422"/>
                <a:ext cx="614181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 rtl="1"/>
                <a:r>
                  <a:rPr lang="fa-IR" sz="4000" b="1" dirty="0" smtClean="0">
                    <a:latin typeface="Gabriola" panose="04040605051002020D02" pitchFamily="82" charset="0"/>
                    <a:cs typeface="2  Kamran" panose="00000400000000000000" pitchFamily="2" charset="-78"/>
                  </a:rPr>
                  <a:t>بهبود الگوریتم </a:t>
                </a:r>
                <a:r>
                  <a:rPr lang="en-US" sz="4000" b="1" dirty="0" smtClean="0">
                    <a:latin typeface="Gabriola" panose="04040605051002020D02" pitchFamily="82" charset="0"/>
                    <a:cs typeface="2  Kamran" panose="00000400000000000000" pitchFamily="2" charset="-78"/>
                  </a:rPr>
                  <a:t>MINIMAX</a:t>
                </a:r>
                <a:r>
                  <a:rPr lang="fa-IR" sz="4000" b="1" dirty="0" smtClean="0">
                    <a:latin typeface="Gabriola" panose="04040605051002020D02" pitchFamily="82" charset="0"/>
                    <a:cs typeface="2  Kamran" panose="00000400000000000000" pitchFamily="2" charset="-78"/>
                  </a:rPr>
                  <a:t>: هرس 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𝛼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−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𝛽</m:t>
                    </m:r>
                  </m:oMath>
                </a14:m>
                <a:endParaRPr lang="en-US" sz="3600" dirty="0">
                  <a:solidFill>
                    <a:srgbClr val="0070C0"/>
                  </a:solidFill>
                  <a:latin typeface="Gabriola" panose="04040605051002020D02" pitchFamily="82" charset="0"/>
                  <a:cs typeface="2  Kamran" panose="00000400000000000000" pitchFamily="2" charset="-78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2840" y="59422"/>
                <a:ext cx="6141810" cy="707886"/>
              </a:xfrm>
              <a:prstGeom prst="rect">
                <a:avLst/>
              </a:prstGeom>
              <a:blipFill>
                <a:blip r:embed="rId2"/>
                <a:stretch>
                  <a:fillRect t="-25862" r="-3476" b="-40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60119" y="970958"/>
                <a:ext cx="1099005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r" rtl="1">
                  <a:buFont typeface="Courier New" panose="02070309020205020404" pitchFamily="49" charset="0"/>
                  <a:buChar char="o"/>
                </a:pPr>
                <a:r>
                  <a:rPr lang="fa-IR" sz="2800" b="1" dirty="0" smtClean="0">
                    <a:latin typeface="Gabriola" panose="04040605051002020D02" pitchFamily="82" charset="0"/>
                    <a:cs typeface="2  Kamran" panose="00000400000000000000" pitchFamily="2" charset="-78"/>
                  </a:rPr>
                  <a:t>آل</a:t>
                </a:r>
                <a:r>
                  <a:rPr lang="fa-IR" sz="2800" b="1" dirty="0" smtClean="0">
                    <a:solidFill>
                      <a:srgbClr val="FF0000"/>
                    </a:solidFill>
                    <a:latin typeface="Gabriola" panose="04040605051002020D02" pitchFamily="82" charset="0"/>
                    <a:cs typeface="2  Kamran" panose="00000400000000000000" pitchFamily="2" charset="-78"/>
                  </a:rPr>
                  <a:t>فا 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𝛼</m:t>
                    </m:r>
                  </m:oMath>
                </a14:m>
                <a:r>
                  <a:rPr lang="fa-IR" sz="2800" b="1" dirty="0" smtClean="0">
                    <a:solidFill>
                      <a:srgbClr val="FF0000"/>
                    </a:solidFill>
                    <a:latin typeface="Gabriola" panose="04040605051002020D02" pitchFamily="82" charset="0"/>
                    <a:cs typeface="2  Kamran" panose="00000400000000000000" pitchFamily="2" charset="-78"/>
                  </a:rPr>
                  <a:t>): </a:t>
                </a:r>
                <a:r>
                  <a:rPr lang="fa-IR" sz="2800" b="1" dirty="0" smtClean="0">
                    <a:latin typeface="Gabriola" panose="04040605051002020D02" pitchFamily="82" charset="0"/>
                    <a:cs typeface="2  Kamran" panose="00000400000000000000" pitchFamily="2" charset="-78"/>
                  </a:rPr>
                  <a:t>بهترین انتخاب برای بازیکن </a:t>
                </a:r>
                <a:r>
                  <a:rPr lang="en-US" sz="2800" b="1" dirty="0" smtClean="0">
                    <a:latin typeface="Gabriola" panose="04040605051002020D02" pitchFamily="82" charset="0"/>
                    <a:cs typeface="2  Kamran" panose="00000400000000000000" pitchFamily="2" charset="-78"/>
                  </a:rPr>
                  <a:t>MAX</a:t>
                </a:r>
                <a:r>
                  <a:rPr lang="fa-IR" sz="2800" b="1" dirty="0" smtClean="0">
                    <a:latin typeface="Gabriola" panose="04040605051002020D02" pitchFamily="82" charset="0"/>
                    <a:cs typeface="2  Kamran" panose="00000400000000000000" pitchFamily="2" charset="-78"/>
                  </a:rPr>
                  <a:t> تابحال (می خواهیم این مقدار تا جایی که امکان دارد بزرگ باشد)</a:t>
                </a:r>
                <a:endParaRPr lang="en-US" sz="2800" b="1" dirty="0">
                  <a:cs typeface="2  Kamran" panose="00000400000000000000" pitchFamily="2" charset="-78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119" y="970958"/>
                <a:ext cx="10990053" cy="523220"/>
              </a:xfrm>
              <a:prstGeom prst="rect">
                <a:avLst/>
              </a:prstGeom>
              <a:blipFill>
                <a:blip r:embed="rId3"/>
                <a:stretch>
                  <a:fillRect t="-20930" r="-1054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60118" y="1624983"/>
                <a:ext cx="1099005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r" rtl="1">
                  <a:buFont typeface="Courier New" panose="02070309020205020404" pitchFamily="49" charset="0"/>
                  <a:buChar char="o"/>
                </a:pPr>
                <a:r>
                  <a:rPr lang="fa-IR" sz="2800" b="1" dirty="0" smtClean="0">
                    <a:latin typeface="Gabriola" panose="04040605051002020D02" pitchFamily="82" charset="0"/>
                    <a:cs typeface="2  Kamran" panose="00000400000000000000" pitchFamily="2" charset="-78"/>
                  </a:rPr>
                  <a:t>بت</a:t>
                </a:r>
                <a:r>
                  <a:rPr lang="fa-IR" sz="2800" b="1" dirty="0" smtClean="0">
                    <a:solidFill>
                      <a:srgbClr val="FF0000"/>
                    </a:solidFill>
                    <a:latin typeface="Gabriola" panose="04040605051002020D02" pitchFamily="82" charset="0"/>
                    <a:cs typeface="2  Kamran" panose="00000400000000000000" pitchFamily="2" charset="-78"/>
                  </a:rPr>
                  <a:t>ا 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𝛽</m:t>
                    </m:r>
                  </m:oMath>
                </a14:m>
                <a:r>
                  <a:rPr lang="fa-IR" sz="2800" b="1" dirty="0" smtClean="0">
                    <a:solidFill>
                      <a:srgbClr val="FF0000"/>
                    </a:solidFill>
                    <a:latin typeface="Gabriola" panose="04040605051002020D02" pitchFamily="82" charset="0"/>
                    <a:cs typeface="2  Kamran" panose="00000400000000000000" pitchFamily="2" charset="-78"/>
                  </a:rPr>
                  <a:t>): </a:t>
                </a:r>
                <a:r>
                  <a:rPr lang="fa-IR" sz="2800" b="1" dirty="0" smtClean="0">
                    <a:latin typeface="Gabriola" panose="04040605051002020D02" pitchFamily="82" charset="0"/>
                    <a:cs typeface="2  Kamran" panose="00000400000000000000" pitchFamily="2" charset="-78"/>
                  </a:rPr>
                  <a:t>بهترین انتخاب برای بازیکن </a:t>
                </a:r>
                <a:r>
                  <a:rPr lang="en-US" sz="2800" b="1" dirty="0" smtClean="0">
                    <a:latin typeface="Gabriola" panose="04040605051002020D02" pitchFamily="82" charset="0"/>
                    <a:cs typeface="2  Kamran" panose="00000400000000000000" pitchFamily="2" charset="-78"/>
                  </a:rPr>
                  <a:t>MIN</a:t>
                </a:r>
                <a:r>
                  <a:rPr lang="fa-IR" sz="2800" b="1" dirty="0" smtClean="0">
                    <a:latin typeface="Gabriola" panose="04040605051002020D02" pitchFamily="82" charset="0"/>
                    <a:cs typeface="2  Kamran" panose="00000400000000000000" pitchFamily="2" charset="-78"/>
                  </a:rPr>
                  <a:t> تابحال (می خواهیم این مقدار تا جایی که امکان دارد کوچک باشد)</a:t>
                </a:r>
                <a:endParaRPr lang="en-US" sz="2800" b="1" dirty="0">
                  <a:cs typeface="2  Kamran" panose="00000400000000000000" pitchFamily="2" charset="-78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118" y="1624983"/>
                <a:ext cx="10990053" cy="523220"/>
              </a:xfrm>
              <a:prstGeom prst="rect">
                <a:avLst/>
              </a:prstGeom>
              <a:blipFill>
                <a:blip r:embed="rId4"/>
                <a:stretch>
                  <a:fillRect t="-22353" r="-1054" b="-36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960118" y="2279008"/>
            <a:ext cx="109900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 rtl="1">
              <a:buFont typeface="Courier New" panose="02070309020205020404" pitchFamily="49" charset="0"/>
              <a:buChar char="o"/>
            </a:pPr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هر گره مقادیر آلفا و بتا خود را دارد. </a:t>
            </a:r>
            <a:endParaRPr lang="en-US" sz="2800" b="1" dirty="0">
              <a:cs typeface="2  Kamran" panose="000004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0118" y="2933033"/>
            <a:ext cx="109900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 rtl="1">
              <a:buFont typeface="Courier New" panose="02070309020205020404" pitchFamily="49" charset="0"/>
              <a:buChar char="o"/>
            </a:pPr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مقدار آلفا تنها توسط گرههای </a:t>
            </a:r>
            <a:r>
              <a:rPr lang="en-US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MAX</a:t>
            </a:r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 و مقدار بتا توسط گرههای </a:t>
            </a:r>
            <a:r>
              <a:rPr lang="en-US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MIN</a:t>
            </a:r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 عوض می شوند. </a:t>
            </a:r>
            <a:endParaRPr lang="en-US" sz="2800" b="1" dirty="0">
              <a:cs typeface="2  Kamran" panose="000004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0117" y="3587058"/>
            <a:ext cx="109900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 rtl="1">
              <a:buFont typeface="Courier New" panose="02070309020205020404" pitchFamily="49" charset="0"/>
              <a:buChar char="o"/>
            </a:pPr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یک گره زمانی هرس می شود که مقدار آلفا آن از مقدار بتا بیشتر باشد. </a:t>
            </a:r>
            <a:endParaRPr lang="en-US" sz="2800" b="1" dirty="0">
              <a:cs typeface="2  Kamran" panose="000004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60117" y="4241083"/>
                <a:ext cx="1099005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r" rtl="1">
                  <a:buFont typeface="Courier New" panose="02070309020205020404" pitchFamily="49" charset="0"/>
                  <a:buChar char="o"/>
                </a:pPr>
                <a:r>
                  <a:rPr lang="fa-IR" sz="2800" b="1" dirty="0" smtClean="0">
                    <a:latin typeface="Gabriola" panose="04040605051002020D02" pitchFamily="82" charset="0"/>
                    <a:cs typeface="2  Kamran" panose="00000400000000000000" pitchFamily="2" charset="-78"/>
                  </a:rPr>
                  <a:t>مقدار اولیه برای گره ریشه به صورت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𝜶</m:t>
                    </m:r>
                    <m:r>
                      <a:rPr lang="en-US" sz="2800" b="1" i="1" dirty="0" smtClean="0"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=−</m:t>
                    </m:r>
                    <m:r>
                      <a:rPr lang="en-US" sz="2800" b="1" i="1" dirty="0" smtClean="0"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∞</m:t>
                    </m:r>
                  </m:oMath>
                </a14:m>
                <a:r>
                  <a:rPr lang="fa-IR" sz="2800" b="1" dirty="0" smtClean="0">
                    <a:latin typeface="Gabriola" panose="04040605051002020D02" pitchFamily="82" charset="0"/>
                    <a:cs typeface="2  Kamran" panose="00000400000000000000" pitchFamily="2" charset="-78"/>
                  </a:rPr>
                  <a:t> و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𝜷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=+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∞</m:t>
                    </m:r>
                  </m:oMath>
                </a14:m>
                <a:r>
                  <a:rPr lang="fa-IR" sz="2800" b="1" dirty="0" smtClean="0">
                    <a:latin typeface="Gabriola" panose="04040605051002020D02" pitchFamily="82" charset="0"/>
                    <a:cs typeface="2  Kamran" panose="00000400000000000000" pitchFamily="2" charset="-78"/>
                  </a:rPr>
                  <a:t> می باشد. </a:t>
                </a:r>
                <a:endParaRPr lang="en-US" sz="2800" b="1" dirty="0">
                  <a:cs typeface="2  Kamran" panose="00000400000000000000" pitchFamily="2" charset="-78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117" y="4241083"/>
                <a:ext cx="10990053" cy="523220"/>
              </a:xfrm>
              <a:prstGeom prst="rect">
                <a:avLst/>
              </a:prstGeom>
              <a:blipFill>
                <a:blip r:embed="rId5"/>
                <a:stretch>
                  <a:fillRect t="-10465" r="-1054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495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6" grpId="0"/>
      <p:bldP spid="7" grpId="0"/>
      <p:bldP spid="8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H="1">
            <a:off x="0" y="788882"/>
            <a:ext cx="12192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582840" y="59422"/>
                <a:ext cx="614181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 rtl="1"/>
                <a:r>
                  <a:rPr lang="fa-IR" sz="4000" b="1" dirty="0" smtClean="0">
                    <a:latin typeface="Gabriola" panose="04040605051002020D02" pitchFamily="82" charset="0"/>
                    <a:cs typeface="2  Kamran" panose="00000400000000000000" pitchFamily="2" charset="-78"/>
                  </a:rPr>
                  <a:t>بهبود الگوریتم </a:t>
                </a:r>
                <a:r>
                  <a:rPr lang="en-US" sz="4000" b="1" dirty="0" smtClean="0">
                    <a:latin typeface="Gabriola" panose="04040605051002020D02" pitchFamily="82" charset="0"/>
                    <a:cs typeface="2  Kamran" panose="00000400000000000000" pitchFamily="2" charset="-78"/>
                  </a:rPr>
                  <a:t>MINIMAX</a:t>
                </a:r>
                <a:r>
                  <a:rPr lang="fa-IR" sz="4000" b="1" dirty="0" smtClean="0">
                    <a:latin typeface="Gabriola" panose="04040605051002020D02" pitchFamily="82" charset="0"/>
                    <a:cs typeface="2  Kamran" panose="00000400000000000000" pitchFamily="2" charset="-78"/>
                  </a:rPr>
                  <a:t>: هرس 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𝛼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−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𝛽</m:t>
                    </m:r>
                  </m:oMath>
                </a14:m>
                <a:endParaRPr lang="en-US" sz="3600" dirty="0">
                  <a:solidFill>
                    <a:srgbClr val="0070C0"/>
                  </a:solidFill>
                  <a:latin typeface="Gabriola" panose="04040605051002020D02" pitchFamily="82" charset="0"/>
                  <a:cs typeface="2  Kamran" panose="00000400000000000000" pitchFamily="2" charset="-78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2840" y="59422"/>
                <a:ext cx="6141810" cy="707886"/>
              </a:xfrm>
              <a:prstGeom prst="rect">
                <a:avLst/>
              </a:prstGeom>
              <a:blipFill>
                <a:blip r:embed="rId2"/>
                <a:stretch>
                  <a:fillRect t="-25862" r="-3476" b="-40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960119" y="970958"/>
            <a:ext cx="109900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مثال: درخت بازی زیر را با استفاده از آلفا-بتا هرس کنید:</a:t>
            </a:r>
            <a:endParaRPr lang="en-US" sz="2800" b="1" dirty="0">
              <a:cs typeface="2  Kamran" panose="00000400000000000000" pitchFamily="2" charset="-78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12921" y="195465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MAX</a:t>
            </a:r>
            <a:endParaRPr lang="en-US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212921" y="3533894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MIN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7281739" y="5707425"/>
            <a:ext cx="569779" cy="4325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7952963" y="5707426"/>
            <a:ext cx="569779" cy="4325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7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8609512" y="5707426"/>
            <a:ext cx="569779" cy="4325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3</a:t>
            </a:r>
            <a:endParaRPr lang="en-US" b="1" dirty="0"/>
          </a:p>
        </p:txBody>
      </p:sp>
      <p:sp>
        <p:nvSpPr>
          <p:cNvPr id="13" name="Oval 12"/>
          <p:cNvSpPr/>
          <p:nvPr/>
        </p:nvSpPr>
        <p:spPr>
          <a:xfrm>
            <a:off x="5806161" y="3846360"/>
            <a:ext cx="512296" cy="53518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/>
          </a:p>
        </p:txBody>
      </p:sp>
      <p:sp>
        <p:nvSpPr>
          <p:cNvPr id="15" name="Rectangle 14"/>
          <p:cNvSpPr/>
          <p:nvPr/>
        </p:nvSpPr>
        <p:spPr>
          <a:xfrm>
            <a:off x="5802420" y="1954651"/>
            <a:ext cx="522992" cy="4428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/>
          </a:p>
        </p:txBody>
      </p:sp>
      <p:cxnSp>
        <p:nvCxnSpPr>
          <p:cNvPr id="6" name="Straight Connector 5"/>
          <p:cNvCxnSpPr>
            <a:stCxn id="15" idx="2"/>
            <a:endCxn id="13" idx="0"/>
          </p:cNvCxnSpPr>
          <p:nvPr/>
        </p:nvCxnSpPr>
        <p:spPr>
          <a:xfrm flipH="1">
            <a:off x="6062309" y="2397531"/>
            <a:ext cx="1607" cy="1448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5" idx="2"/>
            <a:endCxn id="38" idx="1"/>
          </p:cNvCxnSpPr>
          <p:nvPr/>
        </p:nvCxnSpPr>
        <p:spPr>
          <a:xfrm>
            <a:off x="6063916" y="2397531"/>
            <a:ext cx="1992812" cy="152244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5103894" y="5727092"/>
            <a:ext cx="569779" cy="4325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32" name="Rectangle 31"/>
          <p:cNvSpPr/>
          <p:nvPr/>
        </p:nvSpPr>
        <p:spPr>
          <a:xfrm>
            <a:off x="5775118" y="5727093"/>
            <a:ext cx="569779" cy="4325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8</a:t>
            </a:r>
            <a:endParaRPr lang="en-US" b="1" dirty="0"/>
          </a:p>
        </p:txBody>
      </p:sp>
      <p:sp>
        <p:nvSpPr>
          <p:cNvPr id="33" name="Rectangle 32"/>
          <p:cNvSpPr/>
          <p:nvPr/>
        </p:nvSpPr>
        <p:spPr>
          <a:xfrm>
            <a:off x="6431667" y="5727093"/>
            <a:ext cx="569779" cy="4325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19</a:t>
            </a:r>
            <a:endParaRPr lang="en-US" b="1" dirty="0"/>
          </a:p>
        </p:txBody>
      </p:sp>
      <p:sp>
        <p:nvSpPr>
          <p:cNvPr id="34" name="Rectangle 33"/>
          <p:cNvSpPr/>
          <p:nvPr/>
        </p:nvSpPr>
        <p:spPr>
          <a:xfrm>
            <a:off x="2616330" y="5732009"/>
            <a:ext cx="569779" cy="4325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3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287554" y="5732010"/>
            <a:ext cx="569779" cy="4325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5</a:t>
            </a:r>
            <a:endParaRPr lang="en-US" b="1" dirty="0"/>
          </a:p>
        </p:txBody>
      </p:sp>
      <p:sp>
        <p:nvSpPr>
          <p:cNvPr id="36" name="Rectangle 35"/>
          <p:cNvSpPr/>
          <p:nvPr/>
        </p:nvSpPr>
        <p:spPr>
          <a:xfrm>
            <a:off x="3944103" y="5732010"/>
            <a:ext cx="569779" cy="4325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10</a:t>
            </a:r>
            <a:endParaRPr lang="en-US" b="1" dirty="0"/>
          </a:p>
        </p:txBody>
      </p:sp>
      <p:sp>
        <p:nvSpPr>
          <p:cNvPr id="37" name="Oval 36"/>
          <p:cNvSpPr/>
          <p:nvPr/>
        </p:nvSpPr>
        <p:spPr>
          <a:xfrm>
            <a:off x="3319861" y="3884570"/>
            <a:ext cx="512296" cy="53518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/>
          </a:p>
        </p:txBody>
      </p:sp>
      <p:sp>
        <p:nvSpPr>
          <p:cNvPr id="38" name="Oval 37"/>
          <p:cNvSpPr/>
          <p:nvPr/>
        </p:nvSpPr>
        <p:spPr>
          <a:xfrm>
            <a:off x="7981704" y="3841604"/>
            <a:ext cx="512296" cy="53518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/>
          </a:p>
        </p:txBody>
      </p:sp>
      <p:cxnSp>
        <p:nvCxnSpPr>
          <p:cNvPr id="42" name="Straight Connector 41"/>
          <p:cNvCxnSpPr>
            <a:stCxn id="15" idx="2"/>
            <a:endCxn id="37" idx="7"/>
          </p:cNvCxnSpPr>
          <p:nvPr/>
        </p:nvCxnSpPr>
        <p:spPr>
          <a:xfrm flipH="1">
            <a:off x="3757133" y="2397531"/>
            <a:ext cx="2306783" cy="15654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37" idx="4"/>
            <a:endCxn id="34" idx="0"/>
          </p:cNvCxnSpPr>
          <p:nvPr/>
        </p:nvCxnSpPr>
        <p:spPr>
          <a:xfrm flipH="1">
            <a:off x="2901220" y="4419756"/>
            <a:ext cx="674789" cy="131225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37" idx="4"/>
            <a:endCxn id="35" idx="0"/>
          </p:cNvCxnSpPr>
          <p:nvPr/>
        </p:nvCxnSpPr>
        <p:spPr>
          <a:xfrm flipH="1">
            <a:off x="3572444" y="4419756"/>
            <a:ext cx="3565" cy="131225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37" idx="4"/>
            <a:endCxn id="36" idx="0"/>
          </p:cNvCxnSpPr>
          <p:nvPr/>
        </p:nvCxnSpPr>
        <p:spPr>
          <a:xfrm>
            <a:off x="3576009" y="4419756"/>
            <a:ext cx="652984" cy="131225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13" idx="4"/>
            <a:endCxn id="28" idx="0"/>
          </p:cNvCxnSpPr>
          <p:nvPr/>
        </p:nvCxnSpPr>
        <p:spPr>
          <a:xfrm flipH="1">
            <a:off x="5388784" y="4381546"/>
            <a:ext cx="673525" cy="13455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13" idx="4"/>
            <a:endCxn id="32" idx="0"/>
          </p:cNvCxnSpPr>
          <p:nvPr/>
        </p:nvCxnSpPr>
        <p:spPr>
          <a:xfrm flipH="1">
            <a:off x="6060008" y="4381546"/>
            <a:ext cx="2301" cy="134554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13" idx="4"/>
            <a:endCxn id="33" idx="0"/>
          </p:cNvCxnSpPr>
          <p:nvPr/>
        </p:nvCxnSpPr>
        <p:spPr>
          <a:xfrm>
            <a:off x="6062309" y="4381546"/>
            <a:ext cx="654248" cy="134554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38" idx="4"/>
            <a:endCxn id="9" idx="0"/>
          </p:cNvCxnSpPr>
          <p:nvPr/>
        </p:nvCxnSpPr>
        <p:spPr>
          <a:xfrm flipH="1">
            <a:off x="7566629" y="4376790"/>
            <a:ext cx="671223" cy="13306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38" idx="4"/>
            <a:endCxn id="10" idx="0"/>
          </p:cNvCxnSpPr>
          <p:nvPr/>
        </p:nvCxnSpPr>
        <p:spPr>
          <a:xfrm>
            <a:off x="8237852" y="4376790"/>
            <a:ext cx="1" cy="13306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38" idx="4"/>
            <a:endCxn id="11" idx="0"/>
          </p:cNvCxnSpPr>
          <p:nvPr/>
        </p:nvCxnSpPr>
        <p:spPr>
          <a:xfrm>
            <a:off x="8237852" y="4376790"/>
            <a:ext cx="656550" cy="13306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150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H="1">
            <a:off x="0" y="788882"/>
            <a:ext cx="12192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582840" y="59422"/>
                <a:ext cx="614181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 rtl="1"/>
                <a:r>
                  <a:rPr lang="fa-IR" sz="4000" b="1" dirty="0" smtClean="0">
                    <a:latin typeface="Gabriola" panose="04040605051002020D02" pitchFamily="82" charset="0"/>
                    <a:cs typeface="2  Kamran" panose="00000400000000000000" pitchFamily="2" charset="-78"/>
                  </a:rPr>
                  <a:t>بهبود الگوریتم </a:t>
                </a:r>
                <a:r>
                  <a:rPr lang="en-US" sz="4000" b="1" dirty="0" smtClean="0">
                    <a:latin typeface="Gabriola" panose="04040605051002020D02" pitchFamily="82" charset="0"/>
                    <a:cs typeface="2  Kamran" panose="00000400000000000000" pitchFamily="2" charset="-78"/>
                  </a:rPr>
                  <a:t>MINIMAX</a:t>
                </a:r>
                <a:r>
                  <a:rPr lang="fa-IR" sz="4000" b="1" dirty="0" smtClean="0">
                    <a:latin typeface="Gabriola" panose="04040605051002020D02" pitchFamily="82" charset="0"/>
                    <a:cs typeface="2  Kamran" panose="00000400000000000000" pitchFamily="2" charset="-78"/>
                  </a:rPr>
                  <a:t>: هرس 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𝛼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−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𝛽</m:t>
                    </m:r>
                  </m:oMath>
                </a14:m>
                <a:endParaRPr lang="en-US" sz="3600" dirty="0">
                  <a:solidFill>
                    <a:srgbClr val="0070C0"/>
                  </a:solidFill>
                  <a:latin typeface="Gabriola" panose="04040605051002020D02" pitchFamily="82" charset="0"/>
                  <a:cs typeface="2  Kamran" panose="00000400000000000000" pitchFamily="2" charset="-78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2840" y="59422"/>
                <a:ext cx="6141810" cy="707886"/>
              </a:xfrm>
              <a:prstGeom prst="rect">
                <a:avLst/>
              </a:prstGeom>
              <a:blipFill>
                <a:blip r:embed="rId2"/>
                <a:stretch>
                  <a:fillRect t="-25862" r="-3476" b="-40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5388784" y="970958"/>
            <a:ext cx="6561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مثال: درخت بازی زیر را با استفاده از آلفا-بتا هرس کنید:</a:t>
            </a:r>
            <a:endParaRPr lang="en-US" sz="2800" b="1" dirty="0">
              <a:cs typeface="2  Kamran" panose="00000400000000000000" pitchFamily="2" charset="-78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12921" y="195465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MAX</a:t>
            </a:r>
            <a:endParaRPr lang="en-US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212921" y="3533894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MIN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7281739" y="5707425"/>
            <a:ext cx="569779" cy="4325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7952963" y="5707426"/>
            <a:ext cx="569779" cy="4325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7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8609512" y="5707426"/>
            <a:ext cx="569779" cy="4325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3</a:t>
            </a:r>
            <a:endParaRPr lang="en-US" b="1" dirty="0"/>
          </a:p>
        </p:txBody>
      </p:sp>
      <p:sp>
        <p:nvSpPr>
          <p:cNvPr id="13" name="Oval 12"/>
          <p:cNvSpPr/>
          <p:nvPr/>
        </p:nvSpPr>
        <p:spPr>
          <a:xfrm>
            <a:off x="5806161" y="3846360"/>
            <a:ext cx="512296" cy="53518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/>
          </a:p>
        </p:txBody>
      </p:sp>
      <p:sp>
        <p:nvSpPr>
          <p:cNvPr id="15" name="Rectangle 14"/>
          <p:cNvSpPr/>
          <p:nvPr/>
        </p:nvSpPr>
        <p:spPr>
          <a:xfrm>
            <a:off x="5802420" y="1954651"/>
            <a:ext cx="522992" cy="44288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/>
          </a:p>
        </p:txBody>
      </p:sp>
      <p:cxnSp>
        <p:nvCxnSpPr>
          <p:cNvPr id="6" name="Straight Connector 5"/>
          <p:cNvCxnSpPr>
            <a:stCxn id="15" idx="2"/>
            <a:endCxn id="13" idx="0"/>
          </p:cNvCxnSpPr>
          <p:nvPr/>
        </p:nvCxnSpPr>
        <p:spPr>
          <a:xfrm flipH="1">
            <a:off x="6062309" y="2397531"/>
            <a:ext cx="1607" cy="1448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5" idx="2"/>
            <a:endCxn id="38" idx="1"/>
          </p:cNvCxnSpPr>
          <p:nvPr/>
        </p:nvCxnSpPr>
        <p:spPr>
          <a:xfrm>
            <a:off x="6063916" y="2397531"/>
            <a:ext cx="1992812" cy="152244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5103894" y="5727092"/>
            <a:ext cx="569779" cy="4325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32" name="Rectangle 31"/>
          <p:cNvSpPr/>
          <p:nvPr/>
        </p:nvSpPr>
        <p:spPr>
          <a:xfrm>
            <a:off x="5775118" y="5727093"/>
            <a:ext cx="569779" cy="4325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8</a:t>
            </a:r>
            <a:endParaRPr lang="en-US" b="1" dirty="0"/>
          </a:p>
        </p:txBody>
      </p:sp>
      <p:sp>
        <p:nvSpPr>
          <p:cNvPr id="33" name="Rectangle 32"/>
          <p:cNvSpPr/>
          <p:nvPr/>
        </p:nvSpPr>
        <p:spPr>
          <a:xfrm>
            <a:off x="6431667" y="5727093"/>
            <a:ext cx="569779" cy="4325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19</a:t>
            </a:r>
            <a:endParaRPr lang="en-US" b="1" dirty="0"/>
          </a:p>
        </p:txBody>
      </p:sp>
      <p:sp>
        <p:nvSpPr>
          <p:cNvPr id="34" name="Rectangle 33"/>
          <p:cNvSpPr/>
          <p:nvPr/>
        </p:nvSpPr>
        <p:spPr>
          <a:xfrm>
            <a:off x="2616330" y="5732009"/>
            <a:ext cx="569779" cy="4325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3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287554" y="5732010"/>
            <a:ext cx="569779" cy="4325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5</a:t>
            </a:r>
            <a:endParaRPr lang="en-US" b="1" dirty="0"/>
          </a:p>
        </p:txBody>
      </p:sp>
      <p:sp>
        <p:nvSpPr>
          <p:cNvPr id="36" name="Rectangle 35"/>
          <p:cNvSpPr/>
          <p:nvPr/>
        </p:nvSpPr>
        <p:spPr>
          <a:xfrm>
            <a:off x="3944103" y="5732010"/>
            <a:ext cx="569779" cy="4325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10</a:t>
            </a:r>
            <a:endParaRPr lang="en-US" b="1" dirty="0"/>
          </a:p>
        </p:txBody>
      </p:sp>
      <p:sp>
        <p:nvSpPr>
          <p:cNvPr id="37" name="Oval 36"/>
          <p:cNvSpPr/>
          <p:nvPr/>
        </p:nvSpPr>
        <p:spPr>
          <a:xfrm>
            <a:off x="3319861" y="3884570"/>
            <a:ext cx="512296" cy="53518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/>
          </a:p>
        </p:txBody>
      </p:sp>
      <p:sp>
        <p:nvSpPr>
          <p:cNvPr id="38" name="Oval 37"/>
          <p:cNvSpPr/>
          <p:nvPr/>
        </p:nvSpPr>
        <p:spPr>
          <a:xfrm>
            <a:off x="7981704" y="3841604"/>
            <a:ext cx="512296" cy="53518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/>
          </a:p>
        </p:txBody>
      </p:sp>
      <p:cxnSp>
        <p:nvCxnSpPr>
          <p:cNvPr id="42" name="Straight Connector 41"/>
          <p:cNvCxnSpPr>
            <a:stCxn id="15" idx="2"/>
            <a:endCxn id="37" idx="7"/>
          </p:cNvCxnSpPr>
          <p:nvPr/>
        </p:nvCxnSpPr>
        <p:spPr>
          <a:xfrm flipH="1">
            <a:off x="3757133" y="2397531"/>
            <a:ext cx="2306783" cy="15654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37" idx="4"/>
            <a:endCxn id="34" idx="0"/>
          </p:cNvCxnSpPr>
          <p:nvPr/>
        </p:nvCxnSpPr>
        <p:spPr>
          <a:xfrm flipH="1">
            <a:off x="2901220" y="4419756"/>
            <a:ext cx="674789" cy="131225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37" idx="4"/>
            <a:endCxn id="35" idx="0"/>
          </p:cNvCxnSpPr>
          <p:nvPr/>
        </p:nvCxnSpPr>
        <p:spPr>
          <a:xfrm flipH="1">
            <a:off x="3572444" y="4419756"/>
            <a:ext cx="3565" cy="131225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37" idx="4"/>
            <a:endCxn id="36" idx="0"/>
          </p:cNvCxnSpPr>
          <p:nvPr/>
        </p:nvCxnSpPr>
        <p:spPr>
          <a:xfrm>
            <a:off x="3576009" y="4419756"/>
            <a:ext cx="652984" cy="131225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13" idx="4"/>
            <a:endCxn id="28" idx="0"/>
          </p:cNvCxnSpPr>
          <p:nvPr/>
        </p:nvCxnSpPr>
        <p:spPr>
          <a:xfrm flipH="1">
            <a:off x="5388784" y="4381546"/>
            <a:ext cx="673525" cy="13455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13" idx="4"/>
            <a:endCxn id="32" idx="0"/>
          </p:cNvCxnSpPr>
          <p:nvPr/>
        </p:nvCxnSpPr>
        <p:spPr>
          <a:xfrm flipH="1">
            <a:off x="6060008" y="4381546"/>
            <a:ext cx="2301" cy="134554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13" idx="4"/>
            <a:endCxn id="33" idx="0"/>
          </p:cNvCxnSpPr>
          <p:nvPr/>
        </p:nvCxnSpPr>
        <p:spPr>
          <a:xfrm>
            <a:off x="6062309" y="4381546"/>
            <a:ext cx="654248" cy="134554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38" idx="4"/>
            <a:endCxn id="9" idx="0"/>
          </p:cNvCxnSpPr>
          <p:nvPr/>
        </p:nvCxnSpPr>
        <p:spPr>
          <a:xfrm flipH="1">
            <a:off x="7566629" y="4376790"/>
            <a:ext cx="671223" cy="13306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38" idx="4"/>
            <a:endCxn id="10" idx="0"/>
          </p:cNvCxnSpPr>
          <p:nvPr/>
        </p:nvCxnSpPr>
        <p:spPr>
          <a:xfrm>
            <a:off x="8237852" y="4376790"/>
            <a:ext cx="1" cy="13306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38" idx="4"/>
            <a:endCxn id="11" idx="0"/>
          </p:cNvCxnSpPr>
          <p:nvPr/>
        </p:nvCxnSpPr>
        <p:spPr>
          <a:xfrm>
            <a:off x="8237852" y="4376790"/>
            <a:ext cx="656550" cy="13306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344897" y="1885448"/>
                <a:ext cx="105407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4897" y="1885448"/>
                <a:ext cx="1054070" cy="646331"/>
              </a:xfrm>
              <a:prstGeom prst="rect">
                <a:avLst/>
              </a:prstGeom>
              <a:blipFill>
                <a:blip r:embed="rId3"/>
                <a:stretch>
                  <a:fillRect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8669478" y="1585111"/>
                <a:ext cx="264394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rtl="1"/>
                <a:r>
                  <a:rPr lang="fa-IR" sz="2400" b="1" dirty="0" smtClean="0">
                    <a:solidFill>
                      <a:srgbClr val="0070C0"/>
                    </a:solidFill>
                    <a:latin typeface="Gabriola" panose="04040605051002020D02" pitchFamily="82" charset="0"/>
                    <a:cs typeface="2  Kamran" panose="00000400000000000000" pitchFamily="2" charset="-78"/>
                  </a:rPr>
                  <a:t>با توجه به اینکه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fa-IR" sz="2400" b="1" dirty="0" smtClean="0">
                    <a:solidFill>
                      <a:srgbClr val="0070C0"/>
                    </a:solidFill>
                    <a:latin typeface="Gabriola" panose="04040605051002020D02" pitchFamily="82" charset="0"/>
                    <a:cs typeface="2  Kamran" panose="00000400000000000000" pitchFamily="2" charset="-78"/>
                  </a:rPr>
                  <a:t>، بنابراین این گره هرس نمی شود.</a:t>
                </a:r>
                <a:endParaRPr lang="en-US" sz="2400" b="1" dirty="0">
                  <a:solidFill>
                    <a:srgbClr val="0070C0"/>
                  </a:solidFill>
                  <a:cs typeface="2  Kamran" panose="00000400000000000000" pitchFamily="2" charset="-78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9478" y="1585111"/>
                <a:ext cx="2643940" cy="1200329"/>
              </a:xfrm>
              <a:prstGeom prst="rect">
                <a:avLst/>
              </a:prstGeom>
              <a:blipFill>
                <a:blip r:embed="rId4"/>
                <a:stretch>
                  <a:fillRect l="-6221" t="-4061" r="-3687" b="-121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>
            <a:stCxn id="2" idx="3"/>
            <a:endCxn id="39" idx="1"/>
          </p:cNvCxnSpPr>
          <p:nvPr/>
        </p:nvCxnSpPr>
        <p:spPr>
          <a:xfrm flipV="1">
            <a:off x="7398967" y="2185276"/>
            <a:ext cx="1270511" cy="233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179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H="1">
            <a:off x="0" y="788882"/>
            <a:ext cx="12192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582840" y="59422"/>
                <a:ext cx="614181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 rtl="1"/>
                <a:r>
                  <a:rPr lang="fa-IR" sz="4000" b="1" dirty="0" smtClean="0">
                    <a:latin typeface="Gabriola" panose="04040605051002020D02" pitchFamily="82" charset="0"/>
                    <a:cs typeface="2  Kamran" panose="00000400000000000000" pitchFamily="2" charset="-78"/>
                  </a:rPr>
                  <a:t>بهبود الگوریتم </a:t>
                </a:r>
                <a:r>
                  <a:rPr lang="en-US" sz="4000" b="1" dirty="0" smtClean="0">
                    <a:latin typeface="Gabriola" panose="04040605051002020D02" pitchFamily="82" charset="0"/>
                    <a:cs typeface="2  Kamran" panose="00000400000000000000" pitchFamily="2" charset="-78"/>
                  </a:rPr>
                  <a:t>MINIMAX</a:t>
                </a:r>
                <a:r>
                  <a:rPr lang="fa-IR" sz="4000" b="1" dirty="0" smtClean="0">
                    <a:latin typeface="Gabriola" panose="04040605051002020D02" pitchFamily="82" charset="0"/>
                    <a:cs typeface="2  Kamran" panose="00000400000000000000" pitchFamily="2" charset="-78"/>
                  </a:rPr>
                  <a:t>: هرس 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𝛼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−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𝛽</m:t>
                    </m:r>
                  </m:oMath>
                </a14:m>
                <a:endParaRPr lang="en-US" sz="3600" dirty="0">
                  <a:solidFill>
                    <a:srgbClr val="0070C0"/>
                  </a:solidFill>
                  <a:latin typeface="Gabriola" panose="04040605051002020D02" pitchFamily="82" charset="0"/>
                  <a:cs typeface="2  Kamran" panose="00000400000000000000" pitchFamily="2" charset="-78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2840" y="59422"/>
                <a:ext cx="6141810" cy="707886"/>
              </a:xfrm>
              <a:prstGeom prst="rect">
                <a:avLst/>
              </a:prstGeom>
              <a:blipFill>
                <a:blip r:embed="rId2"/>
                <a:stretch>
                  <a:fillRect t="-25862" r="-3476" b="-40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5388784" y="970958"/>
            <a:ext cx="6561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مثال: درخت بازی زیر را با استفاده از آلفا-بتا هرس کنید:</a:t>
            </a:r>
            <a:endParaRPr lang="en-US" sz="2800" b="1" dirty="0">
              <a:cs typeface="2  Kamran" panose="00000400000000000000" pitchFamily="2" charset="-78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12921" y="195465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MAX</a:t>
            </a:r>
            <a:endParaRPr lang="en-US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212921" y="3533894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MIN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7281739" y="5707425"/>
            <a:ext cx="569779" cy="4325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7952963" y="5707426"/>
            <a:ext cx="569779" cy="4325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7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8609512" y="5707426"/>
            <a:ext cx="569779" cy="4325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3</a:t>
            </a:r>
            <a:endParaRPr lang="en-US" b="1" dirty="0"/>
          </a:p>
        </p:txBody>
      </p:sp>
      <p:sp>
        <p:nvSpPr>
          <p:cNvPr id="13" name="Oval 12"/>
          <p:cNvSpPr/>
          <p:nvPr/>
        </p:nvSpPr>
        <p:spPr>
          <a:xfrm>
            <a:off x="5806161" y="3846360"/>
            <a:ext cx="512296" cy="53518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/>
          </a:p>
        </p:txBody>
      </p:sp>
      <p:sp>
        <p:nvSpPr>
          <p:cNvPr id="15" name="Rectangle 14"/>
          <p:cNvSpPr/>
          <p:nvPr/>
        </p:nvSpPr>
        <p:spPr>
          <a:xfrm>
            <a:off x="5802420" y="1954651"/>
            <a:ext cx="522992" cy="44288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/>
          </a:p>
        </p:txBody>
      </p:sp>
      <p:cxnSp>
        <p:nvCxnSpPr>
          <p:cNvPr id="6" name="Straight Connector 5"/>
          <p:cNvCxnSpPr>
            <a:stCxn id="15" idx="2"/>
            <a:endCxn id="13" idx="0"/>
          </p:cNvCxnSpPr>
          <p:nvPr/>
        </p:nvCxnSpPr>
        <p:spPr>
          <a:xfrm flipH="1">
            <a:off x="6062309" y="2397531"/>
            <a:ext cx="1607" cy="1448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5" idx="2"/>
            <a:endCxn id="38" idx="1"/>
          </p:cNvCxnSpPr>
          <p:nvPr/>
        </p:nvCxnSpPr>
        <p:spPr>
          <a:xfrm>
            <a:off x="6063916" y="2397531"/>
            <a:ext cx="1992812" cy="152244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5103894" y="5727092"/>
            <a:ext cx="569779" cy="4325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32" name="Rectangle 31"/>
          <p:cNvSpPr/>
          <p:nvPr/>
        </p:nvSpPr>
        <p:spPr>
          <a:xfrm>
            <a:off x="5775118" y="5727093"/>
            <a:ext cx="569779" cy="4325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8</a:t>
            </a:r>
            <a:endParaRPr lang="en-US" b="1" dirty="0"/>
          </a:p>
        </p:txBody>
      </p:sp>
      <p:sp>
        <p:nvSpPr>
          <p:cNvPr id="33" name="Rectangle 32"/>
          <p:cNvSpPr/>
          <p:nvPr/>
        </p:nvSpPr>
        <p:spPr>
          <a:xfrm>
            <a:off x="6431667" y="5727093"/>
            <a:ext cx="569779" cy="4325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19</a:t>
            </a:r>
            <a:endParaRPr lang="en-US" b="1" dirty="0"/>
          </a:p>
        </p:txBody>
      </p:sp>
      <p:sp>
        <p:nvSpPr>
          <p:cNvPr id="34" name="Rectangle 33"/>
          <p:cNvSpPr/>
          <p:nvPr/>
        </p:nvSpPr>
        <p:spPr>
          <a:xfrm>
            <a:off x="2616330" y="5732009"/>
            <a:ext cx="569779" cy="4325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3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287554" y="5732010"/>
            <a:ext cx="569779" cy="4325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5</a:t>
            </a:r>
            <a:endParaRPr lang="en-US" b="1" dirty="0"/>
          </a:p>
        </p:txBody>
      </p:sp>
      <p:sp>
        <p:nvSpPr>
          <p:cNvPr id="36" name="Rectangle 35"/>
          <p:cNvSpPr/>
          <p:nvPr/>
        </p:nvSpPr>
        <p:spPr>
          <a:xfrm>
            <a:off x="3944103" y="5732010"/>
            <a:ext cx="569779" cy="4325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10</a:t>
            </a:r>
            <a:endParaRPr lang="en-US" b="1" dirty="0"/>
          </a:p>
        </p:txBody>
      </p:sp>
      <p:sp>
        <p:nvSpPr>
          <p:cNvPr id="37" name="Oval 36"/>
          <p:cNvSpPr/>
          <p:nvPr/>
        </p:nvSpPr>
        <p:spPr>
          <a:xfrm>
            <a:off x="3319861" y="3884570"/>
            <a:ext cx="512296" cy="53518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/>
          </a:p>
        </p:txBody>
      </p:sp>
      <p:sp>
        <p:nvSpPr>
          <p:cNvPr id="38" name="Oval 37"/>
          <p:cNvSpPr/>
          <p:nvPr/>
        </p:nvSpPr>
        <p:spPr>
          <a:xfrm>
            <a:off x="7981704" y="3841604"/>
            <a:ext cx="512296" cy="53518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/>
          </a:p>
        </p:txBody>
      </p:sp>
      <p:cxnSp>
        <p:nvCxnSpPr>
          <p:cNvPr id="42" name="Straight Connector 41"/>
          <p:cNvCxnSpPr>
            <a:stCxn id="15" idx="2"/>
            <a:endCxn id="37" idx="7"/>
          </p:cNvCxnSpPr>
          <p:nvPr/>
        </p:nvCxnSpPr>
        <p:spPr>
          <a:xfrm flipH="1">
            <a:off x="3757133" y="2397531"/>
            <a:ext cx="2306783" cy="15654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37" idx="4"/>
            <a:endCxn id="34" idx="0"/>
          </p:cNvCxnSpPr>
          <p:nvPr/>
        </p:nvCxnSpPr>
        <p:spPr>
          <a:xfrm flipH="1">
            <a:off x="2901220" y="4419756"/>
            <a:ext cx="674789" cy="131225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37" idx="4"/>
            <a:endCxn id="35" idx="0"/>
          </p:cNvCxnSpPr>
          <p:nvPr/>
        </p:nvCxnSpPr>
        <p:spPr>
          <a:xfrm flipH="1">
            <a:off x="3572444" y="4419756"/>
            <a:ext cx="3565" cy="131225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37" idx="4"/>
            <a:endCxn id="36" idx="0"/>
          </p:cNvCxnSpPr>
          <p:nvPr/>
        </p:nvCxnSpPr>
        <p:spPr>
          <a:xfrm>
            <a:off x="3576009" y="4419756"/>
            <a:ext cx="652984" cy="131225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13" idx="4"/>
            <a:endCxn id="28" idx="0"/>
          </p:cNvCxnSpPr>
          <p:nvPr/>
        </p:nvCxnSpPr>
        <p:spPr>
          <a:xfrm flipH="1">
            <a:off x="5388784" y="4381546"/>
            <a:ext cx="673525" cy="13455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13" idx="4"/>
            <a:endCxn id="32" idx="0"/>
          </p:cNvCxnSpPr>
          <p:nvPr/>
        </p:nvCxnSpPr>
        <p:spPr>
          <a:xfrm flipH="1">
            <a:off x="6060008" y="4381546"/>
            <a:ext cx="2301" cy="134554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13" idx="4"/>
            <a:endCxn id="33" idx="0"/>
          </p:cNvCxnSpPr>
          <p:nvPr/>
        </p:nvCxnSpPr>
        <p:spPr>
          <a:xfrm>
            <a:off x="6062309" y="4381546"/>
            <a:ext cx="654248" cy="134554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38" idx="4"/>
            <a:endCxn id="9" idx="0"/>
          </p:cNvCxnSpPr>
          <p:nvPr/>
        </p:nvCxnSpPr>
        <p:spPr>
          <a:xfrm flipH="1">
            <a:off x="7566629" y="4376790"/>
            <a:ext cx="671223" cy="13306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38" idx="4"/>
            <a:endCxn id="10" idx="0"/>
          </p:cNvCxnSpPr>
          <p:nvPr/>
        </p:nvCxnSpPr>
        <p:spPr>
          <a:xfrm>
            <a:off x="8237852" y="4376790"/>
            <a:ext cx="1" cy="13306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38" idx="4"/>
            <a:endCxn id="11" idx="0"/>
          </p:cNvCxnSpPr>
          <p:nvPr/>
        </p:nvCxnSpPr>
        <p:spPr>
          <a:xfrm>
            <a:off x="8237852" y="4376790"/>
            <a:ext cx="656550" cy="13306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344897" y="1885448"/>
                <a:ext cx="105407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4897" y="1885448"/>
                <a:ext cx="1054070" cy="646331"/>
              </a:xfrm>
              <a:prstGeom prst="rect">
                <a:avLst/>
              </a:prstGeom>
              <a:blipFill>
                <a:blip r:embed="rId3"/>
                <a:stretch>
                  <a:fillRect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 rot="19398862">
                <a:off x="2344601" y="2072050"/>
                <a:ext cx="264394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rtl="1"/>
                <a:r>
                  <a:rPr lang="fa-IR" sz="2400" b="1" dirty="0" smtClean="0">
                    <a:solidFill>
                      <a:srgbClr val="0070C0"/>
                    </a:solidFill>
                    <a:latin typeface="Gabriola" panose="04040605051002020D02" pitchFamily="82" charset="0"/>
                    <a:cs typeface="2  Kamran" panose="00000400000000000000" pitchFamily="2" charset="-78"/>
                  </a:rPr>
                  <a:t>مقادیر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fa-IR" sz="2400" b="1" dirty="0" smtClean="0">
                    <a:solidFill>
                      <a:srgbClr val="0070C0"/>
                    </a:solidFill>
                    <a:latin typeface="Gabriola" panose="04040605051002020D02" pitchFamily="82" charset="0"/>
                    <a:cs typeface="2  Kamran" panose="00000400000000000000" pitchFamily="2" charset="-78"/>
                  </a:rPr>
                  <a:t> و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fa-IR" sz="2400" b="1" dirty="0" smtClean="0">
                    <a:solidFill>
                      <a:srgbClr val="0070C0"/>
                    </a:solidFill>
                    <a:latin typeface="Gabriola" panose="04040605051002020D02" pitchFamily="82" charset="0"/>
                    <a:cs typeface="2  Kamran" panose="00000400000000000000" pitchFamily="2" charset="-78"/>
                  </a:rPr>
                  <a:t> والد به فرزند منتقل می شود. </a:t>
                </a:r>
                <a:endParaRPr lang="en-US" sz="2400" b="1" dirty="0">
                  <a:solidFill>
                    <a:srgbClr val="0070C0"/>
                  </a:solidFill>
                  <a:cs typeface="2  Kamran" panose="00000400000000000000" pitchFamily="2" charset="-78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398862">
                <a:off x="2344601" y="2072050"/>
                <a:ext cx="2643940" cy="830997"/>
              </a:xfrm>
              <a:prstGeom prst="rect">
                <a:avLst/>
              </a:prstGeom>
              <a:blipFill>
                <a:blip r:embed="rId4"/>
                <a:stretch>
                  <a:fillRect l="-5568" t="-3243" r="-6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Curved Connector 6"/>
          <p:cNvCxnSpPr>
            <a:stCxn id="15" idx="1"/>
            <a:endCxn id="37" idx="0"/>
          </p:cNvCxnSpPr>
          <p:nvPr/>
        </p:nvCxnSpPr>
        <p:spPr>
          <a:xfrm rot="10800000" flipV="1">
            <a:off x="3576010" y="2176090"/>
            <a:ext cx="2226411" cy="1708479"/>
          </a:xfrm>
          <a:prstGeom prst="curvedConnector2">
            <a:avLst/>
          </a:prstGeom>
          <a:ln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857333" y="3770705"/>
                <a:ext cx="105407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333" y="3770705"/>
                <a:ext cx="1054070" cy="646331"/>
              </a:xfrm>
              <a:prstGeom prst="rect">
                <a:avLst/>
              </a:prstGeom>
              <a:blipFill>
                <a:blip r:embed="rId5"/>
                <a:stretch>
                  <a:fillRect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199099" y="3512630"/>
                <a:ext cx="213981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rtl="1"/>
                <a:r>
                  <a:rPr lang="fa-IR" sz="2400" b="1" dirty="0" smtClean="0">
                    <a:solidFill>
                      <a:srgbClr val="0070C0"/>
                    </a:solidFill>
                    <a:latin typeface="Gabriola" panose="04040605051002020D02" pitchFamily="82" charset="0"/>
                    <a:cs typeface="2  Kamran" panose="00000400000000000000" pitchFamily="2" charset="-78"/>
                  </a:rPr>
                  <a:t>با توجه به اینکه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fa-IR" sz="2400" b="1" dirty="0" smtClean="0">
                    <a:solidFill>
                      <a:srgbClr val="0070C0"/>
                    </a:solidFill>
                    <a:latin typeface="Gabriola" panose="04040605051002020D02" pitchFamily="82" charset="0"/>
                    <a:cs typeface="2  Kamran" panose="00000400000000000000" pitchFamily="2" charset="-78"/>
                  </a:rPr>
                  <a:t>، سراغ فرزند این گره می رویم</a:t>
                </a:r>
                <a:endParaRPr lang="en-US" sz="2400" b="1" dirty="0">
                  <a:solidFill>
                    <a:srgbClr val="0070C0"/>
                  </a:solidFill>
                  <a:cs typeface="2  Kamran" panose="00000400000000000000" pitchFamily="2" charset="-78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9099" y="3512630"/>
                <a:ext cx="2139814" cy="1200329"/>
              </a:xfrm>
              <a:prstGeom prst="rect">
                <a:avLst/>
              </a:prstGeom>
              <a:blipFill>
                <a:blip r:embed="rId6"/>
                <a:stretch>
                  <a:fillRect l="-7977" t="-4061" r="-4274" b="-121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119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H="1">
            <a:off x="0" y="788882"/>
            <a:ext cx="12192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582840" y="59422"/>
                <a:ext cx="614181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 rtl="1"/>
                <a:r>
                  <a:rPr lang="fa-IR" sz="4000" b="1" dirty="0" smtClean="0">
                    <a:latin typeface="Gabriola" panose="04040605051002020D02" pitchFamily="82" charset="0"/>
                    <a:cs typeface="2  Kamran" panose="00000400000000000000" pitchFamily="2" charset="-78"/>
                  </a:rPr>
                  <a:t>بهبود الگوریتم </a:t>
                </a:r>
                <a:r>
                  <a:rPr lang="en-US" sz="4000" b="1" dirty="0" smtClean="0">
                    <a:latin typeface="Gabriola" panose="04040605051002020D02" pitchFamily="82" charset="0"/>
                    <a:cs typeface="2  Kamran" panose="00000400000000000000" pitchFamily="2" charset="-78"/>
                  </a:rPr>
                  <a:t>MINIMAX</a:t>
                </a:r>
                <a:r>
                  <a:rPr lang="fa-IR" sz="4000" b="1" dirty="0" smtClean="0">
                    <a:latin typeface="Gabriola" panose="04040605051002020D02" pitchFamily="82" charset="0"/>
                    <a:cs typeface="2  Kamran" panose="00000400000000000000" pitchFamily="2" charset="-78"/>
                  </a:rPr>
                  <a:t>: هرس 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𝛼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−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𝛽</m:t>
                    </m:r>
                  </m:oMath>
                </a14:m>
                <a:endParaRPr lang="en-US" sz="3600" dirty="0">
                  <a:solidFill>
                    <a:srgbClr val="0070C0"/>
                  </a:solidFill>
                  <a:latin typeface="Gabriola" panose="04040605051002020D02" pitchFamily="82" charset="0"/>
                  <a:cs typeface="2  Kamran" panose="00000400000000000000" pitchFamily="2" charset="-78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2840" y="59422"/>
                <a:ext cx="6141810" cy="707886"/>
              </a:xfrm>
              <a:prstGeom prst="rect">
                <a:avLst/>
              </a:prstGeom>
              <a:blipFill>
                <a:blip r:embed="rId2"/>
                <a:stretch>
                  <a:fillRect t="-25862" r="-3476" b="-40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5388784" y="970958"/>
            <a:ext cx="6561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مثال: درخت بازی زیر را با استفاده از آلفا-بتا هرس کنید:</a:t>
            </a:r>
            <a:endParaRPr lang="en-US" sz="2800" b="1" dirty="0">
              <a:cs typeface="2  Kamran" panose="00000400000000000000" pitchFamily="2" charset="-78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12921" y="195465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MAX</a:t>
            </a:r>
            <a:endParaRPr lang="en-US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212921" y="3533894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MIN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7281739" y="5707425"/>
            <a:ext cx="569779" cy="4325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7952963" y="5707426"/>
            <a:ext cx="569779" cy="4325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7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8609512" y="5707426"/>
            <a:ext cx="569779" cy="4325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3</a:t>
            </a:r>
            <a:endParaRPr lang="en-US" b="1" dirty="0"/>
          </a:p>
        </p:txBody>
      </p:sp>
      <p:sp>
        <p:nvSpPr>
          <p:cNvPr id="13" name="Oval 12"/>
          <p:cNvSpPr/>
          <p:nvPr/>
        </p:nvSpPr>
        <p:spPr>
          <a:xfrm>
            <a:off x="5806161" y="3846360"/>
            <a:ext cx="512296" cy="53518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/>
          </a:p>
        </p:txBody>
      </p:sp>
      <p:sp>
        <p:nvSpPr>
          <p:cNvPr id="15" name="Rectangle 14"/>
          <p:cNvSpPr/>
          <p:nvPr/>
        </p:nvSpPr>
        <p:spPr>
          <a:xfrm>
            <a:off x="5802420" y="1954651"/>
            <a:ext cx="522992" cy="44288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/>
          </a:p>
        </p:txBody>
      </p:sp>
      <p:cxnSp>
        <p:nvCxnSpPr>
          <p:cNvPr id="6" name="Straight Connector 5"/>
          <p:cNvCxnSpPr>
            <a:stCxn id="15" idx="2"/>
            <a:endCxn id="13" idx="0"/>
          </p:cNvCxnSpPr>
          <p:nvPr/>
        </p:nvCxnSpPr>
        <p:spPr>
          <a:xfrm flipH="1">
            <a:off x="6062309" y="2397531"/>
            <a:ext cx="1607" cy="1448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5" idx="2"/>
            <a:endCxn id="38" idx="1"/>
          </p:cNvCxnSpPr>
          <p:nvPr/>
        </p:nvCxnSpPr>
        <p:spPr>
          <a:xfrm>
            <a:off x="6063916" y="2397531"/>
            <a:ext cx="1992812" cy="152244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5103894" y="5727092"/>
            <a:ext cx="569779" cy="4325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32" name="Rectangle 31"/>
          <p:cNvSpPr/>
          <p:nvPr/>
        </p:nvSpPr>
        <p:spPr>
          <a:xfrm>
            <a:off x="5775118" y="5727093"/>
            <a:ext cx="569779" cy="4325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8</a:t>
            </a:r>
            <a:endParaRPr lang="en-US" b="1" dirty="0"/>
          </a:p>
        </p:txBody>
      </p:sp>
      <p:sp>
        <p:nvSpPr>
          <p:cNvPr id="33" name="Rectangle 32"/>
          <p:cNvSpPr/>
          <p:nvPr/>
        </p:nvSpPr>
        <p:spPr>
          <a:xfrm>
            <a:off x="6431667" y="5727093"/>
            <a:ext cx="569779" cy="4325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19</a:t>
            </a:r>
            <a:endParaRPr lang="en-US" b="1" dirty="0"/>
          </a:p>
        </p:txBody>
      </p:sp>
      <p:sp>
        <p:nvSpPr>
          <p:cNvPr id="34" name="Rectangle 33"/>
          <p:cNvSpPr/>
          <p:nvPr/>
        </p:nvSpPr>
        <p:spPr>
          <a:xfrm>
            <a:off x="2616330" y="5732009"/>
            <a:ext cx="569779" cy="43252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3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287554" y="5732010"/>
            <a:ext cx="569779" cy="4325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5</a:t>
            </a:r>
            <a:endParaRPr lang="en-US" b="1" dirty="0"/>
          </a:p>
        </p:txBody>
      </p:sp>
      <p:sp>
        <p:nvSpPr>
          <p:cNvPr id="36" name="Rectangle 35"/>
          <p:cNvSpPr/>
          <p:nvPr/>
        </p:nvSpPr>
        <p:spPr>
          <a:xfrm>
            <a:off x="3944103" y="5732010"/>
            <a:ext cx="569779" cy="4325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10</a:t>
            </a:r>
            <a:endParaRPr lang="en-US" b="1" dirty="0"/>
          </a:p>
        </p:txBody>
      </p:sp>
      <p:sp>
        <p:nvSpPr>
          <p:cNvPr id="37" name="Oval 36"/>
          <p:cNvSpPr/>
          <p:nvPr/>
        </p:nvSpPr>
        <p:spPr>
          <a:xfrm>
            <a:off x="3319861" y="3884570"/>
            <a:ext cx="512296" cy="53518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/>
          </a:p>
        </p:txBody>
      </p:sp>
      <p:sp>
        <p:nvSpPr>
          <p:cNvPr id="38" name="Oval 37"/>
          <p:cNvSpPr/>
          <p:nvPr/>
        </p:nvSpPr>
        <p:spPr>
          <a:xfrm>
            <a:off x="7981704" y="3841604"/>
            <a:ext cx="512296" cy="53518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/>
          </a:p>
        </p:txBody>
      </p:sp>
      <p:cxnSp>
        <p:nvCxnSpPr>
          <p:cNvPr id="42" name="Straight Connector 41"/>
          <p:cNvCxnSpPr>
            <a:stCxn id="15" idx="2"/>
            <a:endCxn id="37" idx="7"/>
          </p:cNvCxnSpPr>
          <p:nvPr/>
        </p:nvCxnSpPr>
        <p:spPr>
          <a:xfrm flipH="1">
            <a:off x="3757133" y="2397531"/>
            <a:ext cx="2306783" cy="15654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37" idx="4"/>
            <a:endCxn id="34" idx="0"/>
          </p:cNvCxnSpPr>
          <p:nvPr/>
        </p:nvCxnSpPr>
        <p:spPr>
          <a:xfrm flipH="1">
            <a:off x="2901220" y="4419756"/>
            <a:ext cx="674789" cy="131225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37" idx="4"/>
            <a:endCxn id="35" idx="0"/>
          </p:cNvCxnSpPr>
          <p:nvPr/>
        </p:nvCxnSpPr>
        <p:spPr>
          <a:xfrm flipH="1">
            <a:off x="3572444" y="4419756"/>
            <a:ext cx="3565" cy="131225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37" idx="4"/>
            <a:endCxn id="36" idx="0"/>
          </p:cNvCxnSpPr>
          <p:nvPr/>
        </p:nvCxnSpPr>
        <p:spPr>
          <a:xfrm>
            <a:off x="3576009" y="4419756"/>
            <a:ext cx="652984" cy="131225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13" idx="4"/>
            <a:endCxn id="28" idx="0"/>
          </p:cNvCxnSpPr>
          <p:nvPr/>
        </p:nvCxnSpPr>
        <p:spPr>
          <a:xfrm flipH="1">
            <a:off x="5388784" y="4381546"/>
            <a:ext cx="673525" cy="13455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13" idx="4"/>
            <a:endCxn id="32" idx="0"/>
          </p:cNvCxnSpPr>
          <p:nvPr/>
        </p:nvCxnSpPr>
        <p:spPr>
          <a:xfrm flipH="1">
            <a:off x="6060008" y="4381546"/>
            <a:ext cx="2301" cy="134554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13" idx="4"/>
            <a:endCxn id="33" idx="0"/>
          </p:cNvCxnSpPr>
          <p:nvPr/>
        </p:nvCxnSpPr>
        <p:spPr>
          <a:xfrm>
            <a:off x="6062309" y="4381546"/>
            <a:ext cx="654248" cy="134554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38" idx="4"/>
            <a:endCxn id="9" idx="0"/>
          </p:cNvCxnSpPr>
          <p:nvPr/>
        </p:nvCxnSpPr>
        <p:spPr>
          <a:xfrm flipH="1">
            <a:off x="7566629" y="4376790"/>
            <a:ext cx="671223" cy="13306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38" idx="4"/>
            <a:endCxn id="10" idx="0"/>
          </p:cNvCxnSpPr>
          <p:nvPr/>
        </p:nvCxnSpPr>
        <p:spPr>
          <a:xfrm>
            <a:off x="8237852" y="4376790"/>
            <a:ext cx="1" cy="13306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38" idx="4"/>
            <a:endCxn id="11" idx="0"/>
          </p:cNvCxnSpPr>
          <p:nvPr/>
        </p:nvCxnSpPr>
        <p:spPr>
          <a:xfrm>
            <a:off x="8237852" y="4376790"/>
            <a:ext cx="656550" cy="13306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344897" y="1885448"/>
                <a:ext cx="105407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4897" y="1885448"/>
                <a:ext cx="1054070" cy="646331"/>
              </a:xfrm>
              <a:prstGeom prst="rect">
                <a:avLst/>
              </a:prstGeom>
              <a:blipFill>
                <a:blip r:embed="rId3"/>
                <a:stretch>
                  <a:fillRect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Curved Connector 6"/>
          <p:cNvCxnSpPr>
            <a:stCxn id="15" idx="1"/>
            <a:endCxn id="37" idx="0"/>
          </p:cNvCxnSpPr>
          <p:nvPr/>
        </p:nvCxnSpPr>
        <p:spPr>
          <a:xfrm rot="10800000" flipV="1">
            <a:off x="3576010" y="2176090"/>
            <a:ext cx="2226411" cy="1708479"/>
          </a:xfrm>
          <a:prstGeom prst="curvedConnector2">
            <a:avLst/>
          </a:prstGeom>
          <a:ln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857333" y="3770705"/>
                <a:ext cx="105407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333" y="3770705"/>
                <a:ext cx="1054070" cy="646331"/>
              </a:xfrm>
              <a:prstGeom prst="rect">
                <a:avLst/>
              </a:prstGeom>
              <a:blipFill>
                <a:blip r:embed="rId4"/>
                <a:stretch>
                  <a:fillRect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Curved Connector 44"/>
          <p:cNvCxnSpPr>
            <a:stCxn id="34" idx="1"/>
            <a:endCxn id="37" idx="2"/>
          </p:cNvCxnSpPr>
          <p:nvPr/>
        </p:nvCxnSpPr>
        <p:spPr>
          <a:xfrm rot="10800000" flipH="1">
            <a:off x="2616329" y="4152164"/>
            <a:ext cx="703531" cy="1796107"/>
          </a:xfrm>
          <a:prstGeom prst="curvedConnector3">
            <a:avLst>
              <a:gd name="adj1" fmla="val -32493"/>
            </a:avLst>
          </a:prstGeom>
          <a:ln>
            <a:solidFill>
              <a:srgbClr val="FF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95897" y="4743805"/>
                <a:ext cx="20525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897" y="4743805"/>
                <a:ext cx="2052550" cy="369332"/>
              </a:xfrm>
              <a:prstGeom prst="rect">
                <a:avLst/>
              </a:prstGeom>
              <a:blipFill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015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H="1">
            <a:off x="0" y="788882"/>
            <a:ext cx="12192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582840" y="59422"/>
                <a:ext cx="614181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 rtl="1"/>
                <a:r>
                  <a:rPr lang="fa-IR" sz="4000" b="1" dirty="0" smtClean="0">
                    <a:latin typeface="Gabriola" panose="04040605051002020D02" pitchFamily="82" charset="0"/>
                    <a:cs typeface="2  Kamran" panose="00000400000000000000" pitchFamily="2" charset="-78"/>
                  </a:rPr>
                  <a:t>بهبود الگوریتم </a:t>
                </a:r>
                <a:r>
                  <a:rPr lang="en-US" sz="4000" b="1" dirty="0" smtClean="0">
                    <a:latin typeface="Gabriola" panose="04040605051002020D02" pitchFamily="82" charset="0"/>
                    <a:cs typeface="2  Kamran" panose="00000400000000000000" pitchFamily="2" charset="-78"/>
                  </a:rPr>
                  <a:t>MINIMAX</a:t>
                </a:r>
                <a:r>
                  <a:rPr lang="fa-IR" sz="4000" b="1" dirty="0" smtClean="0">
                    <a:latin typeface="Gabriola" panose="04040605051002020D02" pitchFamily="82" charset="0"/>
                    <a:cs typeface="2  Kamran" panose="00000400000000000000" pitchFamily="2" charset="-78"/>
                  </a:rPr>
                  <a:t>: هرس 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𝛼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−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𝛽</m:t>
                    </m:r>
                  </m:oMath>
                </a14:m>
                <a:endParaRPr lang="en-US" sz="3600" dirty="0">
                  <a:solidFill>
                    <a:srgbClr val="0070C0"/>
                  </a:solidFill>
                  <a:latin typeface="Gabriola" panose="04040605051002020D02" pitchFamily="82" charset="0"/>
                  <a:cs typeface="2  Kamran" panose="00000400000000000000" pitchFamily="2" charset="-78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2840" y="59422"/>
                <a:ext cx="6141810" cy="707886"/>
              </a:xfrm>
              <a:prstGeom prst="rect">
                <a:avLst/>
              </a:prstGeom>
              <a:blipFill>
                <a:blip r:embed="rId2"/>
                <a:stretch>
                  <a:fillRect t="-25862" r="-3476" b="-40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5388784" y="970958"/>
            <a:ext cx="6561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مثال: درخت بازی زیر را با استفاده از آلفا-بتا هرس کنید:</a:t>
            </a:r>
            <a:endParaRPr lang="en-US" sz="2800" b="1" dirty="0">
              <a:cs typeface="2  Kamran" panose="00000400000000000000" pitchFamily="2" charset="-78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12921" y="195465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MAX</a:t>
            </a:r>
            <a:endParaRPr lang="en-US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212921" y="3533894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MIN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7281739" y="5707425"/>
            <a:ext cx="569779" cy="4325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7952963" y="5707426"/>
            <a:ext cx="569779" cy="4325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7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8609512" y="5707426"/>
            <a:ext cx="569779" cy="4325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3</a:t>
            </a:r>
            <a:endParaRPr lang="en-US" b="1" dirty="0"/>
          </a:p>
        </p:txBody>
      </p:sp>
      <p:sp>
        <p:nvSpPr>
          <p:cNvPr id="13" name="Oval 12"/>
          <p:cNvSpPr/>
          <p:nvPr/>
        </p:nvSpPr>
        <p:spPr>
          <a:xfrm>
            <a:off x="5806161" y="3846360"/>
            <a:ext cx="512296" cy="53518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/>
          </a:p>
        </p:txBody>
      </p:sp>
      <p:sp>
        <p:nvSpPr>
          <p:cNvPr id="15" name="Rectangle 14"/>
          <p:cNvSpPr/>
          <p:nvPr/>
        </p:nvSpPr>
        <p:spPr>
          <a:xfrm>
            <a:off x="5802420" y="1954651"/>
            <a:ext cx="522992" cy="44288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/>
          </a:p>
        </p:txBody>
      </p:sp>
      <p:cxnSp>
        <p:nvCxnSpPr>
          <p:cNvPr id="6" name="Straight Connector 5"/>
          <p:cNvCxnSpPr>
            <a:stCxn id="15" idx="2"/>
            <a:endCxn id="13" idx="0"/>
          </p:cNvCxnSpPr>
          <p:nvPr/>
        </p:nvCxnSpPr>
        <p:spPr>
          <a:xfrm flipH="1">
            <a:off x="6062309" y="2397531"/>
            <a:ext cx="1607" cy="1448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5" idx="2"/>
            <a:endCxn id="38" idx="1"/>
          </p:cNvCxnSpPr>
          <p:nvPr/>
        </p:nvCxnSpPr>
        <p:spPr>
          <a:xfrm>
            <a:off x="6063916" y="2397531"/>
            <a:ext cx="1992812" cy="152244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5103894" y="5727092"/>
            <a:ext cx="569779" cy="4325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32" name="Rectangle 31"/>
          <p:cNvSpPr/>
          <p:nvPr/>
        </p:nvSpPr>
        <p:spPr>
          <a:xfrm>
            <a:off x="5775118" y="5727093"/>
            <a:ext cx="569779" cy="4325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8</a:t>
            </a:r>
            <a:endParaRPr lang="en-US" b="1" dirty="0"/>
          </a:p>
        </p:txBody>
      </p:sp>
      <p:sp>
        <p:nvSpPr>
          <p:cNvPr id="33" name="Rectangle 32"/>
          <p:cNvSpPr/>
          <p:nvPr/>
        </p:nvSpPr>
        <p:spPr>
          <a:xfrm>
            <a:off x="6431667" y="5727093"/>
            <a:ext cx="569779" cy="4325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19</a:t>
            </a:r>
            <a:endParaRPr lang="en-US" b="1" dirty="0"/>
          </a:p>
        </p:txBody>
      </p:sp>
      <p:sp>
        <p:nvSpPr>
          <p:cNvPr id="34" name="Rectangle 33"/>
          <p:cNvSpPr/>
          <p:nvPr/>
        </p:nvSpPr>
        <p:spPr>
          <a:xfrm>
            <a:off x="2616330" y="5732009"/>
            <a:ext cx="569779" cy="43252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3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287554" y="5732010"/>
            <a:ext cx="569779" cy="432521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5</a:t>
            </a:r>
            <a:endParaRPr lang="en-US" b="1" dirty="0"/>
          </a:p>
        </p:txBody>
      </p:sp>
      <p:sp>
        <p:nvSpPr>
          <p:cNvPr id="36" name="Rectangle 35"/>
          <p:cNvSpPr/>
          <p:nvPr/>
        </p:nvSpPr>
        <p:spPr>
          <a:xfrm>
            <a:off x="3944103" y="5732010"/>
            <a:ext cx="569779" cy="4325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10</a:t>
            </a:r>
            <a:endParaRPr lang="en-US" b="1" dirty="0"/>
          </a:p>
        </p:txBody>
      </p:sp>
      <p:sp>
        <p:nvSpPr>
          <p:cNvPr id="37" name="Oval 36"/>
          <p:cNvSpPr/>
          <p:nvPr/>
        </p:nvSpPr>
        <p:spPr>
          <a:xfrm>
            <a:off x="3319861" y="3884570"/>
            <a:ext cx="512296" cy="53518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/>
          </a:p>
        </p:txBody>
      </p:sp>
      <p:sp>
        <p:nvSpPr>
          <p:cNvPr id="38" name="Oval 37"/>
          <p:cNvSpPr/>
          <p:nvPr/>
        </p:nvSpPr>
        <p:spPr>
          <a:xfrm>
            <a:off x="7981704" y="3841604"/>
            <a:ext cx="512296" cy="53518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/>
          </a:p>
        </p:txBody>
      </p:sp>
      <p:cxnSp>
        <p:nvCxnSpPr>
          <p:cNvPr id="42" name="Straight Connector 41"/>
          <p:cNvCxnSpPr>
            <a:stCxn id="15" idx="2"/>
            <a:endCxn id="37" idx="7"/>
          </p:cNvCxnSpPr>
          <p:nvPr/>
        </p:nvCxnSpPr>
        <p:spPr>
          <a:xfrm flipH="1">
            <a:off x="3757133" y="2397531"/>
            <a:ext cx="2306783" cy="15654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37" idx="4"/>
            <a:endCxn id="34" idx="0"/>
          </p:cNvCxnSpPr>
          <p:nvPr/>
        </p:nvCxnSpPr>
        <p:spPr>
          <a:xfrm flipH="1">
            <a:off x="2901220" y="4419756"/>
            <a:ext cx="674789" cy="131225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37" idx="4"/>
            <a:endCxn id="35" idx="0"/>
          </p:cNvCxnSpPr>
          <p:nvPr/>
        </p:nvCxnSpPr>
        <p:spPr>
          <a:xfrm flipH="1">
            <a:off x="3572444" y="4419756"/>
            <a:ext cx="3565" cy="131225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37" idx="4"/>
            <a:endCxn id="36" idx="0"/>
          </p:cNvCxnSpPr>
          <p:nvPr/>
        </p:nvCxnSpPr>
        <p:spPr>
          <a:xfrm>
            <a:off x="3576009" y="4419756"/>
            <a:ext cx="652984" cy="131225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13" idx="4"/>
            <a:endCxn id="28" idx="0"/>
          </p:cNvCxnSpPr>
          <p:nvPr/>
        </p:nvCxnSpPr>
        <p:spPr>
          <a:xfrm flipH="1">
            <a:off x="5388784" y="4381546"/>
            <a:ext cx="673525" cy="13455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13" idx="4"/>
            <a:endCxn id="32" idx="0"/>
          </p:cNvCxnSpPr>
          <p:nvPr/>
        </p:nvCxnSpPr>
        <p:spPr>
          <a:xfrm flipH="1">
            <a:off x="6060008" y="4381546"/>
            <a:ext cx="2301" cy="134554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13" idx="4"/>
            <a:endCxn id="33" idx="0"/>
          </p:cNvCxnSpPr>
          <p:nvPr/>
        </p:nvCxnSpPr>
        <p:spPr>
          <a:xfrm>
            <a:off x="6062309" y="4381546"/>
            <a:ext cx="654248" cy="134554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38" idx="4"/>
            <a:endCxn id="9" idx="0"/>
          </p:cNvCxnSpPr>
          <p:nvPr/>
        </p:nvCxnSpPr>
        <p:spPr>
          <a:xfrm flipH="1">
            <a:off x="7566629" y="4376790"/>
            <a:ext cx="671223" cy="13306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38" idx="4"/>
            <a:endCxn id="10" idx="0"/>
          </p:cNvCxnSpPr>
          <p:nvPr/>
        </p:nvCxnSpPr>
        <p:spPr>
          <a:xfrm>
            <a:off x="8237852" y="4376790"/>
            <a:ext cx="1" cy="13306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38" idx="4"/>
            <a:endCxn id="11" idx="0"/>
          </p:cNvCxnSpPr>
          <p:nvPr/>
        </p:nvCxnSpPr>
        <p:spPr>
          <a:xfrm>
            <a:off x="8237852" y="4376790"/>
            <a:ext cx="656550" cy="13306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344897" y="1885448"/>
                <a:ext cx="105407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4897" y="1885448"/>
                <a:ext cx="1054070" cy="646331"/>
              </a:xfrm>
              <a:prstGeom prst="rect">
                <a:avLst/>
              </a:prstGeom>
              <a:blipFill>
                <a:blip r:embed="rId3"/>
                <a:stretch>
                  <a:fillRect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Curved Connector 6"/>
          <p:cNvCxnSpPr>
            <a:stCxn id="15" idx="1"/>
            <a:endCxn id="37" idx="0"/>
          </p:cNvCxnSpPr>
          <p:nvPr/>
        </p:nvCxnSpPr>
        <p:spPr>
          <a:xfrm rot="10800000" flipV="1">
            <a:off x="3576010" y="2176090"/>
            <a:ext cx="2226411" cy="1708479"/>
          </a:xfrm>
          <a:prstGeom prst="curvedConnector2">
            <a:avLst/>
          </a:prstGeom>
          <a:ln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857333" y="3770705"/>
                <a:ext cx="105407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333" y="3770705"/>
                <a:ext cx="1054070" cy="646331"/>
              </a:xfrm>
              <a:prstGeom prst="rect">
                <a:avLst/>
              </a:prstGeom>
              <a:blipFill>
                <a:blip r:embed="rId4"/>
                <a:stretch>
                  <a:fillRect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Curved Connector 44"/>
          <p:cNvCxnSpPr>
            <a:endCxn id="37" idx="2"/>
          </p:cNvCxnSpPr>
          <p:nvPr/>
        </p:nvCxnSpPr>
        <p:spPr>
          <a:xfrm rot="16200000" flipV="1">
            <a:off x="2668523" y="4803501"/>
            <a:ext cx="1555262" cy="252585"/>
          </a:xfrm>
          <a:prstGeom prst="curvedConnector4">
            <a:avLst>
              <a:gd name="adj1" fmla="val 41397"/>
              <a:gd name="adj2" fmla="val 190504"/>
            </a:avLst>
          </a:prstGeom>
          <a:ln>
            <a:solidFill>
              <a:srgbClr val="FF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842275" y="4706551"/>
                <a:ext cx="20525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275" y="4706551"/>
                <a:ext cx="2052550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434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H="1">
            <a:off x="0" y="788882"/>
            <a:ext cx="12192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582840" y="59422"/>
                <a:ext cx="614181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 rtl="1"/>
                <a:r>
                  <a:rPr lang="fa-IR" sz="4000" b="1" dirty="0" smtClean="0">
                    <a:latin typeface="Gabriola" panose="04040605051002020D02" pitchFamily="82" charset="0"/>
                    <a:cs typeface="2  Kamran" panose="00000400000000000000" pitchFamily="2" charset="-78"/>
                  </a:rPr>
                  <a:t>بهبود الگوریتم </a:t>
                </a:r>
                <a:r>
                  <a:rPr lang="en-US" sz="4000" b="1" dirty="0" smtClean="0">
                    <a:latin typeface="Gabriola" panose="04040605051002020D02" pitchFamily="82" charset="0"/>
                    <a:cs typeface="2  Kamran" panose="00000400000000000000" pitchFamily="2" charset="-78"/>
                  </a:rPr>
                  <a:t>MINIMAX</a:t>
                </a:r>
                <a:r>
                  <a:rPr lang="fa-IR" sz="4000" b="1" dirty="0" smtClean="0">
                    <a:latin typeface="Gabriola" panose="04040605051002020D02" pitchFamily="82" charset="0"/>
                    <a:cs typeface="2  Kamran" panose="00000400000000000000" pitchFamily="2" charset="-78"/>
                  </a:rPr>
                  <a:t>: هرس 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𝛼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−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𝛽</m:t>
                    </m:r>
                  </m:oMath>
                </a14:m>
                <a:endParaRPr lang="en-US" sz="3600" dirty="0">
                  <a:solidFill>
                    <a:srgbClr val="0070C0"/>
                  </a:solidFill>
                  <a:latin typeface="Gabriola" panose="04040605051002020D02" pitchFamily="82" charset="0"/>
                  <a:cs typeface="2  Kamran" panose="00000400000000000000" pitchFamily="2" charset="-78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2840" y="59422"/>
                <a:ext cx="6141810" cy="707886"/>
              </a:xfrm>
              <a:prstGeom prst="rect">
                <a:avLst/>
              </a:prstGeom>
              <a:blipFill>
                <a:blip r:embed="rId2"/>
                <a:stretch>
                  <a:fillRect t="-25862" r="-3476" b="-40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5388784" y="970958"/>
            <a:ext cx="6561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مثال: درخت بازی زیر را با استفاده از آلفا-بتا هرس کنید:</a:t>
            </a:r>
            <a:endParaRPr lang="en-US" sz="2800" b="1" dirty="0">
              <a:cs typeface="2  Kamran" panose="00000400000000000000" pitchFamily="2" charset="-78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12921" y="195465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MAX</a:t>
            </a:r>
            <a:endParaRPr lang="en-US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212921" y="3533894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MIN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7281739" y="5707425"/>
            <a:ext cx="569779" cy="4325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7952963" y="5707426"/>
            <a:ext cx="569779" cy="4325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7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8609512" y="5707426"/>
            <a:ext cx="569779" cy="4325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3</a:t>
            </a:r>
            <a:endParaRPr lang="en-US" b="1" dirty="0"/>
          </a:p>
        </p:txBody>
      </p:sp>
      <p:sp>
        <p:nvSpPr>
          <p:cNvPr id="13" name="Oval 12"/>
          <p:cNvSpPr/>
          <p:nvPr/>
        </p:nvSpPr>
        <p:spPr>
          <a:xfrm>
            <a:off x="5806161" y="3846360"/>
            <a:ext cx="512296" cy="53518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/>
          </a:p>
        </p:txBody>
      </p:sp>
      <p:sp>
        <p:nvSpPr>
          <p:cNvPr id="15" name="Rectangle 14"/>
          <p:cNvSpPr/>
          <p:nvPr/>
        </p:nvSpPr>
        <p:spPr>
          <a:xfrm>
            <a:off x="5802420" y="1954651"/>
            <a:ext cx="522992" cy="44288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/>
          </a:p>
        </p:txBody>
      </p:sp>
      <p:cxnSp>
        <p:nvCxnSpPr>
          <p:cNvPr id="6" name="Straight Connector 5"/>
          <p:cNvCxnSpPr>
            <a:stCxn id="15" idx="2"/>
            <a:endCxn id="13" idx="0"/>
          </p:cNvCxnSpPr>
          <p:nvPr/>
        </p:nvCxnSpPr>
        <p:spPr>
          <a:xfrm flipH="1">
            <a:off x="6062309" y="2397531"/>
            <a:ext cx="1607" cy="1448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5" idx="2"/>
            <a:endCxn id="38" idx="1"/>
          </p:cNvCxnSpPr>
          <p:nvPr/>
        </p:nvCxnSpPr>
        <p:spPr>
          <a:xfrm>
            <a:off x="6063916" y="2397531"/>
            <a:ext cx="1992812" cy="152244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5103894" y="5727092"/>
            <a:ext cx="569779" cy="4325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32" name="Rectangle 31"/>
          <p:cNvSpPr/>
          <p:nvPr/>
        </p:nvSpPr>
        <p:spPr>
          <a:xfrm>
            <a:off x="5775118" y="5727093"/>
            <a:ext cx="569779" cy="4325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8</a:t>
            </a:r>
            <a:endParaRPr lang="en-US" b="1" dirty="0"/>
          </a:p>
        </p:txBody>
      </p:sp>
      <p:sp>
        <p:nvSpPr>
          <p:cNvPr id="33" name="Rectangle 32"/>
          <p:cNvSpPr/>
          <p:nvPr/>
        </p:nvSpPr>
        <p:spPr>
          <a:xfrm>
            <a:off x="6431667" y="5727093"/>
            <a:ext cx="569779" cy="4325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19</a:t>
            </a:r>
            <a:endParaRPr lang="en-US" b="1" dirty="0"/>
          </a:p>
        </p:txBody>
      </p:sp>
      <p:sp>
        <p:nvSpPr>
          <p:cNvPr id="34" name="Rectangle 33"/>
          <p:cNvSpPr/>
          <p:nvPr/>
        </p:nvSpPr>
        <p:spPr>
          <a:xfrm>
            <a:off x="2616330" y="5732009"/>
            <a:ext cx="569779" cy="43252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3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287554" y="5732010"/>
            <a:ext cx="569779" cy="432521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5</a:t>
            </a:r>
            <a:endParaRPr lang="en-US" b="1" dirty="0"/>
          </a:p>
        </p:txBody>
      </p:sp>
      <p:sp>
        <p:nvSpPr>
          <p:cNvPr id="36" name="Rectangle 35"/>
          <p:cNvSpPr/>
          <p:nvPr/>
        </p:nvSpPr>
        <p:spPr>
          <a:xfrm>
            <a:off x="3944103" y="5732010"/>
            <a:ext cx="569779" cy="43252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10</a:t>
            </a:r>
            <a:endParaRPr lang="en-US" b="1" dirty="0"/>
          </a:p>
        </p:txBody>
      </p:sp>
      <p:sp>
        <p:nvSpPr>
          <p:cNvPr id="37" name="Oval 36"/>
          <p:cNvSpPr/>
          <p:nvPr/>
        </p:nvSpPr>
        <p:spPr>
          <a:xfrm>
            <a:off x="3319861" y="3884570"/>
            <a:ext cx="512296" cy="53518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/>
          </a:p>
        </p:txBody>
      </p:sp>
      <p:sp>
        <p:nvSpPr>
          <p:cNvPr id="38" name="Oval 37"/>
          <p:cNvSpPr/>
          <p:nvPr/>
        </p:nvSpPr>
        <p:spPr>
          <a:xfrm>
            <a:off x="7981704" y="3841604"/>
            <a:ext cx="512296" cy="53518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/>
          </a:p>
        </p:txBody>
      </p:sp>
      <p:cxnSp>
        <p:nvCxnSpPr>
          <p:cNvPr id="42" name="Straight Connector 41"/>
          <p:cNvCxnSpPr>
            <a:stCxn id="15" idx="2"/>
            <a:endCxn id="37" idx="7"/>
          </p:cNvCxnSpPr>
          <p:nvPr/>
        </p:nvCxnSpPr>
        <p:spPr>
          <a:xfrm flipH="1">
            <a:off x="3757133" y="2397531"/>
            <a:ext cx="2306783" cy="15654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37" idx="4"/>
            <a:endCxn id="34" idx="0"/>
          </p:cNvCxnSpPr>
          <p:nvPr/>
        </p:nvCxnSpPr>
        <p:spPr>
          <a:xfrm flipH="1">
            <a:off x="2901220" y="4419756"/>
            <a:ext cx="674789" cy="131225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37" idx="4"/>
            <a:endCxn id="35" idx="0"/>
          </p:cNvCxnSpPr>
          <p:nvPr/>
        </p:nvCxnSpPr>
        <p:spPr>
          <a:xfrm flipH="1">
            <a:off x="3572444" y="4419756"/>
            <a:ext cx="3565" cy="131225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37" idx="4"/>
            <a:endCxn id="36" idx="0"/>
          </p:cNvCxnSpPr>
          <p:nvPr/>
        </p:nvCxnSpPr>
        <p:spPr>
          <a:xfrm>
            <a:off x="3576009" y="4419756"/>
            <a:ext cx="652984" cy="131225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13" idx="4"/>
            <a:endCxn id="28" idx="0"/>
          </p:cNvCxnSpPr>
          <p:nvPr/>
        </p:nvCxnSpPr>
        <p:spPr>
          <a:xfrm flipH="1">
            <a:off x="5388784" y="4381546"/>
            <a:ext cx="673525" cy="13455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13" idx="4"/>
            <a:endCxn id="32" idx="0"/>
          </p:cNvCxnSpPr>
          <p:nvPr/>
        </p:nvCxnSpPr>
        <p:spPr>
          <a:xfrm flipH="1">
            <a:off x="6060008" y="4381546"/>
            <a:ext cx="2301" cy="134554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13" idx="4"/>
            <a:endCxn id="33" idx="0"/>
          </p:cNvCxnSpPr>
          <p:nvPr/>
        </p:nvCxnSpPr>
        <p:spPr>
          <a:xfrm>
            <a:off x="6062309" y="4381546"/>
            <a:ext cx="654248" cy="134554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38" idx="4"/>
            <a:endCxn id="9" idx="0"/>
          </p:cNvCxnSpPr>
          <p:nvPr/>
        </p:nvCxnSpPr>
        <p:spPr>
          <a:xfrm flipH="1">
            <a:off x="7566629" y="4376790"/>
            <a:ext cx="671223" cy="13306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38" idx="4"/>
            <a:endCxn id="10" idx="0"/>
          </p:cNvCxnSpPr>
          <p:nvPr/>
        </p:nvCxnSpPr>
        <p:spPr>
          <a:xfrm>
            <a:off x="8237852" y="4376790"/>
            <a:ext cx="1" cy="13306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38" idx="4"/>
            <a:endCxn id="11" idx="0"/>
          </p:cNvCxnSpPr>
          <p:nvPr/>
        </p:nvCxnSpPr>
        <p:spPr>
          <a:xfrm>
            <a:off x="8237852" y="4376790"/>
            <a:ext cx="656550" cy="13306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344897" y="1885448"/>
                <a:ext cx="105407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4897" y="1885448"/>
                <a:ext cx="1054070" cy="646331"/>
              </a:xfrm>
              <a:prstGeom prst="rect">
                <a:avLst/>
              </a:prstGeom>
              <a:blipFill>
                <a:blip r:embed="rId3"/>
                <a:stretch>
                  <a:fillRect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Curved Connector 6"/>
          <p:cNvCxnSpPr>
            <a:stCxn id="15" idx="1"/>
            <a:endCxn id="37" idx="0"/>
          </p:cNvCxnSpPr>
          <p:nvPr/>
        </p:nvCxnSpPr>
        <p:spPr>
          <a:xfrm rot="10800000" flipV="1">
            <a:off x="3576010" y="2176090"/>
            <a:ext cx="2226411" cy="1708479"/>
          </a:xfrm>
          <a:prstGeom prst="curvedConnector2">
            <a:avLst/>
          </a:prstGeom>
          <a:ln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857333" y="3770705"/>
                <a:ext cx="105407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333" y="3770705"/>
                <a:ext cx="1054070" cy="646331"/>
              </a:xfrm>
              <a:prstGeom prst="rect">
                <a:avLst/>
              </a:prstGeom>
              <a:blipFill>
                <a:blip r:embed="rId4"/>
                <a:stretch>
                  <a:fillRect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Curved Connector 44"/>
          <p:cNvCxnSpPr>
            <a:stCxn id="36" idx="3"/>
            <a:endCxn id="37" idx="6"/>
          </p:cNvCxnSpPr>
          <p:nvPr/>
        </p:nvCxnSpPr>
        <p:spPr>
          <a:xfrm flipH="1" flipV="1">
            <a:off x="3832157" y="4152163"/>
            <a:ext cx="681725" cy="1796108"/>
          </a:xfrm>
          <a:prstGeom prst="curvedConnector3">
            <a:avLst>
              <a:gd name="adj1" fmla="val -33533"/>
            </a:avLst>
          </a:prstGeom>
          <a:ln>
            <a:solidFill>
              <a:srgbClr val="FF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842275" y="4706551"/>
                <a:ext cx="21807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275" y="4706551"/>
                <a:ext cx="2180790" cy="369332"/>
              </a:xfrm>
              <a:prstGeom prst="rect">
                <a:avLst/>
              </a:prstGeom>
              <a:blipFill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950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H="1">
            <a:off x="0" y="788882"/>
            <a:ext cx="12192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582840" y="59422"/>
                <a:ext cx="614181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 rtl="1"/>
                <a:r>
                  <a:rPr lang="fa-IR" sz="4000" b="1" dirty="0" smtClean="0">
                    <a:latin typeface="Gabriola" panose="04040605051002020D02" pitchFamily="82" charset="0"/>
                    <a:cs typeface="2  Kamran" panose="00000400000000000000" pitchFamily="2" charset="-78"/>
                  </a:rPr>
                  <a:t>بهبود الگوریتم </a:t>
                </a:r>
                <a:r>
                  <a:rPr lang="en-US" sz="4000" b="1" dirty="0" smtClean="0">
                    <a:latin typeface="Gabriola" panose="04040605051002020D02" pitchFamily="82" charset="0"/>
                    <a:cs typeface="2  Kamran" panose="00000400000000000000" pitchFamily="2" charset="-78"/>
                  </a:rPr>
                  <a:t>MINIMAX</a:t>
                </a:r>
                <a:r>
                  <a:rPr lang="fa-IR" sz="4000" b="1" dirty="0" smtClean="0">
                    <a:latin typeface="Gabriola" panose="04040605051002020D02" pitchFamily="82" charset="0"/>
                    <a:cs typeface="2  Kamran" panose="00000400000000000000" pitchFamily="2" charset="-78"/>
                  </a:rPr>
                  <a:t>: هرس 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𝛼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−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𝛽</m:t>
                    </m:r>
                  </m:oMath>
                </a14:m>
                <a:endParaRPr lang="en-US" sz="3600" dirty="0">
                  <a:solidFill>
                    <a:srgbClr val="0070C0"/>
                  </a:solidFill>
                  <a:latin typeface="Gabriola" panose="04040605051002020D02" pitchFamily="82" charset="0"/>
                  <a:cs typeface="2  Kamran" panose="00000400000000000000" pitchFamily="2" charset="-78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2840" y="59422"/>
                <a:ext cx="6141810" cy="707886"/>
              </a:xfrm>
              <a:prstGeom prst="rect">
                <a:avLst/>
              </a:prstGeom>
              <a:blipFill>
                <a:blip r:embed="rId2"/>
                <a:stretch>
                  <a:fillRect t="-25862" r="-3476" b="-40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5388784" y="970958"/>
            <a:ext cx="6561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مثال: درخت بازی زیر را با استفاده از آلفا-بتا هرس کنید:</a:t>
            </a:r>
            <a:endParaRPr lang="en-US" sz="2800" b="1" dirty="0">
              <a:cs typeface="2  Kamran" panose="00000400000000000000" pitchFamily="2" charset="-78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12921" y="195465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MAX</a:t>
            </a:r>
            <a:endParaRPr lang="en-US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212921" y="3533894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MIN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7281739" y="5707425"/>
            <a:ext cx="569779" cy="4325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7952963" y="5707426"/>
            <a:ext cx="569779" cy="4325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7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8609512" y="5707426"/>
            <a:ext cx="569779" cy="4325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3</a:t>
            </a:r>
            <a:endParaRPr lang="en-US" b="1" dirty="0"/>
          </a:p>
        </p:txBody>
      </p:sp>
      <p:sp>
        <p:nvSpPr>
          <p:cNvPr id="13" name="Oval 12"/>
          <p:cNvSpPr/>
          <p:nvPr/>
        </p:nvSpPr>
        <p:spPr>
          <a:xfrm>
            <a:off x="5806161" y="3846360"/>
            <a:ext cx="512296" cy="53518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/>
          </a:p>
        </p:txBody>
      </p:sp>
      <p:sp>
        <p:nvSpPr>
          <p:cNvPr id="15" name="Rectangle 14"/>
          <p:cNvSpPr/>
          <p:nvPr/>
        </p:nvSpPr>
        <p:spPr>
          <a:xfrm>
            <a:off x="5802420" y="1954651"/>
            <a:ext cx="522992" cy="44288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/>
          </a:p>
        </p:txBody>
      </p:sp>
      <p:cxnSp>
        <p:nvCxnSpPr>
          <p:cNvPr id="6" name="Straight Connector 5"/>
          <p:cNvCxnSpPr>
            <a:stCxn id="15" idx="2"/>
            <a:endCxn id="13" idx="0"/>
          </p:cNvCxnSpPr>
          <p:nvPr/>
        </p:nvCxnSpPr>
        <p:spPr>
          <a:xfrm flipH="1">
            <a:off x="6062309" y="2397531"/>
            <a:ext cx="1607" cy="1448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5" idx="2"/>
            <a:endCxn id="38" idx="1"/>
          </p:cNvCxnSpPr>
          <p:nvPr/>
        </p:nvCxnSpPr>
        <p:spPr>
          <a:xfrm>
            <a:off x="6063916" y="2397531"/>
            <a:ext cx="1992812" cy="152244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5103894" y="5727092"/>
            <a:ext cx="569779" cy="4325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32" name="Rectangle 31"/>
          <p:cNvSpPr/>
          <p:nvPr/>
        </p:nvSpPr>
        <p:spPr>
          <a:xfrm>
            <a:off x="5775118" y="5727093"/>
            <a:ext cx="569779" cy="4325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8</a:t>
            </a:r>
            <a:endParaRPr lang="en-US" b="1" dirty="0"/>
          </a:p>
        </p:txBody>
      </p:sp>
      <p:sp>
        <p:nvSpPr>
          <p:cNvPr id="33" name="Rectangle 32"/>
          <p:cNvSpPr/>
          <p:nvPr/>
        </p:nvSpPr>
        <p:spPr>
          <a:xfrm>
            <a:off x="6431667" y="5727093"/>
            <a:ext cx="569779" cy="4325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19</a:t>
            </a:r>
            <a:endParaRPr lang="en-US" b="1" dirty="0"/>
          </a:p>
        </p:txBody>
      </p:sp>
      <p:sp>
        <p:nvSpPr>
          <p:cNvPr id="34" name="Rectangle 33"/>
          <p:cNvSpPr/>
          <p:nvPr/>
        </p:nvSpPr>
        <p:spPr>
          <a:xfrm>
            <a:off x="2616330" y="5732009"/>
            <a:ext cx="569779" cy="43252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3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287554" y="5732010"/>
            <a:ext cx="569779" cy="432521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5</a:t>
            </a:r>
            <a:endParaRPr lang="en-US" b="1" dirty="0"/>
          </a:p>
        </p:txBody>
      </p:sp>
      <p:sp>
        <p:nvSpPr>
          <p:cNvPr id="36" name="Rectangle 35"/>
          <p:cNvSpPr/>
          <p:nvPr/>
        </p:nvSpPr>
        <p:spPr>
          <a:xfrm>
            <a:off x="3944103" y="5732010"/>
            <a:ext cx="569779" cy="43252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10</a:t>
            </a:r>
            <a:endParaRPr lang="en-US" b="1" dirty="0"/>
          </a:p>
        </p:txBody>
      </p:sp>
      <p:sp>
        <p:nvSpPr>
          <p:cNvPr id="37" name="Oval 36"/>
          <p:cNvSpPr/>
          <p:nvPr/>
        </p:nvSpPr>
        <p:spPr>
          <a:xfrm>
            <a:off x="3319861" y="3884570"/>
            <a:ext cx="512296" cy="53518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/>
          </a:p>
        </p:txBody>
      </p:sp>
      <p:sp>
        <p:nvSpPr>
          <p:cNvPr id="38" name="Oval 37"/>
          <p:cNvSpPr/>
          <p:nvPr/>
        </p:nvSpPr>
        <p:spPr>
          <a:xfrm>
            <a:off x="7981704" y="3841604"/>
            <a:ext cx="512296" cy="53518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/>
          </a:p>
        </p:txBody>
      </p:sp>
      <p:cxnSp>
        <p:nvCxnSpPr>
          <p:cNvPr id="42" name="Straight Connector 41"/>
          <p:cNvCxnSpPr>
            <a:stCxn id="15" idx="2"/>
            <a:endCxn id="37" idx="7"/>
          </p:cNvCxnSpPr>
          <p:nvPr/>
        </p:nvCxnSpPr>
        <p:spPr>
          <a:xfrm flipH="1">
            <a:off x="3757133" y="2397531"/>
            <a:ext cx="2306783" cy="15654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37" idx="4"/>
            <a:endCxn id="34" idx="0"/>
          </p:cNvCxnSpPr>
          <p:nvPr/>
        </p:nvCxnSpPr>
        <p:spPr>
          <a:xfrm flipH="1">
            <a:off x="2901220" y="4419756"/>
            <a:ext cx="674789" cy="131225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37" idx="4"/>
            <a:endCxn id="35" idx="0"/>
          </p:cNvCxnSpPr>
          <p:nvPr/>
        </p:nvCxnSpPr>
        <p:spPr>
          <a:xfrm flipH="1">
            <a:off x="3572444" y="4419756"/>
            <a:ext cx="3565" cy="131225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37" idx="4"/>
            <a:endCxn id="36" idx="0"/>
          </p:cNvCxnSpPr>
          <p:nvPr/>
        </p:nvCxnSpPr>
        <p:spPr>
          <a:xfrm>
            <a:off x="3576009" y="4419756"/>
            <a:ext cx="652984" cy="131225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13" idx="4"/>
            <a:endCxn id="28" idx="0"/>
          </p:cNvCxnSpPr>
          <p:nvPr/>
        </p:nvCxnSpPr>
        <p:spPr>
          <a:xfrm flipH="1">
            <a:off x="5388784" y="4381546"/>
            <a:ext cx="673525" cy="13455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13" idx="4"/>
            <a:endCxn id="32" idx="0"/>
          </p:cNvCxnSpPr>
          <p:nvPr/>
        </p:nvCxnSpPr>
        <p:spPr>
          <a:xfrm flipH="1">
            <a:off x="6060008" y="4381546"/>
            <a:ext cx="2301" cy="134554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13" idx="4"/>
            <a:endCxn id="33" idx="0"/>
          </p:cNvCxnSpPr>
          <p:nvPr/>
        </p:nvCxnSpPr>
        <p:spPr>
          <a:xfrm>
            <a:off x="6062309" y="4381546"/>
            <a:ext cx="654248" cy="134554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38" idx="4"/>
            <a:endCxn id="9" idx="0"/>
          </p:cNvCxnSpPr>
          <p:nvPr/>
        </p:nvCxnSpPr>
        <p:spPr>
          <a:xfrm flipH="1">
            <a:off x="7566629" y="4376790"/>
            <a:ext cx="671223" cy="13306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38" idx="4"/>
            <a:endCxn id="10" idx="0"/>
          </p:cNvCxnSpPr>
          <p:nvPr/>
        </p:nvCxnSpPr>
        <p:spPr>
          <a:xfrm>
            <a:off x="8237852" y="4376790"/>
            <a:ext cx="1" cy="13306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38" idx="4"/>
            <a:endCxn id="11" idx="0"/>
          </p:cNvCxnSpPr>
          <p:nvPr/>
        </p:nvCxnSpPr>
        <p:spPr>
          <a:xfrm>
            <a:off x="8237852" y="4376790"/>
            <a:ext cx="656550" cy="13306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344897" y="1885448"/>
                <a:ext cx="105407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4897" y="1885448"/>
                <a:ext cx="1054070" cy="646331"/>
              </a:xfrm>
              <a:prstGeom prst="rect">
                <a:avLst/>
              </a:prstGeom>
              <a:blipFill>
                <a:blip r:embed="rId3"/>
                <a:stretch>
                  <a:fillRect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Curved Connector 6"/>
          <p:cNvCxnSpPr>
            <a:stCxn id="37" idx="0"/>
          </p:cNvCxnSpPr>
          <p:nvPr/>
        </p:nvCxnSpPr>
        <p:spPr>
          <a:xfrm rot="5400000" flipH="1" flipV="1">
            <a:off x="3773039" y="1882490"/>
            <a:ext cx="1805050" cy="2199111"/>
          </a:xfrm>
          <a:prstGeom prst="curvedConnector2">
            <a:avLst/>
          </a:prstGeom>
          <a:ln>
            <a:solidFill>
              <a:srgbClr val="FF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857333" y="3770705"/>
                <a:ext cx="105407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333" y="3770705"/>
                <a:ext cx="1054070" cy="646331"/>
              </a:xfrm>
              <a:prstGeom prst="rect">
                <a:avLst/>
              </a:prstGeom>
              <a:blipFill>
                <a:blip r:embed="rId4"/>
                <a:stretch>
                  <a:fillRect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008977" y="2139317"/>
                <a:ext cx="2076787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𝑖𝑙𝑑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b="0" i="1" dirty="0" smtClean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b="0" i="1" dirty="0" smtClean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8977" y="2139317"/>
                <a:ext cx="2076787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266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H="1">
            <a:off x="0" y="788882"/>
            <a:ext cx="12192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582840" y="59422"/>
                <a:ext cx="614181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 rtl="1"/>
                <a:r>
                  <a:rPr lang="fa-IR" sz="4000" b="1" dirty="0" smtClean="0">
                    <a:latin typeface="Gabriola" panose="04040605051002020D02" pitchFamily="82" charset="0"/>
                    <a:cs typeface="2  Kamran" panose="00000400000000000000" pitchFamily="2" charset="-78"/>
                  </a:rPr>
                  <a:t>بهبود الگوریتم </a:t>
                </a:r>
                <a:r>
                  <a:rPr lang="en-US" sz="4000" b="1" dirty="0" smtClean="0">
                    <a:latin typeface="Gabriola" panose="04040605051002020D02" pitchFamily="82" charset="0"/>
                    <a:cs typeface="2  Kamran" panose="00000400000000000000" pitchFamily="2" charset="-78"/>
                  </a:rPr>
                  <a:t>MINIMAX</a:t>
                </a:r>
                <a:r>
                  <a:rPr lang="fa-IR" sz="4000" b="1" dirty="0" smtClean="0">
                    <a:latin typeface="Gabriola" panose="04040605051002020D02" pitchFamily="82" charset="0"/>
                    <a:cs typeface="2  Kamran" panose="00000400000000000000" pitchFamily="2" charset="-78"/>
                  </a:rPr>
                  <a:t>: هرس 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𝛼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−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𝛽</m:t>
                    </m:r>
                  </m:oMath>
                </a14:m>
                <a:endParaRPr lang="en-US" sz="3600" dirty="0">
                  <a:solidFill>
                    <a:srgbClr val="0070C0"/>
                  </a:solidFill>
                  <a:latin typeface="Gabriola" panose="04040605051002020D02" pitchFamily="82" charset="0"/>
                  <a:cs typeface="2  Kamran" panose="00000400000000000000" pitchFamily="2" charset="-78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2840" y="59422"/>
                <a:ext cx="6141810" cy="707886"/>
              </a:xfrm>
              <a:prstGeom prst="rect">
                <a:avLst/>
              </a:prstGeom>
              <a:blipFill>
                <a:blip r:embed="rId2"/>
                <a:stretch>
                  <a:fillRect t="-25862" r="-3476" b="-40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5388784" y="970958"/>
            <a:ext cx="6561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مثال: درخت بازی زیر را با استفاده از آلفا-بتا هرس کنید:</a:t>
            </a:r>
            <a:endParaRPr lang="en-US" sz="2800" b="1" dirty="0">
              <a:cs typeface="2  Kamran" panose="00000400000000000000" pitchFamily="2" charset="-78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12921" y="195465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MAX</a:t>
            </a:r>
            <a:endParaRPr lang="en-US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212921" y="3533894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MIN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7281739" y="5707425"/>
            <a:ext cx="569779" cy="4325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7952963" y="5707426"/>
            <a:ext cx="569779" cy="4325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7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8609512" y="5707426"/>
            <a:ext cx="569779" cy="4325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3</a:t>
            </a:r>
            <a:endParaRPr lang="en-US" b="1" dirty="0"/>
          </a:p>
        </p:txBody>
      </p:sp>
      <p:sp>
        <p:nvSpPr>
          <p:cNvPr id="13" name="Oval 12"/>
          <p:cNvSpPr/>
          <p:nvPr/>
        </p:nvSpPr>
        <p:spPr>
          <a:xfrm>
            <a:off x="5806161" y="3846360"/>
            <a:ext cx="512296" cy="53518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/>
          </a:p>
        </p:txBody>
      </p:sp>
      <p:sp>
        <p:nvSpPr>
          <p:cNvPr id="15" name="Rectangle 14"/>
          <p:cNvSpPr/>
          <p:nvPr/>
        </p:nvSpPr>
        <p:spPr>
          <a:xfrm>
            <a:off x="5802420" y="1954651"/>
            <a:ext cx="522992" cy="44288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/>
          </a:p>
        </p:txBody>
      </p:sp>
      <p:cxnSp>
        <p:nvCxnSpPr>
          <p:cNvPr id="6" name="Straight Connector 5"/>
          <p:cNvCxnSpPr>
            <a:stCxn id="15" idx="2"/>
            <a:endCxn id="13" idx="0"/>
          </p:cNvCxnSpPr>
          <p:nvPr/>
        </p:nvCxnSpPr>
        <p:spPr>
          <a:xfrm flipH="1">
            <a:off x="6062309" y="2397531"/>
            <a:ext cx="1607" cy="1448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5" idx="2"/>
            <a:endCxn id="38" idx="1"/>
          </p:cNvCxnSpPr>
          <p:nvPr/>
        </p:nvCxnSpPr>
        <p:spPr>
          <a:xfrm>
            <a:off x="6063916" y="2397531"/>
            <a:ext cx="1992812" cy="152244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5103894" y="5727092"/>
            <a:ext cx="569779" cy="4325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32" name="Rectangle 31"/>
          <p:cNvSpPr/>
          <p:nvPr/>
        </p:nvSpPr>
        <p:spPr>
          <a:xfrm>
            <a:off x="5775118" y="5727093"/>
            <a:ext cx="569779" cy="4325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8</a:t>
            </a:r>
            <a:endParaRPr lang="en-US" b="1" dirty="0"/>
          </a:p>
        </p:txBody>
      </p:sp>
      <p:sp>
        <p:nvSpPr>
          <p:cNvPr id="33" name="Rectangle 32"/>
          <p:cNvSpPr/>
          <p:nvPr/>
        </p:nvSpPr>
        <p:spPr>
          <a:xfrm>
            <a:off x="6431667" y="5727093"/>
            <a:ext cx="569779" cy="4325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19</a:t>
            </a:r>
            <a:endParaRPr lang="en-US" b="1" dirty="0"/>
          </a:p>
        </p:txBody>
      </p:sp>
      <p:sp>
        <p:nvSpPr>
          <p:cNvPr id="34" name="Rectangle 33"/>
          <p:cNvSpPr/>
          <p:nvPr/>
        </p:nvSpPr>
        <p:spPr>
          <a:xfrm>
            <a:off x="2616330" y="5732009"/>
            <a:ext cx="569779" cy="43252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3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287554" y="5732010"/>
            <a:ext cx="569779" cy="432521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5</a:t>
            </a:r>
            <a:endParaRPr lang="en-US" b="1" dirty="0"/>
          </a:p>
        </p:txBody>
      </p:sp>
      <p:sp>
        <p:nvSpPr>
          <p:cNvPr id="36" name="Rectangle 35"/>
          <p:cNvSpPr/>
          <p:nvPr/>
        </p:nvSpPr>
        <p:spPr>
          <a:xfrm>
            <a:off x="3944103" y="5732010"/>
            <a:ext cx="569779" cy="43252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10</a:t>
            </a:r>
            <a:endParaRPr lang="en-US" b="1" dirty="0"/>
          </a:p>
        </p:txBody>
      </p:sp>
      <p:sp>
        <p:nvSpPr>
          <p:cNvPr id="37" name="Oval 36"/>
          <p:cNvSpPr/>
          <p:nvPr/>
        </p:nvSpPr>
        <p:spPr>
          <a:xfrm>
            <a:off x="3319861" y="3884570"/>
            <a:ext cx="512296" cy="53518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/>
          </a:p>
        </p:txBody>
      </p:sp>
      <p:sp>
        <p:nvSpPr>
          <p:cNvPr id="38" name="Oval 37"/>
          <p:cNvSpPr/>
          <p:nvPr/>
        </p:nvSpPr>
        <p:spPr>
          <a:xfrm>
            <a:off x="7981704" y="3841604"/>
            <a:ext cx="512296" cy="53518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/>
          </a:p>
        </p:txBody>
      </p:sp>
      <p:cxnSp>
        <p:nvCxnSpPr>
          <p:cNvPr id="42" name="Straight Connector 41"/>
          <p:cNvCxnSpPr>
            <a:stCxn id="15" idx="2"/>
            <a:endCxn id="37" idx="7"/>
          </p:cNvCxnSpPr>
          <p:nvPr/>
        </p:nvCxnSpPr>
        <p:spPr>
          <a:xfrm flipH="1">
            <a:off x="3757133" y="2397531"/>
            <a:ext cx="2306783" cy="15654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37" idx="4"/>
            <a:endCxn id="34" idx="0"/>
          </p:cNvCxnSpPr>
          <p:nvPr/>
        </p:nvCxnSpPr>
        <p:spPr>
          <a:xfrm flipH="1">
            <a:off x="2901220" y="4419756"/>
            <a:ext cx="674789" cy="131225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37" idx="4"/>
            <a:endCxn id="35" idx="0"/>
          </p:cNvCxnSpPr>
          <p:nvPr/>
        </p:nvCxnSpPr>
        <p:spPr>
          <a:xfrm flipH="1">
            <a:off x="3572444" y="4419756"/>
            <a:ext cx="3565" cy="131225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37" idx="4"/>
            <a:endCxn id="36" idx="0"/>
          </p:cNvCxnSpPr>
          <p:nvPr/>
        </p:nvCxnSpPr>
        <p:spPr>
          <a:xfrm>
            <a:off x="3576009" y="4419756"/>
            <a:ext cx="652984" cy="131225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13" idx="4"/>
            <a:endCxn id="28" idx="0"/>
          </p:cNvCxnSpPr>
          <p:nvPr/>
        </p:nvCxnSpPr>
        <p:spPr>
          <a:xfrm flipH="1">
            <a:off x="5388784" y="4381546"/>
            <a:ext cx="673525" cy="13455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13" idx="4"/>
            <a:endCxn id="32" idx="0"/>
          </p:cNvCxnSpPr>
          <p:nvPr/>
        </p:nvCxnSpPr>
        <p:spPr>
          <a:xfrm flipH="1">
            <a:off x="6060008" y="4381546"/>
            <a:ext cx="2301" cy="134554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13" idx="4"/>
            <a:endCxn id="33" idx="0"/>
          </p:cNvCxnSpPr>
          <p:nvPr/>
        </p:nvCxnSpPr>
        <p:spPr>
          <a:xfrm>
            <a:off x="6062309" y="4381546"/>
            <a:ext cx="654248" cy="134554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38" idx="4"/>
            <a:endCxn id="9" idx="0"/>
          </p:cNvCxnSpPr>
          <p:nvPr/>
        </p:nvCxnSpPr>
        <p:spPr>
          <a:xfrm flipH="1">
            <a:off x="7566629" y="4376790"/>
            <a:ext cx="671223" cy="13306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38" idx="4"/>
            <a:endCxn id="10" idx="0"/>
          </p:cNvCxnSpPr>
          <p:nvPr/>
        </p:nvCxnSpPr>
        <p:spPr>
          <a:xfrm>
            <a:off x="8237852" y="4376790"/>
            <a:ext cx="1" cy="13306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38" idx="4"/>
            <a:endCxn id="11" idx="0"/>
          </p:cNvCxnSpPr>
          <p:nvPr/>
        </p:nvCxnSpPr>
        <p:spPr>
          <a:xfrm>
            <a:off x="8237852" y="4376790"/>
            <a:ext cx="656550" cy="13306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344897" y="1885448"/>
                <a:ext cx="105407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4897" y="1885448"/>
                <a:ext cx="1054071" cy="646331"/>
              </a:xfrm>
              <a:prstGeom prst="rect">
                <a:avLst/>
              </a:prstGeom>
              <a:blipFill>
                <a:blip r:embed="rId3"/>
                <a:stretch>
                  <a:fillRect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Curved Connector 6"/>
          <p:cNvCxnSpPr>
            <a:stCxn id="37" idx="0"/>
          </p:cNvCxnSpPr>
          <p:nvPr/>
        </p:nvCxnSpPr>
        <p:spPr>
          <a:xfrm rot="5400000" flipH="1" flipV="1">
            <a:off x="3773039" y="1882490"/>
            <a:ext cx="1805050" cy="2199111"/>
          </a:xfrm>
          <a:prstGeom prst="curvedConnector2">
            <a:avLst/>
          </a:prstGeom>
          <a:ln>
            <a:solidFill>
              <a:srgbClr val="FF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857333" y="3770705"/>
                <a:ext cx="105407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333" y="3770705"/>
                <a:ext cx="1054070" cy="646331"/>
              </a:xfrm>
              <a:prstGeom prst="rect">
                <a:avLst/>
              </a:prstGeom>
              <a:blipFill>
                <a:blip r:embed="rId4"/>
                <a:stretch>
                  <a:fillRect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008977" y="2139317"/>
                <a:ext cx="2076787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𝑖𝑙𝑑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b="0" i="1" dirty="0" smtClean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b="0" i="1" dirty="0" smtClean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8977" y="2139317"/>
                <a:ext cx="2076787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673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H="1">
            <a:off x="0" y="788882"/>
            <a:ext cx="12192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582840" y="59422"/>
                <a:ext cx="614181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 rtl="1"/>
                <a:r>
                  <a:rPr lang="fa-IR" sz="4000" b="1" dirty="0" smtClean="0">
                    <a:latin typeface="Gabriola" panose="04040605051002020D02" pitchFamily="82" charset="0"/>
                    <a:cs typeface="2  Kamran" panose="00000400000000000000" pitchFamily="2" charset="-78"/>
                  </a:rPr>
                  <a:t>بهبود الگوریتم </a:t>
                </a:r>
                <a:r>
                  <a:rPr lang="en-US" sz="4000" b="1" dirty="0" smtClean="0">
                    <a:latin typeface="Gabriola" panose="04040605051002020D02" pitchFamily="82" charset="0"/>
                    <a:cs typeface="2  Kamran" panose="00000400000000000000" pitchFamily="2" charset="-78"/>
                  </a:rPr>
                  <a:t>MINIMAX</a:t>
                </a:r>
                <a:r>
                  <a:rPr lang="fa-IR" sz="4000" b="1" dirty="0" smtClean="0">
                    <a:latin typeface="Gabriola" panose="04040605051002020D02" pitchFamily="82" charset="0"/>
                    <a:cs typeface="2  Kamran" panose="00000400000000000000" pitchFamily="2" charset="-78"/>
                  </a:rPr>
                  <a:t>: هرس 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𝛼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−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𝛽</m:t>
                    </m:r>
                  </m:oMath>
                </a14:m>
                <a:endParaRPr lang="en-US" sz="3600" dirty="0">
                  <a:solidFill>
                    <a:srgbClr val="0070C0"/>
                  </a:solidFill>
                  <a:latin typeface="Gabriola" panose="04040605051002020D02" pitchFamily="82" charset="0"/>
                  <a:cs typeface="2  Kamran" panose="00000400000000000000" pitchFamily="2" charset="-78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2840" y="59422"/>
                <a:ext cx="6141810" cy="707886"/>
              </a:xfrm>
              <a:prstGeom prst="rect">
                <a:avLst/>
              </a:prstGeom>
              <a:blipFill>
                <a:blip r:embed="rId2"/>
                <a:stretch>
                  <a:fillRect t="-25862" r="-3476" b="-40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5388784" y="970958"/>
            <a:ext cx="6561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مثال: درخت بازی زیر را با استفاده از آلفا-بتا هرس کنید:</a:t>
            </a:r>
            <a:endParaRPr lang="en-US" sz="2800" b="1" dirty="0">
              <a:cs typeface="2  Kamran" panose="00000400000000000000" pitchFamily="2" charset="-78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12921" y="195465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MAX</a:t>
            </a:r>
            <a:endParaRPr lang="en-US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212921" y="3533894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MIN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7281739" y="5707425"/>
            <a:ext cx="569779" cy="4325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7952963" y="5707426"/>
            <a:ext cx="569779" cy="4325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7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8609512" y="5707426"/>
            <a:ext cx="569779" cy="4325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3</a:t>
            </a:r>
            <a:endParaRPr lang="en-US" b="1" dirty="0"/>
          </a:p>
        </p:txBody>
      </p:sp>
      <p:sp>
        <p:nvSpPr>
          <p:cNvPr id="13" name="Oval 12"/>
          <p:cNvSpPr/>
          <p:nvPr/>
        </p:nvSpPr>
        <p:spPr>
          <a:xfrm>
            <a:off x="5806161" y="3846360"/>
            <a:ext cx="512296" cy="53518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/>
          </a:p>
        </p:txBody>
      </p:sp>
      <p:sp>
        <p:nvSpPr>
          <p:cNvPr id="15" name="Rectangle 14"/>
          <p:cNvSpPr/>
          <p:nvPr/>
        </p:nvSpPr>
        <p:spPr>
          <a:xfrm>
            <a:off x="5802420" y="1954651"/>
            <a:ext cx="522992" cy="44288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/>
          </a:p>
        </p:txBody>
      </p:sp>
      <p:cxnSp>
        <p:nvCxnSpPr>
          <p:cNvPr id="6" name="Straight Connector 5"/>
          <p:cNvCxnSpPr>
            <a:stCxn id="15" idx="2"/>
            <a:endCxn id="13" idx="0"/>
          </p:cNvCxnSpPr>
          <p:nvPr/>
        </p:nvCxnSpPr>
        <p:spPr>
          <a:xfrm flipH="1">
            <a:off x="6062309" y="2397531"/>
            <a:ext cx="1607" cy="1448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5" idx="2"/>
            <a:endCxn id="38" idx="1"/>
          </p:cNvCxnSpPr>
          <p:nvPr/>
        </p:nvCxnSpPr>
        <p:spPr>
          <a:xfrm>
            <a:off x="6063916" y="2397531"/>
            <a:ext cx="1992812" cy="152244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5103894" y="5727092"/>
            <a:ext cx="569779" cy="4325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32" name="Rectangle 31"/>
          <p:cNvSpPr/>
          <p:nvPr/>
        </p:nvSpPr>
        <p:spPr>
          <a:xfrm>
            <a:off x="5775118" y="5727093"/>
            <a:ext cx="569779" cy="4325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8</a:t>
            </a:r>
            <a:endParaRPr lang="en-US" b="1" dirty="0"/>
          </a:p>
        </p:txBody>
      </p:sp>
      <p:sp>
        <p:nvSpPr>
          <p:cNvPr id="33" name="Rectangle 32"/>
          <p:cNvSpPr/>
          <p:nvPr/>
        </p:nvSpPr>
        <p:spPr>
          <a:xfrm>
            <a:off x="6431667" y="5727093"/>
            <a:ext cx="569779" cy="4325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19</a:t>
            </a:r>
            <a:endParaRPr lang="en-US" b="1" dirty="0"/>
          </a:p>
        </p:txBody>
      </p:sp>
      <p:sp>
        <p:nvSpPr>
          <p:cNvPr id="34" name="Rectangle 33"/>
          <p:cNvSpPr/>
          <p:nvPr/>
        </p:nvSpPr>
        <p:spPr>
          <a:xfrm>
            <a:off x="2616330" y="5732009"/>
            <a:ext cx="569779" cy="43252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3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287554" y="5732010"/>
            <a:ext cx="569779" cy="432521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5</a:t>
            </a:r>
            <a:endParaRPr lang="en-US" b="1" dirty="0"/>
          </a:p>
        </p:txBody>
      </p:sp>
      <p:sp>
        <p:nvSpPr>
          <p:cNvPr id="36" name="Rectangle 35"/>
          <p:cNvSpPr/>
          <p:nvPr/>
        </p:nvSpPr>
        <p:spPr>
          <a:xfrm>
            <a:off x="3944103" y="5732010"/>
            <a:ext cx="569779" cy="43252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10</a:t>
            </a:r>
            <a:endParaRPr lang="en-US" b="1" dirty="0"/>
          </a:p>
        </p:txBody>
      </p:sp>
      <p:sp>
        <p:nvSpPr>
          <p:cNvPr id="37" name="Oval 36"/>
          <p:cNvSpPr/>
          <p:nvPr/>
        </p:nvSpPr>
        <p:spPr>
          <a:xfrm>
            <a:off x="3319861" y="3884570"/>
            <a:ext cx="512296" cy="53518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/>
          </a:p>
        </p:txBody>
      </p:sp>
      <p:sp>
        <p:nvSpPr>
          <p:cNvPr id="38" name="Oval 37"/>
          <p:cNvSpPr/>
          <p:nvPr/>
        </p:nvSpPr>
        <p:spPr>
          <a:xfrm>
            <a:off x="7981704" y="3841604"/>
            <a:ext cx="512296" cy="53518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/>
          </a:p>
        </p:txBody>
      </p:sp>
      <p:cxnSp>
        <p:nvCxnSpPr>
          <p:cNvPr id="42" name="Straight Connector 41"/>
          <p:cNvCxnSpPr>
            <a:stCxn id="15" idx="2"/>
            <a:endCxn id="37" idx="7"/>
          </p:cNvCxnSpPr>
          <p:nvPr/>
        </p:nvCxnSpPr>
        <p:spPr>
          <a:xfrm flipH="1">
            <a:off x="3757133" y="2397531"/>
            <a:ext cx="2306783" cy="15654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37" idx="4"/>
            <a:endCxn id="34" idx="0"/>
          </p:cNvCxnSpPr>
          <p:nvPr/>
        </p:nvCxnSpPr>
        <p:spPr>
          <a:xfrm flipH="1">
            <a:off x="2901220" y="4419756"/>
            <a:ext cx="674789" cy="131225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37" idx="4"/>
            <a:endCxn id="35" idx="0"/>
          </p:cNvCxnSpPr>
          <p:nvPr/>
        </p:nvCxnSpPr>
        <p:spPr>
          <a:xfrm flipH="1">
            <a:off x="3572444" y="4419756"/>
            <a:ext cx="3565" cy="131225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37" idx="4"/>
            <a:endCxn id="36" idx="0"/>
          </p:cNvCxnSpPr>
          <p:nvPr/>
        </p:nvCxnSpPr>
        <p:spPr>
          <a:xfrm>
            <a:off x="3576009" y="4419756"/>
            <a:ext cx="652984" cy="131225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13" idx="4"/>
            <a:endCxn id="28" idx="0"/>
          </p:cNvCxnSpPr>
          <p:nvPr/>
        </p:nvCxnSpPr>
        <p:spPr>
          <a:xfrm flipH="1">
            <a:off x="5388784" y="4381546"/>
            <a:ext cx="673525" cy="13455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13" idx="4"/>
            <a:endCxn id="32" idx="0"/>
          </p:cNvCxnSpPr>
          <p:nvPr/>
        </p:nvCxnSpPr>
        <p:spPr>
          <a:xfrm flipH="1">
            <a:off x="6060008" y="4381546"/>
            <a:ext cx="2301" cy="134554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13" idx="4"/>
            <a:endCxn id="33" idx="0"/>
          </p:cNvCxnSpPr>
          <p:nvPr/>
        </p:nvCxnSpPr>
        <p:spPr>
          <a:xfrm>
            <a:off x="6062309" y="4381546"/>
            <a:ext cx="654248" cy="134554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38" idx="4"/>
            <a:endCxn id="9" idx="0"/>
          </p:cNvCxnSpPr>
          <p:nvPr/>
        </p:nvCxnSpPr>
        <p:spPr>
          <a:xfrm flipH="1">
            <a:off x="7566629" y="4376790"/>
            <a:ext cx="671223" cy="13306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38" idx="4"/>
            <a:endCxn id="10" idx="0"/>
          </p:cNvCxnSpPr>
          <p:nvPr/>
        </p:nvCxnSpPr>
        <p:spPr>
          <a:xfrm>
            <a:off x="8237852" y="4376790"/>
            <a:ext cx="1" cy="13306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38" idx="4"/>
            <a:endCxn id="11" idx="0"/>
          </p:cNvCxnSpPr>
          <p:nvPr/>
        </p:nvCxnSpPr>
        <p:spPr>
          <a:xfrm>
            <a:off x="8237852" y="4376790"/>
            <a:ext cx="656550" cy="13306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344897" y="1885448"/>
                <a:ext cx="105407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4897" y="1885448"/>
                <a:ext cx="1054071" cy="646331"/>
              </a:xfrm>
              <a:prstGeom prst="rect">
                <a:avLst/>
              </a:prstGeom>
              <a:blipFill>
                <a:blip r:embed="rId3"/>
                <a:stretch>
                  <a:fillRect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Curved Connector 6"/>
          <p:cNvCxnSpPr>
            <a:stCxn id="37" idx="0"/>
          </p:cNvCxnSpPr>
          <p:nvPr/>
        </p:nvCxnSpPr>
        <p:spPr>
          <a:xfrm rot="5400000" flipH="1" flipV="1">
            <a:off x="3773039" y="1882490"/>
            <a:ext cx="1805050" cy="2199111"/>
          </a:xfrm>
          <a:prstGeom prst="curvedConnector2">
            <a:avLst/>
          </a:prstGeom>
          <a:ln>
            <a:solidFill>
              <a:srgbClr val="FF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857333" y="3770705"/>
                <a:ext cx="105407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333" y="3770705"/>
                <a:ext cx="1054070" cy="646331"/>
              </a:xfrm>
              <a:prstGeom prst="rect">
                <a:avLst/>
              </a:prstGeom>
              <a:blipFill>
                <a:blip r:embed="rId4"/>
                <a:stretch>
                  <a:fillRect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008977" y="2139317"/>
                <a:ext cx="2076787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𝑖𝑙𝑑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b="0" i="1" dirty="0" smtClean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b="0" i="1" dirty="0" smtClean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8977" y="2139317"/>
                <a:ext cx="2076787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8669478" y="1585111"/>
                <a:ext cx="264394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rtl="1"/>
                <a:r>
                  <a:rPr lang="fa-IR" sz="2400" b="1" dirty="0" smtClean="0">
                    <a:solidFill>
                      <a:srgbClr val="0070C0"/>
                    </a:solidFill>
                    <a:latin typeface="Gabriola" panose="04040605051002020D02" pitchFamily="82" charset="0"/>
                    <a:cs typeface="2  Kamran" panose="00000400000000000000" pitchFamily="2" charset="-78"/>
                  </a:rPr>
                  <a:t>با توجه به اینکه هنوز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fa-IR" sz="2400" b="1" dirty="0" smtClean="0">
                    <a:solidFill>
                      <a:srgbClr val="0070C0"/>
                    </a:solidFill>
                    <a:latin typeface="Gabriola" panose="04040605051002020D02" pitchFamily="82" charset="0"/>
                    <a:cs typeface="2  Kamran" panose="00000400000000000000" pitchFamily="2" charset="-78"/>
                  </a:rPr>
                  <a:t>، بنابراین سراغ فرزند دیگر این گره می رویم</a:t>
                </a:r>
                <a:endParaRPr lang="en-US" sz="2400" b="1" dirty="0">
                  <a:solidFill>
                    <a:srgbClr val="0070C0"/>
                  </a:solidFill>
                  <a:cs typeface="2  Kamran" panose="00000400000000000000" pitchFamily="2" charset="-78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9478" y="1585111"/>
                <a:ext cx="2643940" cy="1200329"/>
              </a:xfrm>
              <a:prstGeom prst="rect">
                <a:avLst/>
              </a:prstGeom>
              <a:blipFill>
                <a:blip r:embed="rId6"/>
                <a:stretch>
                  <a:fillRect l="-5991" t="-4061" r="-3687" b="-121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/>
          <p:cNvCxnSpPr>
            <a:endCxn id="39" idx="1"/>
          </p:cNvCxnSpPr>
          <p:nvPr/>
        </p:nvCxnSpPr>
        <p:spPr>
          <a:xfrm flipV="1">
            <a:off x="7398967" y="2185276"/>
            <a:ext cx="1270511" cy="233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936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0767336" y="59422"/>
            <a:ext cx="9573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4000" b="1" dirty="0" smtClean="0">
                <a:cs typeface="2  Kamran" panose="00000400000000000000" pitchFamily="2" charset="-78"/>
              </a:rPr>
              <a:t>مقدمه</a:t>
            </a:r>
            <a:endParaRPr lang="en-US" sz="4000" b="1" dirty="0">
              <a:cs typeface="2  Kamran" panose="00000400000000000000" pitchFamily="2" charset="-78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0" y="788882"/>
            <a:ext cx="12192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692591" y="1052077"/>
            <a:ext cx="43140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موقعیت فعلی برخی از بازیهای معروف</a:t>
            </a:r>
            <a:endParaRPr lang="en-US" sz="3200" b="1" dirty="0">
              <a:cs typeface="2  Kamra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20091"/>
          <a:stretch/>
        </p:blipFill>
        <p:spPr>
          <a:xfrm>
            <a:off x="231118" y="1631253"/>
            <a:ext cx="4555195" cy="4453313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0125949" y="1817645"/>
            <a:ext cx="18806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چکرز (</a:t>
            </a:r>
            <a:r>
              <a:rPr lang="en-US" sz="2800" b="1" dirty="0">
                <a:latin typeface="Gabriola" panose="04040605051002020D02" pitchFamily="82" charset="0"/>
                <a:cs typeface="2  Kamran" panose="00000400000000000000" pitchFamily="2" charset="-78"/>
              </a:rPr>
              <a:t>C</a:t>
            </a:r>
            <a:r>
              <a:rPr lang="en-US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heckers</a:t>
            </a:r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)</a:t>
            </a:r>
            <a:endParaRPr lang="en-US" sz="2800" b="1" dirty="0">
              <a:cs typeface="2  Kamran" panose="00000400000000000000" pitchFamily="2" charset="-7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929313" y="2265647"/>
            <a:ext cx="57953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b="1" dirty="0" smtClean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در سال 1996 کامپیوتر توانست قهرمان </a:t>
            </a:r>
            <a:r>
              <a:rPr lang="fa-IR" sz="2400" b="1" smtClean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جهان (</a:t>
            </a:r>
            <a:r>
              <a:rPr lang="en-US" sz="2400" b="1" smtClean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Tinsley</a:t>
            </a:r>
            <a:r>
              <a:rPr lang="fa-IR" sz="2400" b="1" dirty="0" smtClean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) را شکست دهد. در سال 2007 این بازی کاملاً حل شده است. </a:t>
            </a:r>
            <a:endParaRPr lang="en-US" sz="2400" b="1" dirty="0">
              <a:solidFill>
                <a:srgbClr val="0070C0"/>
              </a:solidFill>
              <a:cs typeface="2  Kamran" panose="00000400000000000000" pitchFamily="2" charset="-7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329530" y="3096644"/>
            <a:ext cx="16770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شطرنج (</a:t>
            </a:r>
            <a:r>
              <a:rPr lang="en-US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Chess</a:t>
            </a:r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)</a:t>
            </a:r>
            <a:endParaRPr lang="en-US" sz="2800" b="1" dirty="0">
              <a:cs typeface="2  Kamran" panose="000004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929313" y="3544646"/>
                <a:ext cx="579533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fa-IR" sz="2400" b="1" dirty="0" smtClean="0">
                    <a:solidFill>
                      <a:srgbClr val="0070C0"/>
                    </a:solidFill>
                    <a:latin typeface="Gabriola" panose="04040605051002020D02" pitchFamily="82" charset="0"/>
                    <a:cs typeface="2  Kamran" panose="00000400000000000000" pitchFamily="2" charset="-78"/>
                  </a:rPr>
                  <a:t>در سال 1997، کامپیوتر (</a:t>
                </a:r>
                <a:r>
                  <a:rPr lang="en-US" sz="2400" b="1" dirty="0" err="1" smtClean="0">
                    <a:solidFill>
                      <a:srgbClr val="0070C0"/>
                    </a:solidFill>
                    <a:latin typeface="Gabriola" panose="04040605051002020D02" pitchFamily="82" charset="0"/>
                    <a:cs typeface="2  Kamran" panose="00000400000000000000" pitchFamily="2" charset="-78"/>
                  </a:rPr>
                  <a:t>DeepBlue</a:t>
                </a:r>
                <a:r>
                  <a:rPr lang="fa-IR" sz="2400" b="1" dirty="0" smtClean="0">
                    <a:solidFill>
                      <a:srgbClr val="0070C0"/>
                    </a:solidFill>
                    <a:latin typeface="Gabriola" panose="04040605051002020D02" pitchFamily="82" charset="0"/>
                    <a:cs typeface="2  Kamran" panose="00000400000000000000" pitchFamily="2" charset="-78"/>
                  </a:rPr>
                  <a:t>) توانست قهرمان جهان (</a:t>
                </a:r>
                <a:r>
                  <a:rPr lang="en-US" sz="2400" b="1" dirty="0" smtClean="0">
                    <a:solidFill>
                      <a:srgbClr val="0070C0"/>
                    </a:solidFill>
                    <a:latin typeface="Gabriola" panose="04040605051002020D02" pitchFamily="82" charset="0"/>
                    <a:cs typeface="2  Kamran" panose="00000400000000000000" pitchFamily="2" charset="-78"/>
                  </a:rPr>
                  <a:t>Gary Kasparov</a:t>
                </a:r>
                <a:r>
                  <a:rPr lang="fa-IR" sz="2400" b="1" dirty="0" smtClean="0">
                    <a:solidFill>
                      <a:srgbClr val="0070C0"/>
                    </a:solidFill>
                    <a:latin typeface="Gabriola" panose="04040605051002020D02" pitchFamily="82" charset="0"/>
                    <a:cs typeface="2  Kamran" panose="00000400000000000000" pitchFamily="2" charset="-78"/>
                  </a:rPr>
                  <a:t>) را شکست دهد. </a:t>
                </a:r>
                <a:r>
                  <a:rPr lang="en-US" sz="2400" b="1" dirty="0" err="1">
                    <a:solidFill>
                      <a:srgbClr val="0070C0"/>
                    </a:solidFill>
                    <a:latin typeface="Gabriola" panose="04040605051002020D02" pitchFamily="82" charset="0"/>
                    <a:cs typeface="2  Kamran" panose="00000400000000000000" pitchFamily="2" charset="-78"/>
                  </a:rPr>
                  <a:t>DeepBlue</a:t>
                </a:r>
                <a:r>
                  <a:rPr lang="fa-IR" sz="2400" b="1" dirty="0" smtClean="0">
                    <a:solidFill>
                      <a:srgbClr val="0070C0"/>
                    </a:solidFill>
                    <a:latin typeface="Gabriola" panose="04040605051002020D02" pitchFamily="82" charset="0"/>
                    <a:cs typeface="2  Kamran" panose="00000400000000000000" pitchFamily="2" charset="-78"/>
                  </a:rPr>
                  <a:t> قادر بود تا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200</m:t>
                    </m:r>
                    <m:r>
                      <a:rPr lang="en-US" sz="20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𝑀</m:t>
                    </m:r>
                  </m:oMath>
                </a14:m>
                <a:r>
                  <a:rPr lang="fa-IR" sz="2400" b="1" dirty="0" smtClean="0">
                    <a:solidFill>
                      <a:srgbClr val="0070C0"/>
                    </a:solidFill>
                    <a:latin typeface="Gabriola" panose="04040605051002020D02" pitchFamily="82" charset="0"/>
                    <a:cs typeface="2  Kamran" panose="00000400000000000000" pitchFamily="2" charset="-78"/>
                  </a:rPr>
                  <a:t> حالت را در ثانیه بررسی کند. </a:t>
                </a:r>
                <a:endParaRPr lang="en-US" sz="2400" b="1" dirty="0">
                  <a:solidFill>
                    <a:srgbClr val="0070C0"/>
                  </a:solidFill>
                  <a:cs typeface="2  Kamran" panose="00000400000000000000" pitchFamily="2" charset="-78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9313" y="3544646"/>
                <a:ext cx="5795337" cy="1200329"/>
              </a:xfrm>
              <a:prstGeom prst="rect">
                <a:avLst/>
              </a:prstGeom>
              <a:blipFill>
                <a:blip r:embed="rId3"/>
                <a:stretch>
                  <a:fillRect l="-842" t="-7614" r="-1789" b="-121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11086147" y="4744975"/>
            <a:ext cx="9204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گو (</a:t>
            </a:r>
            <a:r>
              <a:rPr lang="en-US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Go</a:t>
            </a:r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)</a:t>
            </a:r>
            <a:endParaRPr lang="en-US" sz="2800" b="1" dirty="0">
              <a:cs typeface="2  Kamran" panose="00000400000000000000" pitchFamily="2" charset="-78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929313" y="5192977"/>
            <a:ext cx="5795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b="1" dirty="0" smtClean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در سال 2016، کامپیوتر (</a:t>
            </a:r>
            <a:r>
              <a:rPr lang="en-US" sz="2400" b="1" dirty="0" err="1" smtClean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AlphaGo</a:t>
            </a:r>
            <a:r>
              <a:rPr lang="fa-IR" sz="2400" b="1" dirty="0" smtClean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) توانست قهرمان جهان (از کره جنوبی) را شکست دهد. در ساختار </a:t>
            </a:r>
            <a:r>
              <a:rPr lang="en-US" sz="2400" b="1" dirty="0" err="1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AlphaGo</a:t>
            </a:r>
            <a:r>
              <a:rPr lang="fa-IR" sz="2400" b="1" dirty="0" smtClean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 از درخت جستجوی </a:t>
            </a:r>
            <a:r>
              <a:rPr lang="en-US" sz="2400" b="1" dirty="0" err="1" smtClean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MontoCarlo</a:t>
            </a:r>
            <a:r>
              <a:rPr lang="fa-IR" sz="2400" b="1" dirty="0" smtClean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 و یادگیری ماشینی استفاده شده است. </a:t>
            </a:r>
            <a:endParaRPr lang="en-US" sz="2400" b="1" dirty="0">
              <a:solidFill>
                <a:srgbClr val="0070C0"/>
              </a:solidFill>
              <a:cs typeface="2  Kamr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5980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H="1">
            <a:off x="0" y="788882"/>
            <a:ext cx="12192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582840" y="59422"/>
                <a:ext cx="614181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 rtl="1"/>
                <a:r>
                  <a:rPr lang="fa-IR" sz="4000" b="1" dirty="0" smtClean="0">
                    <a:latin typeface="Gabriola" panose="04040605051002020D02" pitchFamily="82" charset="0"/>
                    <a:cs typeface="2  Kamran" panose="00000400000000000000" pitchFamily="2" charset="-78"/>
                  </a:rPr>
                  <a:t>بهبود الگوریتم </a:t>
                </a:r>
                <a:r>
                  <a:rPr lang="en-US" sz="4000" b="1" dirty="0" smtClean="0">
                    <a:latin typeface="Gabriola" panose="04040605051002020D02" pitchFamily="82" charset="0"/>
                    <a:cs typeface="2  Kamran" panose="00000400000000000000" pitchFamily="2" charset="-78"/>
                  </a:rPr>
                  <a:t>MINIMAX</a:t>
                </a:r>
                <a:r>
                  <a:rPr lang="fa-IR" sz="4000" b="1" dirty="0" smtClean="0">
                    <a:latin typeface="Gabriola" panose="04040605051002020D02" pitchFamily="82" charset="0"/>
                    <a:cs typeface="2  Kamran" panose="00000400000000000000" pitchFamily="2" charset="-78"/>
                  </a:rPr>
                  <a:t>: هرس 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𝛼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−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𝛽</m:t>
                    </m:r>
                  </m:oMath>
                </a14:m>
                <a:endParaRPr lang="en-US" sz="3600" dirty="0">
                  <a:solidFill>
                    <a:srgbClr val="0070C0"/>
                  </a:solidFill>
                  <a:latin typeface="Gabriola" panose="04040605051002020D02" pitchFamily="82" charset="0"/>
                  <a:cs typeface="2  Kamran" panose="00000400000000000000" pitchFamily="2" charset="-78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2840" y="59422"/>
                <a:ext cx="6141810" cy="707886"/>
              </a:xfrm>
              <a:prstGeom prst="rect">
                <a:avLst/>
              </a:prstGeom>
              <a:blipFill>
                <a:blip r:embed="rId2"/>
                <a:stretch>
                  <a:fillRect t="-25862" r="-3476" b="-40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5388784" y="970958"/>
            <a:ext cx="6561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مثال: درخت بازی زیر را با استفاده از آلفا-بتا هرس کنید:</a:t>
            </a:r>
            <a:endParaRPr lang="en-US" sz="2800" b="1" dirty="0">
              <a:cs typeface="2  Kamran" panose="00000400000000000000" pitchFamily="2" charset="-78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12921" y="195465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MAX</a:t>
            </a:r>
            <a:endParaRPr lang="en-US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212921" y="3533894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MIN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7281739" y="5707425"/>
            <a:ext cx="569779" cy="4325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7952963" y="5707426"/>
            <a:ext cx="569779" cy="4325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7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8609512" y="5707426"/>
            <a:ext cx="569779" cy="4325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3</a:t>
            </a:r>
            <a:endParaRPr lang="en-US" b="1" dirty="0"/>
          </a:p>
        </p:txBody>
      </p:sp>
      <p:sp>
        <p:nvSpPr>
          <p:cNvPr id="13" name="Oval 12"/>
          <p:cNvSpPr/>
          <p:nvPr/>
        </p:nvSpPr>
        <p:spPr>
          <a:xfrm>
            <a:off x="5806161" y="3846360"/>
            <a:ext cx="512296" cy="53518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/>
          </a:p>
        </p:txBody>
      </p:sp>
      <p:sp>
        <p:nvSpPr>
          <p:cNvPr id="15" name="Rectangle 14"/>
          <p:cNvSpPr/>
          <p:nvPr/>
        </p:nvSpPr>
        <p:spPr>
          <a:xfrm>
            <a:off x="5802420" y="1954651"/>
            <a:ext cx="522992" cy="44288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/>
          </a:p>
        </p:txBody>
      </p:sp>
      <p:cxnSp>
        <p:nvCxnSpPr>
          <p:cNvPr id="6" name="Straight Connector 5"/>
          <p:cNvCxnSpPr>
            <a:stCxn id="15" idx="2"/>
            <a:endCxn id="13" idx="0"/>
          </p:cNvCxnSpPr>
          <p:nvPr/>
        </p:nvCxnSpPr>
        <p:spPr>
          <a:xfrm flipH="1">
            <a:off x="6062309" y="2397531"/>
            <a:ext cx="1607" cy="1448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5" idx="2"/>
            <a:endCxn id="38" idx="1"/>
          </p:cNvCxnSpPr>
          <p:nvPr/>
        </p:nvCxnSpPr>
        <p:spPr>
          <a:xfrm>
            <a:off x="6063916" y="2397531"/>
            <a:ext cx="1992812" cy="152244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5103894" y="5727092"/>
            <a:ext cx="569779" cy="4325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32" name="Rectangle 31"/>
          <p:cNvSpPr/>
          <p:nvPr/>
        </p:nvSpPr>
        <p:spPr>
          <a:xfrm>
            <a:off x="5775118" y="5727093"/>
            <a:ext cx="569779" cy="4325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8</a:t>
            </a:r>
            <a:endParaRPr lang="en-US" b="1" dirty="0"/>
          </a:p>
        </p:txBody>
      </p:sp>
      <p:sp>
        <p:nvSpPr>
          <p:cNvPr id="33" name="Rectangle 32"/>
          <p:cNvSpPr/>
          <p:nvPr/>
        </p:nvSpPr>
        <p:spPr>
          <a:xfrm>
            <a:off x="6431667" y="5727093"/>
            <a:ext cx="569779" cy="4325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19</a:t>
            </a:r>
            <a:endParaRPr lang="en-US" b="1" dirty="0"/>
          </a:p>
        </p:txBody>
      </p:sp>
      <p:sp>
        <p:nvSpPr>
          <p:cNvPr id="34" name="Rectangle 33"/>
          <p:cNvSpPr/>
          <p:nvPr/>
        </p:nvSpPr>
        <p:spPr>
          <a:xfrm>
            <a:off x="2616330" y="5732009"/>
            <a:ext cx="569779" cy="43252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3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287554" y="5732010"/>
            <a:ext cx="569779" cy="432521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5</a:t>
            </a:r>
            <a:endParaRPr lang="en-US" b="1" dirty="0"/>
          </a:p>
        </p:txBody>
      </p:sp>
      <p:sp>
        <p:nvSpPr>
          <p:cNvPr id="36" name="Rectangle 35"/>
          <p:cNvSpPr/>
          <p:nvPr/>
        </p:nvSpPr>
        <p:spPr>
          <a:xfrm>
            <a:off x="3944103" y="5732010"/>
            <a:ext cx="569779" cy="43252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10</a:t>
            </a:r>
            <a:endParaRPr lang="en-US" b="1" dirty="0"/>
          </a:p>
        </p:txBody>
      </p:sp>
      <p:sp>
        <p:nvSpPr>
          <p:cNvPr id="37" name="Oval 36"/>
          <p:cNvSpPr/>
          <p:nvPr/>
        </p:nvSpPr>
        <p:spPr>
          <a:xfrm>
            <a:off x="3319861" y="3884570"/>
            <a:ext cx="512296" cy="53518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/>
          </a:p>
        </p:txBody>
      </p:sp>
      <p:sp>
        <p:nvSpPr>
          <p:cNvPr id="38" name="Oval 37"/>
          <p:cNvSpPr/>
          <p:nvPr/>
        </p:nvSpPr>
        <p:spPr>
          <a:xfrm>
            <a:off x="7981704" y="3841604"/>
            <a:ext cx="512296" cy="53518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/>
          </a:p>
        </p:txBody>
      </p:sp>
      <p:cxnSp>
        <p:nvCxnSpPr>
          <p:cNvPr id="42" name="Straight Connector 41"/>
          <p:cNvCxnSpPr>
            <a:stCxn id="15" idx="2"/>
            <a:endCxn id="37" idx="7"/>
          </p:cNvCxnSpPr>
          <p:nvPr/>
        </p:nvCxnSpPr>
        <p:spPr>
          <a:xfrm flipH="1">
            <a:off x="3757133" y="2397531"/>
            <a:ext cx="2306783" cy="15654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37" idx="4"/>
            <a:endCxn id="34" idx="0"/>
          </p:cNvCxnSpPr>
          <p:nvPr/>
        </p:nvCxnSpPr>
        <p:spPr>
          <a:xfrm flipH="1">
            <a:off x="2901220" y="4419756"/>
            <a:ext cx="674789" cy="131225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37" idx="4"/>
            <a:endCxn id="35" idx="0"/>
          </p:cNvCxnSpPr>
          <p:nvPr/>
        </p:nvCxnSpPr>
        <p:spPr>
          <a:xfrm flipH="1">
            <a:off x="3572444" y="4419756"/>
            <a:ext cx="3565" cy="131225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37" idx="4"/>
            <a:endCxn id="36" idx="0"/>
          </p:cNvCxnSpPr>
          <p:nvPr/>
        </p:nvCxnSpPr>
        <p:spPr>
          <a:xfrm>
            <a:off x="3576009" y="4419756"/>
            <a:ext cx="652984" cy="131225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13" idx="4"/>
            <a:endCxn id="28" idx="0"/>
          </p:cNvCxnSpPr>
          <p:nvPr/>
        </p:nvCxnSpPr>
        <p:spPr>
          <a:xfrm flipH="1">
            <a:off x="5388784" y="4381546"/>
            <a:ext cx="673525" cy="13455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13" idx="4"/>
            <a:endCxn id="32" idx="0"/>
          </p:cNvCxnSpPr>
          <p:nvPr/>
        </p:nvCxnSpPr>
        <p:spPr>
          <a:xfrm flipH="1">
            <a:off x="6060008" y="4381546"/>
            <a:ext cx="2301" cy="134554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13" idx="4"/>
            <a:endCxn id="33" idx="0"/>
          </p:cNvCxnSpPr>
          <p:nvPr/>
        </p:nvCxnSpPr>
        <p:spPr>
          <a:xfrm>
            <a:off x="6062309" y="4381546"/>
            <a:ext cx="654248" cy="134554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38" idx="4"/>
            <a:endCxn id="9" idx="0"/>
          </p:cNvCxnSpPr>
          <p:nvPr/>
        </p:nvCxnSpPr>
        <p:spPr>
          <a:xfrm flipH="1">
            <a:off x="7566629" y="4376790"/>
            <a:ext cx="671223" cy="13306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38" idx="4"/>
            <a:endCxn id="10" idx="0"/>
          </p:cNvCxnSpPr>
          <p:nvPr/>
        </p:nvCxnSpPr>
        <p:spPr>
          <a:xfrm>
            <a:off x="8237852" y="4376790"/>
            <a:ext cx="1" cy="13306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38" idx="4"/>
            <a:endCxn id="11" idx="0"/>
          </p:cNvCxnSpPr>
          <p:nvPr/>
        </p:nvCxnSpPr>
        <p:spPr>
          <a:xfrm>
            <a:off x="8237852" y="4376790"/>
            <a:ext cx="656550" cy="13306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344897" y="1885448"/>
                <a:ext cx="105407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4897" y="1885448"/>
                <a:ext cx="1054071" cy="646331"/>
              </a:xfrm>
              <a:prstGeom prst="rect">
                <a:avLst/>
              </a:prstGeom>
              <a:blipFill>
                <a:blip r:embed="rId3"/>
                <a:stretch>
                  <a:fillRect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857333" y="3770705"/>
                <a:ext cx="105407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333" y="3770705"/>
                <a:ext cx="1054070" cy="646331"/>
              </a:xfrm>
              <a:prstGeom prst="rect">
                <a:avLst/>
              </a:prstGeom>
              <a:blipFill>
                <a:blip r:embed="rId4"/>
                <a:stretch>
                  <a:fillRect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305792" y="3716529"/>
                <a:ext cx="105407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5792" y="3716529"/>
                <a:ext cx="1054071" cy="646331"/>
              </a:xfrm>
              <a:prstGeom prst="rect">
                <a:avLst/>
              </a:prstGeom>
              <a:blipFill>
                <a:blip r:embed="rId5"/>
                <a:stretch>
                  <a:fillRect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Curved Connector 46"/>
          <p:cNvCxnSpPr>
            <a:endCxn id="13" idx="2"/>
          </p:cNvCxnSpPr>
          <p:nvPr/>
        </p:nvCxnSpPr>
        <p:spPr>
          <a:xfrm rot="5400000">
            <a:off x="5142031" y="3061660"/>
            <a:ext cx="1716424" cy="388163"/>
          </a:xfrm>
          <a:prstGeom prst="curvedConnector4">
            <a:avLst>
              <a:gd name="adj1" fmla="val 42205"/>
              <a:gd name="adj2" fmla="val 158893"/>
            </a:avLst>
          </a:prstGeom>
          <a:ln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818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H="1">
            <a:off x="0" y="788882"/>
            <a:ext cx="12192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582840" y="59422"/>
                <a:ext cx="614181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 rtl="1"/>
                <a:r>
                  <a:rPr lang="fa-IR" sz="4000" b="1" dirty="0" smtClean="0">
                    <a:latin typeface="Gabriola" panose="04040605051002020D02" pitchFamily="82" charset="0"/>
                    <a:cs typeface="2  Kamran" panose="00000400000000000000" pitchFamily="2" charset="-78"/>
                  </a:rPr>
                  <a:t>بهبود الگوریتم </a:t>
                </a:r>
                <a:r>
                  <a:rPr lang="en-US" sz="4000" b="1" dirty="0" smtClean="0">
                    <a:latin typeface="Gabriola" panose="04040605051002020D02" pitchFamily="82" charset="0"/>
                    <a:cs typeface="2  Kamran" panose="00000400000000000000" pitchFamily="2" charset="-78"/>
                  </a:rPr>
                  <a:t>MINIMAX</a:t>
                </a:r>
                <a:r>
                  <a:rPr lang="fa-IR" sz="4000" b="1" dirty="0" smtClean="0">
                    <a:latin typeface="Gabriola" panose="04040605051002020D02" pitchFamily="82" charset="0"/>
                    <a:cs typeface="2  Kamran" panose="00000400000000000000" pitchFamily="2" charset="-78"/>
                  </a:rPr>
                  <a:t>: هرس 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𝛼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−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𝛽</m:t>
                    </m:r>
                  </m:oMath>
                </a14:m>
                <a:endParaRPr lang="en-US" sz="3600" dirty="0">
                  <a:solidFill>
                    <a:srgbClr val="0070C0"/>
                  </a:solidFill>
                  <a:latin typeface="Gabriola" panose="04040605051002020D02" pitchFamily="82" charset="0"/>
                  <a:cs typeface="2  Kamran" panose="00000400000000000000" pitchFamily="2" charset="-78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2840" y="59422"/>
                <a:ext cx="6141810" cy="707886"/>
              </a:xfrm>
              <a:prstGeom prst="rect">
                <a:avLst/>
              </a:prstGeom>
              <a:blipFill>
                <a:blip r:embed="rId2"/>
                <a:stretch>
                  <a:fillRect t="-25862" r="-3476" b="-40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5388784" y="970958"/>
            <a:ext cx="6561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مثال: درخت بازی زیر را با استفاده از آلفا-بتا هرس کنید:</a:t>
            </a:r>
            <a:endParaRPr lang="en-US" sz="2800" b="1" dirty="0">
              <a:cs typeface="2  Kamran" panose="00000400000000000000" pitchFamily="2" charset="-78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12921" y="195465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MAX</a:t>
            </a:r>
            <a:endParaRPr lang="en-US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212921" y="3533894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MIN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7281739" y="5707425"/>
            <a:ext cx="569779" cy="4325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7952963" y="5707426"/>
            <a:ext cx="569779" cy="4325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7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8609512" y="5707426"/>
            <a:ext cx="569779" cy="4325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3</a:t>
            </a:r>
            <a:endParaRPr lang="en-US" b="1" dirty="0"/>
          </a:p>
        </p:txBody>
      </p:sp>
      <p:sp>
        <p:nvSpPr>
          <p:cNvPr id="13" name="Oval 12"/>
          <p:cNvSpPr/>
          <p:nvPr/>
        </p:nvSpPr>
        <p:spPr>
          <a:xfrm>
            <a:off x="5806161" y="3846360"/>
            <a:ext cx="512296" cy="53518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/>
          </a:p>
        </p:txBody>
      </p:sp>
      <p:sp>
        <p:nvSpPr>
          <p:cNvPr id="15" name="Rectangle 14"/>
          <p:cNvSpPr/>
          <p:nvPr/>
        </p:nvSpPr>
        <p:spPr>
          <a:xfrm>
            <a:off x="5802420" y="1954651"/>
            <a:ext cx="522992" cy="44288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/>
          </a:p>
        </p:txBody>
      </p:sp>
      <p:cxnSp>
        <p:nvCxnSpPr>
          <p:cNvPr id="6" name="Straight Connector 5"/>
          <p:cNvCxnSpPr>
            <a:stCxn id="15" idx="2"/>
            <a:endCxn id="13" idx="0"/>
          </p:cNvCxnSpPr>
          <p:nvPr/>
        </p:nvCxnSpPr>
        <p:spPr>
          <a:xfrm flipH="1">
            <a:off x="6062309" y="2397531"/>
            <a:ext cx="1607" cy="1448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5" idx="2"/>
            <a:endCxn id="38" idx="1"/>
          </p:cNvCxnSpPr>
          <p:nvPr/>
        </p:nvCxnSpPr>
        <p:spPr>
          <a:xfrm>
            <a:off x="6063916" y="2397531"/>
            <a:ext cx="1992812" cy="152244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5103894" y="5727092"/>
            <a:ext cx="569779" cy="43252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32" name="Rectangle 31"/>
          <p:cNvSpPr/>
          <p:nvPr/>
        </p:nvSpPr>
        <p:spPr>
          <a:xfrm>
            <a:off x="5775118" y="5727093"/>
            <a:ext cx="569779" cy="4325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8</a:t>
            </a:r>
            <a:endParaRPr lang="en-US" b="1" dirty="0"/>
          </a:p>
        </p:txBody>
      </p:sp>
      <p:sp>
        <p:nvSpPr>
          <p:cNvPr id="33" name="Rectangle 32"/>
          <p:cNvSpPr/>
          <p:nvPr/>
        </p:nvSpPr>
        <p:spPr>
          <a:xfrm>
            <a:off x="6431667" y="5727093"/>
            <a:ext cx="569779" cy="4325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19</a:t>
            </a:r>
            <a:endParaRPr lang="en-US" b="1" dirty="0"/>
          </a:p>
        </p:txBody>
      </p:sp>
      <p:sp>
        <p:nvSpPr>
          <p:cNvPr id="34" name="Rectangle 33"/>
          <p:cNvSpPr/>
          <p:nvPr/>
        </p:nvSpPr>
        <p:spPr>
          <a:xfrm>
            <a:off x="2616330" y="5732009"/>
            <a:ext cx="569779" cy="43252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3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287554" y="5732010"/>
            <a:ext cx="569779" cy="432521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5</a:t>
            </a:r>
            <a:endParaRPr lang="en-US" b="1" dirty="0"/>
          </a:p>
        </p:txBody>
      </p:sp>
      <p:sp>
        <p:nvSpPr>
          <p:cNvPr id="36" name="Rectangle 35"/>
          <p:cNvSpPr/>
          <p:nvPr/>
        </p:nvSpPr>
        <p:spPr>
          <a:xfrm>
            <a:off x="3944103" y="5732010"/>
            <a:ext cx="569779" cy="43252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10</a:t>
            </a:r>
            <a:endParaRPr lang="en-US" b="1" dirty="0"/>
          </a:p>
        </p:txBody>
      </p:sp>
      <p:sp>
        <p:nvSpPr>
          <p:cNvPr id="37" name="Oval 36"/>
          <p:cNvSpPr/>
          <p:nvPr/>
        </p:nvSpPr>
        <p:spPr>
          <a:xfrm>
            <a:off x="3319861" y="3884570"/>
            <a:ext cx="512296" cy="53518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/>
          </a:p>
        </p:txBody>
      </p:sp>
      <p:sp>
        <p:nvSpPr>
          <p:cNvPr id="38" name="Oval 37"/>
          <p:cNvSpPr/>
          <p:nvPr/>
        </p:nvSpPr>
        <p:spPr>
          <a:xfrm>
            <a:off x="7981704" y="3841604"/>
            <a:ext cx="512296" cy="53518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/>
          </a:p>
        </p:txBody>
      </p:sp>
      <p:cxnSp>
        <p:nvCxnSpPr>
          <p:cNvPr id="42" name="Straight Connector 41"/>
          <p:cNvCxnSpPr>
            <a:stCxn id="15" idx="2"/>
            <a:endCxn id="37" idx="7"/>
          </p:cNvCxnSpPr>
          <p:nvPr/>
        </p:nvCxnSpPr>
        <p:spPr>
          <a:xfrm flipH="1">
            <a:off x="3757133" y="2397531"/>
            <a:ext cx="2306783" cy="15654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37" idx="4"/>
            <a:endCxn id="34" idx="0"/>
          </p:cNvCxnSpPr>
          <p:nvPr/>
        </p:nvCxnSpPr>
        <p:spPr>
          <a:xfrm flipH="1">
            <a:off x="2901220" y="4419756"/>
            <a:ext cx="674789" cy="131225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37" idx="4"/>
            <a:endCxn id="35" idx="0"/>
          </p:cNvCxnSpPr>
          <p:nvPr/>
        </p:nvCxnSpPr>
        <p:spPr>
          <a:xfrm flipH="1">
            <a:off x="3572444" y="4419756"/>
            <a:ext cx="3565" cy="131225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37" idx="4"/>
            <a:endCxn id="36" idx="0"/>
          </p:cNvCxnSpPr>
          <p:nvPr/>
        </p:nvCxnSpPr>
        <p:spPr>
          <a:xfrm>
            <a:off x="3576009" y="4419756"/>
            <a:ext cx="652984" cy="131225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13" idx="4"/>
            <a:endCxn id="28" idx="0"/>
          </p:cNvCxnSpPr>
          <p:nvPr/>
        </p:nvCxnSpPr>
        <p:spPr>
          <a:xfrm flipH="1">
            <a:off x="5388784" y="4381546"/>
            <a:ext cx="673525" cy="13455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13" idx="4"/>
            <a:endCxn id="32" idx="0"/>
          </p:cNvCxnSpPr>
          <p:nvPr/>
        </p:nvCxnSpPr>
        <p:spPr>
          <a:xfrm flipH="1">
            <a:off x="6060008" y="4381546"/>
            <a:ext cx="2301" cy="134554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13" idx="4"/>
            <a:endCxn id="33" idx="0"/>
          </p:cNvCxnSpPr>
          <p:nvPr/>
        </p:nvCxnSpPr>
        <p:spPr>
          <a:xfrm>
            <a:off x="6062309" y="4381546"/>
            <a:ext cx="654248" cy="134554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38" idx="4"/>
            <a:endCxn id="9" idx="0"/>
          </p:cNvCxnSpPr>
          <p:nvPr/>
        </p:nvCxnSpPr>
        <p:spPr>
          <a:xfrm flipH="1">
            <a:off x="7566629" y="4376790"/>
            <a:ext cx="671223" cy="13306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38" idx="4"/>
            <a:endCxn id="10" idx="0"/>
          </p:cNvCxnSpPr>
          <p:nvPr/>
        </p:nvCxnSpPr>
        <p:spPr>
          <a:xfrm>
            <a:off x="8237852" y="4376790"/>
            <a:ext cx="1" cy="13306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38" idx="4"/>
            <a:endCxn id="11" idx="0"/>
          </p:cNvCxnSpPr>
          <p:nvPr/>
        </p:nvCxnSpPr>
        <p:spPr>
          <a:xfrm>
            <a:off x="8237852" y="4376790"/>
            <a:ext cx="656550" cy="13306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344897" y="1885448"/>
                <a:ext cx="105407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4897" y="1885448"/>
                <a:ext cx="1054071" cy="646331"/>
              </a:xfrm>
              <a:prstGeom prst="rect">
                <a:avLst/>
              </a:prstGeom>
              <a:blipFill>
                <a:blip r:embed="rId3"/>
                <a:stretch>
                  <a:fillRect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857333" y="3770705"/>
                <a:ext cx="105407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333" y="3770705"/>
                <a:ext cx="1054070" cy="646331"/>
              </a:xfrm>
              <a:prstGeom prst="rect">
                <a:avLst/>
              </a:prstGeom>
              <a:blipFill>
                <a:blip r:embed="rId4"/>
                <a:stretch>
                  <a:fillRect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305792" y="3716529"/>
                <a:ext cx="105407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5792" y="3716529"/>
                <a:ext cx="1054071" cy="646331"/>
              </a:xfrm>
              <a:prstGeom prst="rect">
                <a:avLst/>
              </a:prstGeom>
              <a:blipFill>
                <a:blip r:embed="rId5"/>
                <a:stretch>
                  <a:fillRect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Curved Connector 46"/>
          <p:cNvCxnSpPr>
            <a:endCxn id="13" idx="2"/>
          </p:cNvCxnSpPr>
          <p:nvPr/>
        </p:nvCxnSpPr>
        <p:spPr>
          <a:xfrm rot="5400000">
            <a:off x="5142031" y="3061660"/>
            <a:ext cx="1716424" cy="388163"/>
          </a:xfrm>
          <a:prstGeom prst="curvedConnector4">
            <a:avLst>
              <a:gd name="adj1" fmla="val 42205"/>
              <a:gd name="adj2" fmla="val 158893"/>
            </a:avLst>
          </a:prstGeom>
          <a:ln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3814291" y="4483674"/>
                <a:ext cx="20525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fa-I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a-I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4291" y="4483674"/>
                <a:ext cx="2052550" cy="369332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Curved Connector 49"/>
          <p:cNvCxnSpPr/>
          <p:nvPr/>
        </p:nvCxnSpPr>
        <p:spPr>
          <a:xfrm rot="5400000" flipH="1" flipV="1">
            <a:off x="5079203" y="4726620"/>
            <a:ext cx="1290387" cy="671224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00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H="1">
            <a:off x="0" y="788882"/>
            <a:ext cx="12192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582840" y="59422"/>
                <a:ext cx="614181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 rtl="1"/>
                <a:r>
                  <a:rPr lang="fa-IR" sz="4000" b="1" dirty="0" smtClean="0">
                    <a:latin typeface="Gabriola" panose="04040605051002020D02" pitchFamily="82" charset="0"/>
                    <a:cs typeface="2  Kamran" panose="00000400000000000000" pitchFamily="2" charset="-78"/>
                  </a:rPr>
                  <a:t>بهبود الگوریتم </a:t>
                </a:r>
                <a:r>
                  <a:rPr lang="en-US" sz="4000" b="1" dirty="0" smtClean="0">
                    <a:latin typeface="Gabriola" panose="04040605051002020D02" pitchFamily="82" charset="0"/>
                    <a:cs typeface="2  Kamran" panose="00000400000000000000" pitchFamily="2" charset="-78"/>
                  </a:rPr>
                  <a:t>MINIMAX</a:t>
                </a:r>
                <a:r>
                  <a:rPr lang="fa-IR" sz="4000" b="1" dirty="0" smtClean="0">
                    <a:latin typeface="Gabriola" panose="04040605051002020D02" pitchFamily="82" charset="0"/>
                    <a:cs typeface="2  Kamran" panose="00000400000000000000" pitchFamily="2" charset="-78"/>
                  </a:rPr>
                  <a:t>: هرس 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𝛼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−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𝛽</m:t>
                    </m:r>
                  </m:oMath>
                </a14:m>
                <a:endParaRPr lang="en-US" sz="3600" dirty="0">
                  <a:solidFill>
                    <a:srgbClr val="0070C0"/>
                  </a:solidFill>
                  <a:latin typeface="Gabriola" panose="04040605051002020D02" pitchFamily="82" charset="0"/>
                  <a:cs typeface="2  Kamran" panose="00000400000000000000" pitchFamily="2" charset="-78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2840" y="59422"/>
                <a:ext cx="6141810" cy="707886"/>
              </a:xfrm>
              <a:prstGeom prst="rect">
                <a:avLst/>
              </a:prstGeom>
              <a:blipFill>
                <a:blip r:embed="rId2"/>
                <a:stretch>
                  <a:fillRect t="-25862" r="-3476" b="-40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5388784" y="970958"/>
            <a:ext cx="6561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مثال: درخت بازی زیر را با استفاده از آلفا-بتا هرس کنید:</a:t>
            </a:r>
            <a:endParaRPr lang="en-US" sz="2800" b="1" dirty="0">
              <a:cs typeface="2  Kamran" panose="00000400000000000000" pitchFamily="2" charset="-78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12921" y="195465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MAX</a:t>
            </a:r>
            <a:endParaRPr lang="en-US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212921" y="3533894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MIN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7281739" y="5707425"/>
            <a:ext cx="569779" cy="4325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7952963" y="5707426"/>
            <a:ext cx="569779" cy="4325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7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8609512" y="5707426"/>
            <a:ext cx="569779" cy="4325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3</a:t>
            </a:r>
            <a:endParaRPr lang="en-US" b="1" dirty="0"/>
          </a:p>
        </p:txBody>
      </p:sp>
      <p:sp>
        <p:nvSpPr>
          <p:cNvPr id="13" name="Oval 12"/>
          <p:cNvSpPr/>
          <p:nvPr/>
        </p:nvSpPr>
        <p:spPr>
          <a:xfrm>
            <a:off x="5806161" y="3846360"/>
            <a:ext cx="512296" cy="53518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/>
          </a:p>
        </p:txBody>
      </p:sp>
      <p:sp>
        <p:nvSpPr>
          <p:cNvPr id="15" name="Rectangle 14"/>
          <p:cNvSpPr/>
          <p:nvPr/>
        </p:nvSpPr>
        <p:spPr>
          <a:xfrm>
            <a:off x="5802420" y="1954651"/>
            <a:ext cx="522992" cy="44288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/>
          </a:p>
        </p:txBody>
      </p:sp>
      <p:cxnSp>
        <p:nvCxnSpPr>
          <p:cNvPr id="6" name="Straight Connector 5"/>
          <p:cNvCxnSpPr>
            <a:stCxn id="15" idx="2"/>
            <a:endCxn id="13" idx="0"/>
          </p:cNvCxnSpPr>
          <p:nvPr/>
        </p:nvCxnSpPr>
        <p:spPr>
          <a:xfrm flipH="1">
            <a:off x="6062309" y="2397531"/>
            <a:ext cx="1607" cy="1448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5" idx="2"/>
            <a:endCxn id="38" idx="1"/>
          </p:cNvCxnSpPr>
          <p:nvPr/>
        </p:nvCxnSpPr>
        <p:spPr>
          <a:xfrm>
            <a:off x="6063916" y="2397531"/>
            <a:ext cx="1992812" cy="152244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5103894" y="5727092"/>
            <a:ext cx="569779" cy="43252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32" name="Rectangle 31"/>
          <p:cNvSpPr/>
          <p:nvPr/>
        </p:nvSpPr>
        <p:spPr>
          <a:xfrm>
            <a:off x="5775118" y="5727093"/>
            <a:ext cx="569779" cy="4325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8</a:t>
            </a:r>
            <a:endParaRPr lang="en-US" b="1" dirty="0"/>
          </a:p>
        </p:txBody>
      </p:sp>
      <p:sp>
        <p:nvSpPr>
          <p:cNvPr id="33" name="Rectangle 32"/>
          <p:cNvSpPr/>
          <p:nvPr/>
        </p:nvSpPr>
        <p:spPr>
          <a:xfrm>
            <a:off x="6431667" y="5727093"/>
            <a:ext cx="569779" cy="4325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19</a:t>
            </a:r>
            <a:endParaRPr lang="en-US" b="1" dirty="0"/>
          </a:p>
        </p:txBody>
      </p:sp>
      <p:sp>
        <p:nvSpPr>
          <p:cNvPr id="34" name="Rectangle 33"/>
          <p:cNvSpPr/>
          <p:nvPr/>
        </p:nvSpPr>
        <p:spPr>
          <a:xfrm>
            <a:off x="2616330" y="5732009"/>
            <a:ext cx="569779" cy="43252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3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287554" y="5732010"/>
            <a:ext cx="569779" cy="432521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5</a:t>
            </a:r>
            <a:endParaRPr lang="en-US" b="1" dirty="0"/>
          </a:p>
        </p:txBody>
      </p:sp>
      <p:sp>
        <p:nvSpPr>
          <p:cNvPr id="36" name="Rectangle 35"/>
          <p:cNvSpPr/>
          <p:nvPr/>
        </p:nvSpPr>
        <p:spPr>
          <a:xfrm>
            <a:off x="3944103" y="5732010"/>
            <a:ext cx="569779" cy="43252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10</a:t>
            </a:r>
            <a:endParaRPr lang="en-US" b="1" dirty="0"/>
          </a:p>
        </p:txBody>
      </p:sp>
      <p:sp>
        <p:nvSpPr>
          <p:cNvPr id="37" name="Oval 36"/>
          <p:cNvSpPr/>
          <p:nvPr/>
        </p:nvSpPr>
        <p:spPr>
          <a:xfrm>
            <a:off x="3319861" y="3884570"/>
            <a:ext cx="512296" cy="53518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/>
          </a:p>
        </p:txBody>
      </p:sp>
      <p:sp>
        <p:nvSpPr>
          <p:cNvPr id="38" name="Oval 37"/>
          <p:cNvSpPr/>
          <p:nvPr/>
        </p:nvSpPr>
        <p:spPr>
          <a:xfrm>
            <a:off x="7981704" y="3841604"/>
            <a:ext cx="512296" cy="53518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/>
          </a:p>
        </p:txBody>
      </p:sp>
      <p:cxnSp>
        <p:nvCxnSpPr>
          <p:cNvPr id="42" name="Straight Connector 41"/>
          <p:cNvCxnSpPr>
            <a:stCxn id="15" idx="2"/>
            <a:endCxn id="37" idx="7"/>
          </p:cNvCxnSpPr>
          <p:nvPr/>
        </p:nvCxnSpPr>
        <p:spPr>
          <a:xfrm flipH="1">
            <a:off x="3757133" y="2397531"/>
            <a:ext cx="2306783" cy="15654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37" idx="4"/>
            <a:endCxn id="34" idx="0"/>
          </p:cNvCxnSpPr>
          <p:nvPr/>
        </p:nvCxnSpPr>
        <p:spPr>
          <a:xfrm flipH="1">
            <a:off x="2901220" y="4419756"/>
            <a:ext cx="674789" cy="131225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37" idx="4"/>
            <a:endCxn id="35" idx="0"/>
          </p:cNvCxnSpPr>
          <p:nvPr/>
        </p:nvCxnSpPr>
        <p:spPr>
          <a:xfrm flipH="1">
            <a:off x="3572444" y="4419756"/>
            <a:ext cx="3565" cy="131225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37" idx="4"/>
            <a:endCxn id="36" idx="0"/>
          </p:cNvCxnSpPr>
          <p:nvPr/>
        </p:nvCxnSpPr>
        <p:spPr>
          <a:xfrm>
            <a:off x="3576009" y="4419756"/>
            <a:ext cx="652984" cy="131225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13" idx="4"/>
            <a:endCxn id="28" idx="0"/>
          </p:cNvCxnSpPr>
          <p:nvPr/>
        </p:nvCxnSpPr>
        <p:spPr>
          <a:xfrm flipH="1">
            <a:off x="5388784" y="4381546"/>
            <a:ext cx="673525" cy="13455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13" idx="4"/>
            <a:endCxn id="32" idx="0"/>
          </p:cNvCxnSpPr>
          <p:nvPr/>
        </p:nvCxnSpPr>
        <p:spPr>
          <a:xfrm flipH="1">
            <a:off x="6060008" y="4381546"/>
            <a:ext cx="2301" cy="134554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13" idx="4"/>
            <a:endCxn id="33" idx="0"/>
          </p:cNvCxnSpPr>
          <p:nvPr/>
        </p:nvCxnSpPr>
        <p:spPr>
          <a:xfrm>
            <a:off x="6062309" y="4381546"/>
            <a:ext cx="654248" cy="134554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38" idx="4"/>
            <a:endCxn id="9" idx="0"/>
          </p:cNvCxnSpPr>
          <p:nvPr/>
        </p:nvCxnSpPr>
        <p:spPr>
          <a:xfrm flipH="1">
            <a:off x="7566629" y="4376790"/>
            <a:ext cx="671223" cy="13306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38" idx="4"/>
            <a:endCxn id="10" idx="0"/>
          </p:cNvCxnSpPr>
          <p:nvPr/>
        </p:nvCxnSpPr>
        <p:spPr>
          <a:xfrm>
            <a:off x="8237852" y="4376790"/>
            <a:ext cx="1" cy="13306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38" idx="4"/>
            <a:endCxn id="11" idx="0"/>
          </p:cNvCxnSpPr>
          <p:nvPr/>
        </p:nvCxnSpPr>
        <p:spPr>
          <a:xfrm>
            <a:off x="8237852" y="4376790"/>
            <a:ext cx="656550" cy="13306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344897" y="1885448"/>
                <a:ext cx="105407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4897" y="1885448"/>
                <a:ext cx="1054071" cy="646331"/>
              </a:xfrm>
              <a:prstGeom prst="rect">
                <a:avLst/>
              </a:prstGeom>
              <a:blipFill>
                <a:blip r:embed="rId3"/>
                <a:stretch>
                  <a:fillRect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857333" y="3770705"/>
                <a:ext cx="105407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333" y="3770705"/>
                <a:ext cx="1054070" cy="646331"/>
              </a:xfrm>
              <a:prstGeom prst="rect">
                <a:avLst/>
              </a:prstGeom>
              <a:blipFill>
                <a:blip r:embed="rId4"/>
                <a:stretch>
                  <a:fillRect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305792" y="3716529"/>
                <a:ext cx="83978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5792" y="3716529"/>
                <a:ext cx="839782" cy="646331"/>
              </a:xfrm>
              <a:prstGeom prst="rect">
                <a:avLst/>
              </a:prstGeom>
              <a:blipFill>
                <a:blip r:embed="rId5"/>
                <a:stretch>
                  <a:fillRect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Curved Connector 46"/>
          <p:cNvCxnSpPr>
            <a:endCxn id="13" idx="2"/>
          </p:cNvCxnSpPr>
          <p:nvPr/>
        </p:nvCxnSpPr>
        <p:spPr>
          <a:xfrm rot="5400000">
            <a:off x="5142031" y="3061660"/>
            <a:ext cx="1716424" cy="388163"/>
          </a:xfrm>
          <a:prstGeom prst="curvedConnector4">
            <a:avLst>
              <a:gd name="adj1" fmla="val 42205"/>
              <a:gd name="adj2" fmla="val 158893"/>
            </a:avLst>
          </a:prstGeom>
          <a:ln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3814291" y="4483674"/>
                <a:ext cx="20525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fa-I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a-I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4291" y="4483674"/>
                <a:ext cx="2052550" cy="369332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Curved Connector 49"/>
          <p:cNvCxnSpPr/>
          <p:nvPr/>
        </p:nvCxnSpPr>
        <p:spPr>
          <a:xfrm rot="5400000" flipH="1" flipV="1">
            <a:off x="5079203" y="4726620"/>
            <a:ext cx="1290387" cy="671224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053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H="1">
            <a:off x="0" y="788882"/>
            <a:ext cx="12192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582840" y="59422"/>
                <a:ext cx="614181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 rtl="1"/>
                <a:r>
                  <a:rPr lang="fa-IR" sz="4000" b="1" dirty="0" smtClean="0">
                    <a:latin typeface="Gabriola" panose="04040605051002020D02" pitchFamily="82" charset="0"/>
                    <a:cs typeface="2  Kamran" panose="00000400000000000000" pitchFamily="2" charset="-78"/>
                  </a:rPr>
                  <a:t>بهبود الگوریتم </a:t>
                </a:r>
                <a:r>
                  <a:rPr lang="en-US" sz="4000" b="1" dirty="0" smtClean="0">
                    <a:latin typeface="Gabriola" panose="04040605051002020D02" pitchFamily="82" charset="0"/>
                    <a:cs typeface="2  Kamran" panose="00000400000000000000" pitchFamily="2" charset="-78"/>
                  </a:rPr>
                  <a:t>MINIMAX</a:t>
                </a:r>
                <a:r>
                  <a:rPr lang="fa-IR" sz="4000" b="1" dirty="0" smtClean="0">
                    <a:latin typeface="Gabriola" panose="04040605051002020D02" pitchFamily="82" charset="0"/>
                    <a:cs typeface="2  Kamran" panose="00000400000000000000" pitchFamily="2" charset="-78"/>
                  </a:rPr>
                  <a:t>: هرس 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𝛼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−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𝛽</m:t>
                    </m:r>
                  </m:oMath>
                </a14:m>
                <a:endParaRPr lang="en-US" sz="3600" dirty="0">
                  <a:solidFill>
                    <a:srgbClr val="0070C0"/>
                  </a:solidFill>
                  <a:latin typeface="Gabriola" panose="04040605051002020D02" pitchFamily="82" charset="0"/>
                  <a:cs typeface="2  Kamran" panose="00000400000000000000" pitchFamily="2" charset="-78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2840" y="59422"/>
                <a:ext cx="6141810" cy="707886"/>
              </a:xfrm>
              <a:prstGeom prst="rect">
                <a:avLst/>
              </a:prstGeom>
              <a:blipFill>
                <a:blip r:embed="rId2"/>
                <a:stretch>
                  <a:fillRect t="-25862" r="-3476" b="-40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5388784" y="970958"/>
            <a:ext cx="6561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مثال: درخت بازی زیر را با استفاده از آلفا-بتا هرس کنید:</a:t>
            </a:r>
            <a:endParaRPr lang="en-US" sz="2800" b="1" dirty="0">
              <a:cs typeface="2  Kamran" panose="00000400000000000000" pitchFamily="2" charset="-78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12921" y="195465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MAX</a:t>
            </a:r>
            <a:endParaRPr lang="en-US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212921" y="3533894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MIN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7281739" y="5707425"/>
            <a:ext cx="569779" cy="4325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7952963" y="5707426"/>
            <a:ext cx="569779" cy="4325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7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8609512" y="5707426"/>
            <a:ext cx="569779" cy="4325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3</a:t>
            </a:r>
            <a:endParaRPr lang="en-US" b="1" dirty="0"/>
          </a:p>
        </p:txBody>
      </p:sp>
      <p:sp>
        <p:nvSpPr>
          <p:cNvPr id="13" name="Oval 12"/>
          <p:cNvSpPr/>
          <p:nvPr/>
        </p:nvSpPr>
        <p:spPr>
          <a:xfrm>
            <a:off x="5806161" y="3846360"/>
            <a:ext cx="512296" cy="53518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/>
          </a:p>
        </p:txBody>
      </p:sp>
      <p:sp>
        <p:nvSpPr>
          <p:cNvPr id="15" name="Rectangle 14"/>
          <p:cNvSpPr/>
          <p:nvPr/>
        </p:nvSpPr>
        <p:spPr>
          <a:xfrm>
            <a:off x="5802420" y="1954651"/>
            <a:ext cx="522992" cy="44288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/>
          </a:p>
        </p:txBody>
      </p:sp>
      <p:cxnSp>
        <p:nvCxnSpPr>
          <p:cNvPr id="6" name="Straight Connector 5"/>
          <p:cNvCxnSpPr>
            <a:stCxn id="15" idx="2"/>
            <a:endCxn id="13" idx="0"/>
          </p:cNvCxnSpPr>
          <p:nvPr/>
        </p:nvCxnSpPr>
        <p:spPr>
          <a:xfrm flipH="1">
            <a:off x="6062309" y="2397531"/>
            <a:ext cx="1607" cy="1448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5" idx="2"/>
            <a:endCxn id="38" idx="1"/>
          </p:cNvCxnSpPr>
          <p:nvPr/>
        </p:nvCxnSpPr>
        <p:spPr>
          <a:xfrm>
            <a:off x="6063916" y="2397531"/>
            <a:ext cx="1992812" cy="152244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5103894" y="5727092"/>
            <a:ext cx="569779" cy="43252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32" name="Rectangle 31"/>
          <p:cNvSpPr/>
          <p:nvPr/>
        </p:nvSpPr>
        <p:spPr>
          <a:xfrm>
            <a:off x="5775118" y="5727093"/>
            <a:ext cx="569779" cy="43252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8</a:t>
            </a:r>
            <a:endParaRPr lang="en-US" b="1" dirty="0"/>
          </a:p>
        </p:txBody>
      </p:sp>
      <p:sp>
        <p:nvSpPr>
          <p:cNvPr id="33" name="Rectangle 32"/>
          <p:cNvSpPr/>
          <p:nvPr/>
        </p:nvSpPr>
        <p:spPr>
          <a:xfrm>
            <a:off x="6431667" y="5727093"/>
            <a:ext cx="569779" cy="43252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19</a:t>
            </a:r>
            <a:endParaRPr lang="en-US" b="1" dirty="0"/>
          </a:p>
        </p:txBody>
      </p:sp>
      <p:sp>
        <p:nvSpPr>
          <p:cNvPr id="34" name="Rectangle 33"/>
          <p:cNvSpPr/>
          <p:nvPr/>
        </p:nvSpPr>
        <p:spPr>
          <a:xfrm>
            <a:off x="2616330" y="5732009"/>
            <a:ext cx="569779" cy="43252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3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287554" y="5732010"/>
            <a:ext cx="569779" cy="432521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5</a:t>
            </a:r>
            <a:endParaRPr lang="en-US" b="1" dirty="0"/>
          </a:p>
        </p:txBody>
      </p:sp>
      <p:sp>
        <p:nvSpPr>
          <p:cNvPr id="36" name="Rectangle 35"/>
          <p:cNvSpPr/>
          <p:nvPr/>
        </p:nvSpPr>
        <p:spPr>
          <a:xfrm>
            <a:off x="3944103" y="5732010"/>
            <a:ext cx="569779" cy="43252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10</a:t>
            </a:r>
            <a:endParaRPr lang="en-US" b="1" dirty="0"/>
          </a:p>
        </p:txBody>
      </p:sp>
      <p:sp>
        <p:nvSpPr>
          <p:cNvPr id="37" name="Oval 36"/>
          <p:cNvSpPr/>
          <p:nvPr/>
        </p:nvSpPr>
        <p:spPr>
          <a:xfrm>
            <a:off x="3319861" y="3884570"/>
            <a:ext cx="512296" cy="53518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/>
          </a:p>
        </p:txBody>
      </p:sp>
      <p:sp>
        <p:nvSpPr>
          <p:cNvPr id="38" name="Oval 37"/>
          <p:cNvSpPr/>
          <p:nvPr/>
        </p:nvSpPr>
        <p:spPr>
          <a:xfrm>
            <a:off x="7981704" y="3841604"/>
            <a:ext cx="512296" cy="53518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/>
          </a:p>
        </p:txBody>
      </p:sp>
      <p:cxnSp>
        <p:nvCxnSpPr>
          <p:cNvPr id="42" name="Straight Connector 41"/>
          <p:cNvCxnSpPr>
            <a:stCxn id="15" idx="2"/>
            <a:endCxn id="37" idx="7"/>
          </p:cNvCxnSpPr>
          <p:nvPr/>
        </p:nvCxnSpPr>
        <p:spPr>
          <a:xfrm flipH="1">
            <a:off x="3757133" y="2397531"/>
            <a:ext cx="2306783" cy="15654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37" idx="4"/>
            <a:endCxn id="34" idx="0"/>
          </p:cNvCxnSpPr>
          <p:nvPr/>
        </p:nvCxnSpPr>
        <p:spPr>
          <a:xfrm flipH="1">
            <a:off x="2901220" y="4419756"/>
            <a:ext cx="674789" cy="131225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37" idx="4"/>
            <a:endCxn id="35" idx="0"/>
          </p:cNvCxnSpPr>
          <p:nvPr/>
        </p:nvCxnSpPr>
        <p:spPr>
          <a:xfrm flipH="1">
            <a:off x="3572444" y="4419756"/>
            <a:ext cx="3565" cy="131225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37" idx="4"/>
            <a:endCxn id="36" idx="0"/>
          </p:cNvCxnSpPr>
          <p:nvPr/>
        </p:nvCxnSpPr>
        <p:spPr>
          <a:xfrm>
            <a:off x="3576009" y="4419756"/>
            <a:ext cx="652984" cy="131225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13" idx="4"/>
            <a:endCxn id="28" idx="0"/>
          </p:cNvCxnSpPr>
          <p:nvPr/>
        </p:nvCxnSpPr>
        <p:spPr>
          <a:xfrm flipH="1">
            <a:off x="5388784" y="4381546"/>
            <a:ext cx="673525" cy="13455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13" idx="4"/>
            <a:endCxn id="32" idx="0"/>
          </p:cNvCxnSpPr>
          <p:nvPr/>
        </p:nvCxnSpPr>
        <p:spPr>
          <a:xfrm flipH="1">
            <a:off x="6060008" y="4381546"/>
            <a:ext cx="2301" cy="134554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13" idx="4"/>
            <a:endCxn id="33" idx="0"/>
          </p:cNvCxnSpPr>
          <p:nvPr/>
        </p:nvCxnSpPr>
        <p:spPr>
          <a:xfrm>
            <a:off x="6062309" y="4381546"/>
            <a:ext cx="654248" cy="134554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38" idx="4"/>
            <a:endCxn id="9" idx="0"/>
          </p:cNvCxnSpPr>
          <p:nvPr/>
        </p:nvCxnSpPr>
        <p:spPr>
          <a:xfrm flipH="1">
            <a:off x="7566629" y="4376790"/>
            <a:ext cx="671223" cy="13306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38" idx="4"/>
            <a:endCxn id="10" idx="0"/>
          </p:cNvCxnSpPr>
          <p:nvPr/>
        </p:nvCxnSpPr>
        <p:spPr>
          <a:xfrm>
            <a:off x="8237852" y="4376790"/>
            <a:ext cx="1" cy="13306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38" idx="4"/>
            <a:endCxn id="11" idx="0"/>
          </p:cNvCxnSpPr>
          <p:nvPr/>
        </p:nvCxnSpPr>
        <p:spPr>
          <a:xfrm>
            <a:off x="8237852" y="4376790"/>
            <a:ext cx="656550" cy="13306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344897" y="1885448"/>
                <a:ext cx="105407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4897" y="1885448"/>
                <a:ext cx="1054071" cy="646331"/>
              </a:xfrm>
              <a:prstGeom prst="rect">
                <a:avLst/>
              </a:prstGeom>
              <a:blipFill>
                <a:blip r:embed="rId3"/>
                <a:stretch>
                  <a:fillRect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857333" y="3770705"/>
                <a:ext cx="105407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333" y="3770705"/>
                <a:ext cx="1054070" cy="646331"/>
              </a:xfrm>
              <a:prstGeom prst="rect">
                <a:avLst/>
              </a:prstGeom>
              <a:blipFill>
                <a:blip r:embed="rId4"/>
                <a:stretch>
                  <a:fillRect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305792" y="3716529"/>
                <a:ext cx="83978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5792" y="3716529"/>
                <a:ext cx="839782" cy="646331"/>
              </a:xfrm>
              <a:prstGeom prst="rect">
                <a:avLst/>
              </a:prstGeom>
              <a:blipFill>
                <a:blip r:embed="rId5"/>
                <a:stretch>
                  <a:fillRect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Curved Connector 46"/>
          <p:cNvCxnSpPr>
            <a:endCxn id="13" idx="2"/>
          </p:cNvCxnSpPr>
          <p:nvPr/>
        </p:nvCxnSpPr>
        <p:spPr>
          <a:xfrm rot="5400000">
            <a:off x="5142031" y="3061660"/>
            <a:ext cx="1716424" cy="388163"/>
          </a:xfrm>
          <a:prstGeom prst="curvedConnector4">
            <a:avLst>
              <a:gd name="adj1" fmla="val 42205"/>
              <a:gd name="adj2" fmla="val 158893"/>
            </a:avLst>
          </a:prstGeom>
          <a:ln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3814291" y="4483674"/>
                <a:ext cx="20525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fa-I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a-I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4291" y="4483674"/>
                <a:ext cx="2052550" cy="369332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Curved Connector 49"/>
          <p:cNvCxnSpPr/>
          <p:nvPr/>
        </p:nvCxnSpPr>
        <p:spPr>
          <a:xfrm rot="5400000" flipH="1" flipV="1">
            <a:off x="5079203" y="4726620"/>
            <a:ext cx="1290387" cy="671224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8909075" y="2839365"/>
                <a:ext cx="264394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rtl="1"/>
                <a:r>
                  <a:rPr lang="fa-IR" sz="2400" b="1" dirty="0" smtClean="0">
                    <a:solidFill>
                      <a:srgbClr val="0070C0"/>
                    </a:solidFill>
                    <a:latin typeface="Gabriola" panose="04040605051002020D02" pitchFamily="82" charset="0"/>
                    <a:cs typeface="2  Kamran" panose="00000400000000000000" pitchFamily="2" charset="-78"/>
                  </a:rPr>
                  <a:t>با توجه به اینکه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fa-IR" sz="2400" b="1" dirty="0" smtClean="0">
                    <a:solidFill>
                      <a:srgbClr val="0070C0"/>
                    </a:solidFill>
                    <a:latin typeface="Gabriola" panose="04040605051002020D02" pitchFamily="82" charset="0"/>
                    <a:cs typeface="2  Kamran" panose="00000400000000000000" pitchFamily="2" charset="-78"/>
                  </a:rPr>
                  <a:t>، بررسی فرزندان دیگر نیاز نیست. بنابراین، به ریشه عقبگرد می کنیم. </a:t>
                </a:r>
                <a:endParaRPr lang="en-US" sz="2400" b="1" dirty="0">
                  <a:solidFill>
                    <a:srgbClr val="0070C0"/>
                  </a:solidFill>
                  <a:cs typeface="2  Kamran" panose="00000400000000000000" pitchFamily="2" charset="-78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9075" y="2839365"/>
                <a:ext cx="2643940" cy="1200329"/>
              </a:xfrm>
              <a:prstGeom prst="rect">
                <a:avLst/>
              </a:prstGeom>
              <a:blipFill rotWithShape="0">
                <a:blip r:embed="rId7"/>
                <a:stretch>
                  <a:fillRect l="-6221" t="-4061" r="-3687" b="-121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>
            <a:stCxn id="45" idx="3"/>
            <a:endCxn id="39" idx="1"/>
          </p:cNvCxnSpPr>
          <p:nvPr/>
        </p:nvCxnSpPr>
        <p:spPr>
          <a:xfrm flipV="1">
            <a:off x="7145574" y="3439530"/>
            <a:ext cx="1763501" cy="6001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237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H="1">
            <a:off x="0" y="788882"/>
            <a:ext cx="12192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582840" y="59422"/>
                <a:ext cx="614181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 rtl="1"/>
                <a:r>
                  <a:rPr lang="fa-IR" sz="4000" b="1" dirty="0" smtClean="0">
                    <a:latin typeface="Gabriola" panose="04040605051002020D02" pitchFamily="82" charset="0"/>
                    <a:cs typeface="2  Kamran" panose="00000400000000000000" pitchFamily="2" charset="-78"/>
                  </a:rPr>
                  <a:t>بهبود الگوریتم </a:t>
                </a:r>
                <a:r>
                  <a:rPr lang="en-US" sz="4000" b="1" dirty="0" smtClean="0">
                    <a:latin typeface="Gabriola" panose="04040605051002020D02" pitchFamily="82" charset="0"/>
                    <a:cs typeface="2  Kamran" panose="00000400000000000000" pitchFamily="2" charset="-78"/>
                  </a:rPr>
                  <a:t>MINIMAX</a:t>
                </a:r>
                <a:r>
                  <a:rPr lang="fa-IR" sz="4000" b="1" dirty="0" smtClean="0">
                    <a:latin typeface="Gabriola" panose="04040605051002020D02" pitchFamily="82" charset="0"/>
                    <a:cs typeface="2  Kamran" panose="00000400000000000000" pitchFamily="2" charset="-78"/>
                  </a:rPr>
                  <a:t>: هرس 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𝛼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−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𝛽</m:t>
                    </m:r>
                  </m:oMath>
                </a14:m>
                <a:endParaRPr lang="en-US" sz="3600" dirty="0">
                  <a:solidFill>
                    <a:srgbClr val="0070C0"/>
                  </a:solidFill>
                  <a:latin typeface="Gabriola" panose="04040605051002020D02" pitchFamily="82" charset="0"/>
                  <a:cs typeface="2  Kamran" panose="00000400000000000000" pitchFamily="2" charset="-78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2840" y="59422"/>
                <a:ext cx="6141810" cy="707886"/>
              </a:xfrm>
              <a:prstGeom prst="rect">
                <a:avLst/>
              </a:prstGeom>
              <a:blipFill>
                <a:blip r:embed="rId2"/>
                <a:stretch>
                  <a:fillRect t="-25862" r="-3476" b="-40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5388784" y="970958"/>
            <a:ext cx="6561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مثال: درخت بازی زیر را با استفاده از آلفا-بتا هرس کنید:</a:t>
            </a:r>
            <a:endParaRPr lang="en-US" sz="2800" b="1" dirty="0">
              <a:cs typeface="2  Kamran" panose="00000400000000000000" pitchFamily="2" charset="-78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12921" y="195465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MAX</a:t>
            </a:r>
            <a:endParaRPr lang="en-US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212921" y="3533894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MIN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7281739" y="5707425"/>
            <a:ext cx="569779" cy="4325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7952963" y="5707426"/>
            <a:ext cx="569779" cy="4325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7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8609512" y="5707426"/>
            <a:ext cx="569779" cy="4325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3</a:t>
            </a:r>
            <a:endParaRPr lang="en-US" b="1" dirty="0"/>
          </a:p>
        </p:txBody>
      </p:sp>
      <p:sp>
        <p:nvSpPr>
          <p:cNvPr id="13" name="Oval 12"/>
          <p:cNvSpPr/>
          <p:nvPr/>
        </p:nvSpPr>
        <p:spPr>
          <a:xfrm>
            <a:off x="5806161" y="3846360"/>
            <a:ext cx="512296" cy="53518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/>
          </a:p>
        </p:txBody>
      </p:sp>
      <p:sp>
        <p:nvSpPr>
          <p:cNvPr id="15" name="Rectangle 14"/>
          <p:cNvSpPr/>
          <p:nvPr/>
        </p:nvSpPr>
        <p:spPr>
          <a:xfrm>
            <a:off x="5802420" y="1954651"/>
            <a:ext cx="522992" cy="44288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/>
          </a:p>
        </p:txBody>
      </p:sp>
      <p:cxnSp>
        <p:nvCxnSpPr>
          <p:cNvPr id="6" name="Straight Connector 5"/>
          <p:cNvCxnSpPr>
            <a:stCxn id="15" idx="2"/>
            <a:endCxn id="13" idx="0"/>
          </p:cNvCxnSpPr>
          <p:nvPr/>
        </p:nvCxnSpPr>
        <p:spPr>
          <a:xfrm flipH="1">
            <a:off x="6062309" y="2397531"/>
            <a:ext cx="1607" cy="1448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5" idx="2"/>
            <a:endCxn id="38" idx="1"/>
          </p:cNvCxnSpPr>
          <p:nvPr/>
        </p:nvCxnSpPr>
        <p:spPr>
          <a:xfrm>
            <a:off x="6063916" y="2397531"/>
            <a:ext cx="1992812" cy="152244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5103894" y="5727092"/>
            <a:ext cx="569779" cy="43252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32" name="Rectangle 31"/>
          <p:cNvSpPr/>
          <p:nvPr/>
        </p:nvSpPr>
        <p:spPr>
          <a:xfrm>
            <a:off x="5775118" y="5727093"/>
            <a:ext cx="569779" cy="43252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8</a:t>
            </a:r>
            <a:endParaRPr lang="en-US" b="1" dirty="0"/>
          </a:p>
        </p:txBody>
      </p:sp>
      <p:sp>
        <p:nvSpPr>
          <p:cNvPr id="33" name="Rectangle 32"/>
          <p:cNvSpPr/>
          <p:nvPr/>
        </p:nvSpPr>
        <p:spPr>
          <a:xfrm>
            <a:off x="6431667" y="5727093"/>
            <a:ext cx="569779" cy="43252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19</a:t>
            </a:r>
            <a:endParaRPr lang="en-US" b="1" dirty="0"/>
          </a:p>
        </p:txBody>
      </p:sp>
      <p:sp>
        <p:nvSpPr>
          <p:cNvPr id="34" name="Rectangle 33"/>
          <p:cNvSpPr/>
          <p:nvPr/>
        </p:nvSpPr>
        <p:spPr>
          <a:xfrm>
            <a:off x="2616330" y="5732009"/>
            <a:ext cx="569779" cy="43252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3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287554" y="5732010"/>
            <a:ext cx="569779" cy="432521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5</a:t>
            </a:r>
            <a:endParaRPr lang="en-US" b="1" dirty="0"/>
          </a:p>
        </p:txBody>
      </p:sp>
      <p:sp>
        <p:nvSpPr>
          <p:cNvPr id="36" name="Rectangle 35"/>
          <p:cNvSpPr/>
          <p:nvPr/>
        </p:nvSpPr>
        <p:spPr>
          <a:xfrm>
            <a:off x="3944103" y="5732010"/>
            <a:ext cx="569779" cy="43252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10</a:t>
            </a:r>
            <a:endParaRPr lang="en-US" b="1" dirty="0"/>
          </a:p>
        </p:txBody>
      </p:sp>
      <p:sp>
        <p:nvSpPr>
          <p:cNvPr id="37" name="Oval 36"/>
          <p:cNvSpPr/>
          <p:nvPr/>
        </p:nvSpPr>
        <p:spPr>
          <a:xfrm>
            <a:off x="3319861" y="3884570"/>
            <a:ext cx="512296" cy="53518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/>
          </a:p>
        </p:txBody>
      </p:sp>
      <p:sp>
        <p:nvSpPr>
          <p:cNvPr id="38" name="Oval 37"/>
          <p:cNvSpPr/>
          <p:nvPr/>
        </p:nvSpPr>
        <p:spPr>
          <a:xfrm>
            <a:off x="7981704" y="3841604"/>
            <a:ext cx="512296" cy="53518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/>
          </a:p>
        </p:txBody>
      </p:sp>
      <p:cxnSp>
        <p:nvCxnSpPr>
          <p:cNvPr id="42" name="Straight Connector 41"/>
          <p:cNvCxnSpPr>
            <a:stCxn id="15" idx="2"/>
            <a:endCxn id="37" idx="7"/>
          </p:cNvCxnSpPr>
          <p:nvPr/>
        </p:nvCxnSpPr>
        <p:spPr>
          <a:xfrm flipH="1">
            <a:off x="3757133" y="2397531"/>
            <a:ext cx="2306783" cy="15654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37" idx="4"/>
            <a:endCxn id="34" idx="0"/>
          </p:cNvCxnSpPr>
          <p:nvPr/>
        </p:nvCxnSpPr>
        <p:spPr>
          <a:xfrm flipH="1">
            <a:off x="2901220" y="4419756"/>
            <a:ext cx="674789" cy="131225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37" idx="4"/>
            <a:endCxn id="35" idx="0"/>
          </p:cNvCxnSpPr>
          <p:nvPr/>
        </p:nvCxnSpPr>
        <p:spPr>
          <a:xfrm flipH="1">
            <a:off x="3572444" y="4419756"/>
            <a:ext cx="3565" cy="131225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37" idx="4"/>
            <a:endCxn id="36" idx="0"/>
          </p:cNvCxnSpPr>
          <p:nvPr/>
        </p:nvCxnSpPr>
        <p:spPr>
          <a:xfrm>
            <a:off x="3576009" y="4419756"/>
            <a:ext cx="652984" cy="131225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13" idx="4"/>
            <a:endCxn id="28" idx="0"/>
          </p:cNvCxnSpPr>
          <p:nvPr/>
        </p:nvCxnSpPr>
        <p:spPr>
          <a:xfrm flipH="1">
            <a:off x="5388784" y="4381546"/>
            <a:ext cx="673525" cy="13455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13" idx="4"/>
            <a:endCxn id="32" idx="0"/>
          </p:cNvCxnSpPr>
          <p:nvPr/>
        </p:nvCxnSpPr>
        <p:spPr>
          <a:xfrm flipH="1">
            <a:off x="6060008" y="4381546"/>
            <a:ext cx="2301" cy="134554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13" idx="4"/>
            <a:endCxn id="33" idx="0"/>
          </p:cNvCxnSpPr>
          <p:nvPr/>
        </p:nvCxnSpPr>
        <p:spPr>
          <a:xfrm>
            <a:off x="6062309" y="4381546"/>
            <a:ext cx="654248" cy="134554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38" idx="4"/>
            <a:endCxn id="9" idx="0"/>
          </p:cNvCxnSpPr>
          <p:nvPr/>
        </p:nvCxnSpPr>
        <p:spPr>
          <a:xfrm flipH="1">
            <a:off x="7566629" y="4376790"/>
            <a:ext cx="671223" cy="13306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38" idx="4"/>
            <a:endCxn id="10" idx="0"/>
          </p:cNvCxnSpPr>
          <p:nvPr/>
        </p:nvCxnSpPr>
        <p:spPr>
          <a:xfrm>
            <a:off x="8237852" y="4376790"/>
            <a:ext cx="1" cy="13306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38" idx="4"/>
            <a:endCxn id="11" idx="0"/>
          </p:cNvCxnSpPr>
          <p:nvPr/>
        </p:nvCxnSpPr>
        <p:spPr>
          <a:xfrm>
            <a:off x="8237852" y="4376790"/>
            <a:ext cx="656550" cy="13306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344897" y="1885448"/>
                <a:ext cx="105407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4897" y="1885448"/>
                <a:ext cx="1054071" cy="646331"/>
              </a:xfrm>
              <a:prstGeom prst="rect">
                <a:avLst/>
              </a:prstGeom>
              <a:blipFill>
                <a:blip r:embed="rId3"/>
                <a:stretch>
                  <a:fillRect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857333" y="3770705"/>
                <a:ext cx="105407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333" y="3770705"/>
                <a:ext cx="1054070" cy="646331"/>
              </a:xfrm>
              <a:prstGeom prst="rect">
                <a:avLst/>
              </a:prstGeom>
              <a:blipFill>
                <a:blip r:embed="rId4"/>
                <a:stretch>
                  <a:fillRect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305792" y="3716529"/>
                <a:ext cx="83978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5792" y="3716529"/>
                <a:ext cx="839782" cy="646331"/>
              </a:xfrm>
              <a:prstGeom prst="rect">
                <a:avLst/>
              </a:prstGeom>
              <a:blipFill>
                <a:blip r:embed="rId5"/>
                <a:stretch>
                  <a:fillRect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Curved Connector 43"/>
          <p:cNvCxnSpPr>
            <a:stCxn id="13" idx="7"/>
            <a:endCxn id="15" idx="1"/>
          </p:cNvCxnSpPr>
          <p:nvPr/>
        </p:nvCxnSpPr>
        <p:spPr>
          <a:xfrm rot="16200000" flipV="1">
            <a:off x="5148605" y="2829907"/>
            <a:ext cx="1748645" cy="441013"/>
          </a:xfrm>
          <a:prstGeom prst="curvedConnector4">
            <a:avLst>
              <a:gd name="adj1" fmla="val 41427"/>
              <a:gd name="adj2" fmla="val 151835"/>
            </a:avLst>
          </a:prstGeom>
          <a:ln>
            <a:solidFill>
              <a:srgbClr val="FF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3305252" y="2006559"/>
                <a:ext cx="2076787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𝑖𝑙𝑑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b="0" i="1" dirty="0" smtClean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a-I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fa-I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b="0" i="1" dirty="0" smtClean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5252" y="2006559"/>
                <a:ext cx="2076787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152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H="1">
            <a:off x="0" y="788882"/>
            <a:ext cx="12192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582840" y="59422"/>
                <a:ext cx="614181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 rtl="1"/>
                <a:r>
                  <a:rPr lang="fa-IR" sz="4000" b="1" dirty="0" smtClean="0">
                    <a:latin typeface="Gabriola" panose="04040605051002020D02" pitchFamily="82" charset="0"/>
                    <a:cs typeface="2  Kamran" panose="00000400000000000000" pitchFamily="2" charset="-78"/>
                  </a:rPr>
                  <a:t>بهبود الگوریتم </a:t>
                </a:r>
                <a:r>
                  <a:rPr lang="en-US" sz="4000" b="1" dirty="0" smtClean="0">
                    <a:latin typeface="Gabriola" panose="04040605051002020D02" pitchFamily="82" charset="0"/>
                    <a:cs typeface="2  Kamran" panose="00000400000000000000" pitchFamily="2" charset="-78"/>
                  </a:rPr>
                  <a:t>MINIMAX</a:t>
                </a:r>
                <a:r>
                  <a:rPr lang="fa-IR" sz="4000" b="1" dirty="0" smtClean="0">
                    <a:latin typeface="Gabriola" panose="04040605051002020D02" pitchFamily="82" charset="0"/>
                    <a:cs typeface="2  Kamran" panose="00000400000000000000" pitchFamily="2" charset="-78"/>
                  </a:rPr>
                  <a:t>: هرس 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𝛼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−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𝛽</m:t>
                    </m:r>
                  </m:oMath>
                </a14:m>
                <a:endParaRPr lang="en-US" sz="3600" dirty="0">
                  <a:solidFill>
                    <a:srgbClr val="0070C0"/>
                  </a:solidFill>
                  <a:latin typeface="Gabriola" panose="04040605051002020D02" pitchFamily="82" charset="0"/>
                  <a:cs typeface="2  Kamran" panose="00000400000000000000" pitchFamily="2" charset="-78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2840" y="59422"/>
                <a:ext cx="6141810" cy="707886"/>
              </a:xfrm>
              <a:prstGeom prst="rect">
                <a:avLst/>
              </a:prstGeom>
              <a:blipFill>
                <a:blip r:embed="rId2"/>
                <a:stretch>
                  <a:fillRect t="-25862" r="-3476" b="-40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5388784" y="970958"/>
            <a:ext cx="6561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مثال: درخت بازی زیر را با استفاده از آلفا-بتا هرس کنید:</a:t>
            </a:r>
            <a:endParaRPr lang="en-US" sz="2800" b="1" dirty="0">
              <a:cs typeface="2  Kamran" panose="00000400000000000000" pitchFamily="2" charset="-78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12921" y="195465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MAX</a:t>
            </a:r>
            <a:endParaRPr lang="en-US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212921" y="3533894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MIN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7281739" y="5707425"/>
            <a:ext cx="569779" cy="4325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7952963" y="5707426"/>
            <a:ext cx="569779" cy="4325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7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8609512" y="5707426"/>
            <a:ext cx="569779" cy="4325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3</a:t>
            </a:r>
            <a:endParaRPr lang="en-US" b="1" dirty="0"/>
          </a:p>
        </p:txBody>
      </p:sp>
      <p:sp>
        <p:nvSpPr>
          <p:cNvPr id="13" name="Oval 12"/>
          <p:cNvSpPr/>
          <p:nvPr/>
        </p:nvSpPr>
        <p:spPr>
          <a:xfrm>
            <a:off x="5806161" y="3846360"/>
            <a:ext cx="512296" cy="53518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/>
          </a:p>
        </p:txBody>
      </p:sp>
      <p:sp>
        <p:nvSpPr>
          <p:cNvPr id="15" name="Rectangle 14"/>
          <p:cNvSpPr/>
          <p:nvPr/>
        </p:nvSpPr>
        <p:spPr>
          <a:xfrm>
            <a:off x="5802420" y="1954651"/>
            <a:ext cx="522992" cy="44288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/>
          </a:p>
        </p:txBody>
      </p:sp>
      <p:cxnSp>
        <p:nvCxnSpPr>
          <p:cNvPr id="6" name="Straight Connector 5"/>
          <p:cNvCxnSpPr>
            <a:stCxn id="15" idx="2"/>
            <a:endCxn id="13" idx="0"/>
          </p:cNvCxnSpPr>
          <p:nvPr/>
        </p:nvCxnSpPr>
        <p:spPr>
          <a:xfrm flipH="1">
            <a:off x="6062309" y="2397531"/>
            <a:ext cx="1607" cy="1448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5" idx="2"/>
            <a:endCxn id="38" idx="1"/>
          </p:cNvCxnSpPr>
          <p:nvPr/>
        </p:nvCxnSpPr>
        <p:spPr>
          <a:xfrm>
            <a:off x="6063916" y="2397531"/>
            <a:ext cx="1992812" cy="152244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5103894" y="5727092"/>
            <a:ext cx="569779" cy="43252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32" name="Rectangle 31"/>
          <p:cNvSpPr/>
          <p:nvPr/>
        </p:nvSpPr>
        <p:spPr>
          <a:xfrm>
            <a:off x="5775118" y="5727093"/>
            <a:ext cx="569779" cy="43252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8</a:t>
            </a:r>
            <a:endParaRPr lang="en-US" b="1" dirty="0"/>
          </a:p>
        </p:txBody>
      </p:sp>
      <p:sp>
        <p:nvSpPr>
          <p:cNvPr id="33" name="Rectangle 32"/>
          <p:cNvSpPr/>
          <p:nvPr/>
        </p:nvSpPr>
        <p:spPr>
          <a:xfrm>
            <a:off x="6431667" y="5727093"/>
            <a:ext cx="569779" cy="43252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19</a:t>
            </a:r>
            <a:endParaRPr lang="en-US" b="1" dirty="0"/>
          </a:p>
        </p:txBody>
      </p:sp>
      <p:sp>
        <p:nvSpPr>
          <p:cNvPr id="34" name="Rectangle 33"/>
          <p:cNvSpPr/>
          <p:nvPr/>
        </p:nvSpPr>
        <p:spPr>
          <a:xfrm>
            <a:off x="2616330" y="5732009"/>
            <a:ext cx="569779" cy="43252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3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287554" y="5732010"/>
            <a:ext cx="569779" cy="432521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5</a:t>
            </a:r>
            <a:endParaRPr lang="en-US" b="1" dirty="0"/>
          </a:p>
        </p:txBody>
      </p:sp>
      <p:sp>
        <p:nvSpPr>
          <p:cNvPr id="36" name="Rectangle 35"/>
          <p:cNvSpPr/>
          <p:nvPr/>
        </p:nvSpPr>
        <p:spPr>
          <a:xfrm>
            <a:off x="3944103" y="5732010"/>
            <a:ext cx="569779" cy="43252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10</a:t>
            </a:r>
            <a:endParaRPr lang="en-US" b="1" dirty="0"/>
          </a:p>
        </p:txBody>
      </p:sp>
      <p:sp>
        <p:nvSpPr>
          <p:cNvPr id="37" name="Oval 36"/>
          <p:cNvSpPr/>
          <p:nvPr/>
        </p:nvSpPr>
        <p:spPr>
          <a:xfrm>
            <a:off x="3319861" y="3884570"/>
            <a:ext cx="512296" cy="53518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/>
          </a:p>
        </p:txBody>
      </p:sp>
      <p:sp>
        <p:nvSpPr>
          <p:cNvPr id="38" name="Oval 37"/>
          <p:cNvSpPr/>
          <p:nvPr/>
        </p:nvSpPr>
        <p:spPr>
          <a:xfrm>
            <a:off x="7981704" y="3841604"/>
            <a:ext cx="512296" cy="53518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/>
          </a:p>
        </p:txBody>
      </p:sp>
      <p:cxnSp>
        <p:nvCxnSpPr>
          <p:cNvPr id="42" name="Straight Connector 41"/>
          <p:cNvCxnSpPr>
            <a:stCxn id="15" idx="2"/>
            <a:endCxn id="37" idx="7"/>
          </p:cNvCxnSpPr>
          <p:nvPr/>
        </p:nvCxnSpPr>
        <p:spPr>
          <a:xfrm flipH="1">
            <a:off x="3757133" y="2397531"/>
            <a:ext cx="2306783" cy="15654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37" idx="4"/>
            <a:endCxn id="34" idx="0"/>
          </p:cNvCxnSpPr>
          <p:nvPr/>
        </p:nvCxnSpPr>
        <p:spPr>
          <a:xfrm flipH="1">
            <a:off x="2901220" y="4419756"/>
            <a:ext cx="674789" cy="131225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37" idx="4"/>
            <a:endCxn id="35" idx="0"/>
          </p:cNvCxnSpPr>
          <p:nvPr/>
        </p:nvCxnSpPr>
        <p:spPr>
          <a:xfrm flipH="1">
            <a:off x="3572444" y="4419756"/>
            <a:ext cx="3565" cy="131225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37" idx="4"/>
            <a:endCxn id="36" idx="0"/>
          </p:cNvCxnSpPr>
          <p:nvPr/>
        </p:nvCxnSpPr>
        <p:spPr>
          <a:xfrm>
            <a:off x="3576009" y="4419756"/>
            <a:ext cx="652984" cy="131225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13" idx="4"/>
            <a:endCxn id="28" idx="0"/>
          </p:cNvCxnSpPr>
          <p:nvPr/>
        </p:nvCxnSpPr>
        <p:spPr>
          <a:xfrm flipH="1">
            <a:off x="5388784" y="4381546"/>
            <a:ext cx="673525" cy="13455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13" idx="4"/>
            <a:endCxn id="32" idx="0"/>
          </p:cNvCxnSpPr>
          <p:nvPr/>
        </p:nvCxnSpPr>
        <p:spPr>
          <a:xfrm flipH="1">
            <a:off x="6060008" y="4381546"/>
            <a:ext cx="2301" cy="134554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13" idx="4"/>
            <a:endCxn id="33" idx="0"/>
          </p:cNvCxnSpPr>
          <p:nvPr/>
        </p:nvCxnSpPr>
        <p:spPr>
          <a:xfrm>
            <a:off x="6062309" y="4381546"/>
            <a:ext cx="654248" cy="134554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38" idx="4"/>
            <a:endCxn id="9" idx="0"/>
          </p:cNvCxnSpPr>
          <p:nvPr/>
        </p:nvCxnSpPr>
        <p:spPr>
          <a:xfrm flipH="1">
            <a:off x="7566629" y="4376790"/>
            <a:ext cx="671223" cy="13306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38" idx="4"/>
            <a:endCxn id="10" idx="0"/>
          </p:cNvCxnSpPr>
          <p:nvPr/>
        </p:nvCxnSpPr>
        <p:spPr>
          <a:xfrm>
            <a:off x="8237852" y="4376790"/>
            <a:ext cx="1" cy="13306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38" idx="4"/>
            <a:endCxn id="11" idx="0"/>
          </p:cNvCxnSpPr>
          <p:nvPr/>
        </p:nvCxnSpPr>
        <p:spPr>
          <a:xfrm>
            <a:off x="8237852" y="4376790"/>
            <a:ext cx="656550" cy="13306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344897" y="1885448"/>
                <a:ext cx="105407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4897" y="1885448"/>
                <a:ext cx="1054071" cy="646331"/>
              </a:xfrm>
              <a:prstGeom prst="rect">
                <a:avLst/>
              </a:prstGeom>
              <a:blipFill>
                <a:blip r:embed="rId3"/>
                <a:stretch>
                  <a:fillRect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857333" y="3770705"/>
                <a:ext cx="105407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333" y="3770705"/>
                <a:ext cx="1054070" cy="646331"/>
              </a:xfrm>
              <a:prstGeom prst="rect">
                <a:avLst/>
              </a:prstGeom>
              <a:blipFill>
                <a:blip r:embed="rId4"/>
                <a:stretch>
                  <a:fillRect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305792" y="3716529"/>
                <a:ext cx="83978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5792" y="3716529"/>
                <a:ext cx="839782" cy="646331"/>
              </a:xfrm>
              <a:prstGeom prst="rect">
                <a:avLst/>
              </a:prstGeom>
              <a:blipFill>
                <a:blip r:embed="rId5"/>
                <a:stretch>
                  <a:fillRect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Curved Connector 43"/>
          <p:cNvCxnSpPr>
            <a:stCxn id="13" idx="7"/>
            <a:endCxn id="15" idx="1"/>
          </p:cNvCxnSpPr>
          <p:nvPr/>
        </p:nvCxnSpPr>
        <p:spPr>
          <a:xfrm rot="16200000" flipV="1">
            <a:off x="5148605" y="2829907"/>
            <a:ext cx="1748645" cy="441013"/>
          </a:xfrm>
          <a:prstGeom prst="curvedConnector4">
            <a:avLst>
              <a:gd name="adj1" fmla="val 41427"/>
              <a:gd name="adj2" fmla="val 151835"/>
            </a:avLst>
          </a:prstGeom>
          <a:ln>
            <a:solidFill>
              <a:srgbClr val="FF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3305252" y="2006559"/>
                <a:ext cx="2076787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𝑖𝑙𝑑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b="0" i="1" dirty="0" smtClean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a-I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fa-I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b="0" i="1" dirty="0" smtClean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5252" y="2006559"/>
                <a:ext cx="2076787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8669478" y="1585111"/>
                <a:ext cx="264394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rtl="1"/>
                <a:r>
                  <a:rPr lang="fa-IR" sz="2400" b="1" dirty="0" smtClean="0">
                    <a:solidFill>
                      <a:srgbClr val="0070C0"/>
                    </a:solidFill>
                    <a:latin typeface="Gabriola" panose="04040605051002020D02" pitchFamily="82" charset="0"/>
                    <a:cs typeface="2  Kamran" panose="00000400000000000000" pitchFamily="2" charset="-78"/>
                  </a:rPr>
                  <a:t>با توجه به اینکه هنوز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fa-IR" sz="2400" b="1" dirty="0" smtClean="0">
                    <a:solidFill>
                      <a:srgbClr val="0070C0"/>
                    </a:solidFill>
                    <a:latin typeface="Gabriola" panose="04040605051002020D02" pitchFamily="82" charset="0"/>
                    <a:cs typeface="2  Kamran" panose="00000400000000000000" pitchFamily="2" charset="-78"/>
                  </a:rPr>
                  <a:t>، بنابراین سراغ فرزند دیگر این گره می رویم</a:t>
                </a:r>
                <a:endParaRPr lang="en-US" sz="2400" b="1" dirty="0">
                  <a:solidFill>
                    <a:srgbClr val="0070C0"/>
                  </a:solidFill>
                  <a:cs typeface="2  Kamran" panose="00000400000000000000" pitchFamily="2" charset="-78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9478" y="1585111"/>
                <a:ext cx="2643940" cy="1200329"/>
              </a:xfrm>
              <a:prstGeom prst="rect">
                <a:avLst/>
              </a:prstGeom>
              <a:blipFill>
                <a:blip r:embed="rId7"/>
                <a:stretch>
                  <a:fillRect l="-5991" t="-4061" r="-3687" b="-121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Arrow Connector 46"/>
          <p:cNvCxnSpPr>
            <a:endCxn id="39" idx="1"/>
          </p:cNvCxnSpPr>
          <p:nvPr/>
        </p:nvCxnSpPr>
        <p:spPr>
          <a:xfrm flipV="1">
            <a:off x="7398967" y="2185276"/>
            <a:ext cx="1270511" cy="233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198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H="1">
            <a:off x="0" y="788882"/>
            <a:ext cx="12192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582840" y="59422"/>
                <a:ext cx="614181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 rtl="1"/>
                <a:r>
                  <a:rPr lang="fa-IR" sz="4000" b="1" dirty="0" smtClean="0">
                    <a:latin typeface="Gabriola" panose="04040605051002020D02" pitchFamily="82" charset="0"/>
                    <a:cs typeface="2  Kamran" panose="00000400000000000000" pitchFamily="2" charset="-78"/>
                  </a:rPr>
                  <a:t>بهبود الگوریتم </a:t>
                </a:r>
                <a:r>
                  <a:rPr lang="en-US" sz="4000" b="1" dirty="0" smtClean="0">
                    <a:latin typeface="Gabriola" panose="04040605051002020D02" pitchFamily="82" charset="0"/>
                    <a:cs typeface="2  Kamran" panose="00000400000000000000" pitchFamily="2" charset="-78"/>
                  </a:rPr>
                  <a:t>MINIMAX</a:t>
                </a:r>
                <a:r>
                  <a:rPr lang="fa-IR" sz="4000" b="1" dirty="0" smtClean="0">
                    <a:latin typeface="Gabriola" panose="04040605051002020D02" pitchFamily="82" charset="0"/>
                    <a:cs typeface="2  Kamran" panose="00000400000000000000" pitchFamily="2" charset="-78"/>
                  </a:rPr>
                  <a:t>: هرس 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𝛼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−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𝛽</m:t>
                    </m:r>
                  </m:oMath>
                </a14:m>
                <a:endParaRPr lang="en-US" sz="3600" dirty="0">
                  <a:solidFill>
                    <a:srgbClr val="0070C0"/>
                  </a:solidFill>
                  <a:latin typeface="Gabriola" panose="04040605051002020D02" pitchFamily="82" charset="0"/>
                  <a:cs typeface="2  Kamran" panose="00000400000000000000" pitchFamily="2" charset="-78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2840" y="59422"/>
                <a:ext cx="6141810" cy="707886"/>
              </a:xfrm>
              <a:prstGeom prst="rect">
                <a:avLst/>
              </a:prstGeom>
              <a:blipFill>
                <a:blip r:embed="rId2"/>
                <a:stretch>
                  <a:fillRect t="-25862" r="-3476" b="-40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5388784" y="970958"/>
            <a:ext cx="6561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مثال: درخت بازی زیر را با استفاده از آلفا-بتا هرس کنید:</a:t>
            </a:r>
            <a:endParaRPr lang="en-US" sz="2800" b="1" dirty="0">
              <a:cs typeface="2  Kamran" panose="00000400000000000000" pitchFamily="2" charset="-78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12921" y="195465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MAX</a:t>
            </a:r>
            <a:endParaRPr lang="en-US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212921" y="3533894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MIN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7281739" y="5707425"/>
            <a:ext cx="569779" cy="4325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7952963" y="5707426"/>
            <a:ext cx="569779" cy="4325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7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8609512" y="5707426"/>
            <a:ext cx="569779" cy="4325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3</a:t>
            </a:r>
            <a:endParaRPr lang="en-US" b="1" dirty="0"/>
          </a:p>
        </p:txBody>
      </p:sp>
      <p:sp>
        <p:nvSpPr>
          <p:cNvPr id="13" name="Oval 12"/>
          <p:cNvSpPr/>
          <p:nvPr/>
        </p:nvSpPr>
        <p:spPr>
          <a:xfrm>
            <a:off x="5806161" y="3846360"/>
            <a:ext cx="512296" cy="53518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/>
          </a:p>
        </p:txBody>
      </p:sp>
      <p:sp>
        <p:nvSpPr>
          <p:cNvPr id="15" name="Rectangle 14"/>
          <p:cNvSpPr/>
          <p:nvPr/>
        </p:nvSpPr>
        <p:spPr>
          <a:xfrm>
            <a:off x="5802420" y="1954651"/>
            <a:ext cx="522992" cy="44288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/>
          </a:p>
        </p:txBody>
      </p:sp>
      <p:cxnSp>
        <p:nvCxnSpPr>
          <p:cNvPr id="6" name="Straight Connector 5"/>
          <p:cNvCxnSpPr>
            <a:stCxn id="15" idx="2"/>
            <a:endCxn id="13" idx="0"/>
          </p:cNvCxnSpPr>
          <p:nvPr/>
        </p:nvCxnSpPr>
        <p:spPr>
          <a:xfrm flipH="1">
            <a:off x="6062309" y="2397531"/>
            <a:ext cx="1607" cy="1448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5" idx="2"/>
            <a:endCxn id="38" idx="1"/>
          </p:cNvCxnSpPr>
          <p:nvPr/>
        </p:nvCxnSpPr>
        <p:spPr>
          <a:xfrm>
            <a:off x="6063916" y="2397531"/>
            <a:ext cx="1992812" cy="152244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5103894" y="5727092"/>
            <a:ext cx="569779" cy="43252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32" name="Rectangle 31"/>
          <p:cNvSpPr/>
          <p:nvPr/>
        </p:nvSpPr>
        <p:spPr>
          <a:xfrm>
            <a:off x="5775118" y="5727093"/>
            <a:ext cx="569779" cy="43252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8</a:t>
            </a:r>
            <a:endParaRPr lang="en-US" b="1" dirty="0"/>
          </a:p>
        </p:txBody>
      </p:sp>
      <p:sp>
        <p:nvSpPr>
          <p:cNvPr id="33" name="Rectangle 32"/>
          <p:cNvSpPr/>
          <p:nvPr/>
        </p:nvSpPr>
        <p:spPr>
          <a:xfrm>
            <a:off x="6431667" y="5727093"/>
            <a:ext cx="569779" cy="43252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19</a:t>
            </a:r>
            <a:endParaRPr lang="en-US" b="1" dirty="0"/>
          </a:p>
        </p:txBody>
      </p:sp>
      <p:sp>
        <p:nvSpPr>
          <p:cNvPr id="34" name="Rectangle 33"/>
          <p:cNvSpPr/>
          <p:nvPr/>
        </p:nvSpPr>
        <p:spPr>
          <a:xfrm>
            <a:off x="2616330" y="5732009"/>
            <a:ext cx="569779" cy="43252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3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287554" y="5732010"/>
            <a:ext cx="569779" cy="432521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5</a:t>
            </a:r>
            <a:endParaRPr lang="en-US" b="1" dirty="0"/>
          </a:p>
        </p:txBody>
      </p:sp>
      <p:sp>
        <p:nvSpPr>
          <p:cNvPr id="36" name="Rectangle 35"/>
          <p:cNvSpPr/>
          <p:nvPr/>
        </p:nvSpPr>
        <p:spPr>
          <a:xfrm>
            <a:off x="3944103" y="5732010"/>
            <a:ext cx="569779" cy="43252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10</a:t>
            </a:r>
            <a:endParaRPr lang="en-US" b="1" dirty="0"/>
          </a:p>
        </p:txBody>
      </p:sp>
      <p:sp>
        <p:nvSpPr>
          <p:cNvPr id="37" name="Oval 36"/>
          <p:cNvSpPr/>
          <p:nvPr/>
        </p:nvSpPr>
        <p:spPr>
          <a:xfrm>
            <a:off x="3319861" y="3884570"/>
            <a:ext cx="512296" cy="53518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/>
          </a:p>
        </p:txBody>
      </p:sp>
      <p:sp>
        <p:nvSpPr>
          <p:cNvPr id="38" name="Oval 37"/>
          <p:cNvSpPr/>
          <p:nvPr/>
        </p:nvSpPr>
        <p:spPr>
          <a:xfrm>
            <a:off x="7981704" y="3841604"/>
            <a:ext cx="512296" cy="53518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/>
          </a:p>
        </p:txBody>
      </p:sp>
      <p:cxnSp>
        <p:nvCxnSpPr>
          <p:cNvPr id="42" name="Straight Connector 41"/>
          <p:cNvCxnSpPr>
            <a:stCxn id="15" idx="2"/>
            <a:endCxn id="37" idx="7"/>
          </p:cNvCxnSpPr>
          <p:nvPr/>
        </p:nvCxnSpPr>
        <p:spPr>
          <a:xfrm flipH="1">
            <a:off x="3757133" y="2397531"/>
            <a:ext cx="2306783" cy="15654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37" idx="4"/>
            <a:endCxn id="34" idx="0"/>
          </p:cNvCxnSpPr>
          <p:nvPr/>
        </p:nvCxnSpPr>
        <p:spPr>
          <a:xfrm flipH="1">
            <a:off x="2901220" y="4419756"/>
            <a:ext cx="674789" cy="131225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37" idx="4"/>
            <a:endCxn id="35" idx="0"/>
          </p:cNvCxnSpPr>
          <p:nvPr/>
        </p:nvCxnSpPr>
        <p:spPr>
          <a:xfrm flipH="1">
            <a:off x="3572444" y="4419756"/>
            <a:ext cx="3565" cy="131225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37" idx="4"/>
            <a:endCxn id="36" idx="0"/>
          </p:cNvCxnSpPr>
          <p:nvPr/>
        </p:nvCxnSpPr>
        <p:spPr>
          <a:xfrm>
            <a:off x="3576009" y="4419756"/>
            <a:ext cx="652984" cy="131225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13" idx="4"/>
            <a:endCxn id="28" idx="0"/>
          </p:cNvCxnSpPr>
          <p:nvPr/>
        </p:nvCxnSpPr>
        <p:spPr>
          <a:xfrm flipH="1">
            <a:off x="5388784" y="4381546"/>
            <a:ext cx="673525" cy="13455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13" idx="4"/>
            <a:endCxn id="32" idx="0"/>
          </p:cNvCxnSpPr>
          <p:nvPr/>
        </p:nvCxnSpPr>
        <p:spPr>
          <a:xfrm flipH="1">
            <a:off x="6060008" y="4381546"/>
            <a:ext cx="2301" cy="134554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13" idx="4"/>
            <a:endCxn id="33" idx="0"/>
          </p:cNvCxnSpPr>
          <p:nvPr/>
        </p:nvCxnSpPr>
        <p:spPr>
          <a:xfrm>
            <a:off x="6062309" y="4381546"/>
            <a:ext cx="654248" cy="134554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38" idx="4"/>
            <a:endCxn id="9" idx="0"/>
          </p:cNvCxnSpPr>
          <p:nvPr/>
        </p:nvCxnSpPr>
        <p:spPr>
          <a:xfrm flipH="1">
            <a:off x="7566629" y="4376790"/>
            <a:ext cx="671223" cy="13306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38" idx="4"/>
            <a:endCxn id="10" idx="0"/>
          </p:cNvCxnSpPr>
          <p:nvPr/>
        </p:nvCxnSpPr>
        <p:spPr>
          <a:xfrm>
            <a:off x="8237852" y="4376790"/>
            <a:ext cx="1" cy="13306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38" idx="4"/>
            <a:endCxn id="11" idx="0"/>
          </p:cNvCxnSpPr>
          <p:nvPr/>
        </p:nvCxnSpPr>
        <p:spPr>
          <a:xfrm>
            <a:off x="8237852" y="4376790"/>
            <a:ext cx="656550" cy="13306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344897" y="1885448"/>
                <a:ext cx="105407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4897" y="1885448"/>
                <a:ext cx="1054071" cy="646331"/>
              </a:xfrm>
              <a:prstGeom prst="rect">
                <a:avLst/>
              </a:prstGeom>
              <a:blipFill>
                <a:blip r:embed="rId3"/>
                <a:stretch>
                  <a:fillRect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857333" y="3770705"/>
                <a:ext cx="105407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333" y="3770705"/>
                <a:ext cx="1054070" cy="646331"/>
              </a:xfrm>
              <a:prstGeom prst="rect">
                <a:avLst/>
              </a:prstGeom>
              <a:blipFill>
                <a:blip r:embed="rId4"/>
                <a:stretch>
                  <a:fillRect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305792" y="3716529"/>
                <a:ext cx="83978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5792" y="3716529"/>
                <a:ext cx="839782" cy="646331"/>
              </a:xfrm>
              <a:prstGeom prst="rect">
                <a:avLst/>
              </a:prstGeom>
              <a:blipFill>
                <a:blip r:embed="rId5"/>
                <a:stretch>
                  <a:fillRect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8530443" y="3716529"/>
                <a:ext cx="105407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0443" y="3716529"/>
                <a:ext cx="1054071" cy="646331"/>
              </a:xfrm>
              <a:prstGeom prst="rect">
                <a:avLst/>
              </a:prstGeom>
              <a:blipFill>
                <a:blip r:embed="rId6"/>
                <a:stretch>
                  <a:fillRect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Curved Connector 49"/>
          <p:cNvCxnSpPr>
            <a:endCxn id="38" idx="7"/>
          </p:cNvCxnSpPr>
          <p:nvPr/>
        </p:nvCxnSpPr>
        <p:spPr>
          <a:xfrm>
            <a:off x="6194325" y="2397530"/>
            <a:ext cx="2224651" cy="1522450"/>
          </a:xfrm>
          <a:prstGeom prst="curvedConnector2">
            <a:avLst/>
          </a:prstGeom>
          <a:ln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854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H="1">
            <a:off x="0" y="788882"/>
            <a:ext cx="12192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582840" y="59422"/>
                <a:ext cx="614181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 rtl="1"/>
                <a:r>
                  <a:rPr lang="fa-IR" sz="4000" b="1" dirty="0" smtClean="0">
                    <a:latin typeface="Gabriola" panose="04040605051002020D02" pitchFamily="82" charset="0"/>
                    <a:cs typeface="2  Kamran" panose="00000400000000000000" pitchFamily="2" charset="-78"/>
                  </a:rPr>
                  <a:t>بهبود الگوریتم </a:t>
                </a:r>
                <a:r>
                  <a:rPr lang="en-US" sz="4000" b="1" dirty="0" smtClean="0">
                    <a:latin typeface="Gabriola" panose="04040605051002020D02" pitchFamily="82" charset="0"/>
                    <a:cs typeface="2  Kamran" panose="00000400000000000000" pitchFamily="2" charset="-78"/>
                  </a:rPr>
                  <a:t>MINIMAX</a:t>
                </a:r>
                <a:r>
                  <a:rPr lang="fa-IR" sz="4000" b="1" dirty="0" smtClean="0">
                    <a:latin typeface="Gabriola" panose="04040605051002020D02" pitchFamily="82" charset="0"/>
                    <a:cs typeface="2  Kamran" panose="00000400000000000000" pitchFamily="2" charset="-78"/>
                  </a:rPr>
                  <a:t>: هرس 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𝛼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−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𝛽</m:t>
                    </m:r>
                  </m:oMath>
                </a14:m>
                <a:endParaRPr lang="en-US" sz="3600" dirty="0">
                  <a:solidFill>
                    <a:srgbClr val="0070C0"/>
                  </a:solidFill>
                  <a:latin typeface="Gabriola" panose="04040605051002020D02" pitchFamily="82" charset="0"/>
                  <a:cs typeface="2  Kamran" panose="00000400000000000000" pitchFamily="2" charset="-78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2840" y="59422"/>
                <a:ext cx="6141810" cy="707886"/>
              </a:xfrm>
              <a:prstGeom prst="rect">
                <a:avLst/>
              </a:prstGeom>
              <a:blipFill>
                <a:blip r:embed="rId2"/>
                <a:stretch>
                  <a:fillRect t="-25862" r="-3476" b="-40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5388784" y="970958"/>
            <a:ext cx="6561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مثال: درخت بازی زیر را با استفاده از آلفا-بتا هرس کنید:</a:t>
            </a:r>
            <a:endParaRPr lang="en-US" sz="2800" b="1" dirty="0">
              <a:cs typeface="2  Kamran" panose="00000400000000000000" pitchFamily="2" charset="-78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12921" y="195465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MAX</a:t>
            </a:r>
            <a:endParaRPr lang="en-US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212921" y="3533894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MIN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7281739" y="5707425"/>
            <a:ext cx="569779" cy="43252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7952963" y="5707426"/>
            <a:ext cx="569779" cy="4325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7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8609512" y="5707426"/>
            <a:ext cx="569779" cy="4325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3</a:t>
            </a:r>
            <a:endParaRPr lang="en-US" b="1" dirty="0"/>
          </a:p>
        </p:txBody>
      </p:sp>
      <p:sp>
        <p:nvSpPr>
          <p:cNvPr id="13" name="Oval 12"/>
          <p:cNvSpPr/>
          <p:nvPr/>
        </p:nvSpPr>
        <p:spPr>
          <a:xfrm>
            <a:off x="5806161" y="3846360"/>
            <a:ext cx="512296" cy="53518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/>
          </a:p>
        </p:txBody>
      </p:sp>
      <p:sp>
        <p:nvSpPr>
          <p:cNvPr id="15" name="Rectangle 14"/>
          <p:cNvSpPr/>
          <p:nvPr/>
        </p:nvSpPr>
        <p:spPr>
          <a:xfrm>
            <a:off x="5802420" y="1954651"/>
            <a:ext cx="522992" cy="44288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/>
          </a:p>
        </p:txBody>
      </p:sp>
      <p:cxnSp>
        <p:nvCxnSpPr>
          <p:cNvPr id="6" name="Straight Connector 5"/>
          <p:cNvCxnSpPr>
            <a:stCxn id="15" idx="2"/>
            <a:endCxn id="13" idx="0"/>
          </p:cNvCxnSpPr>
          <p:nvPr/>
        </p:nvCxnSpPr>
        <p:spPr>
          <a:xfrm flipH="1">
            <a:off x="6062309" y="2397531"/>
            <a:ext cx="1607" cy="1448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5" idx="2"/>
            <a:endCxn id="38" idx="1"/>
          </p:cNvCxnSpPr>
          <p:nvPr/>
        </p:nvCxnSpPr>
        <p:spPr>
          <a:xfrm>
            <a:off x="6063916" y="2397531"/>
            <a:ext cx="1992812" cy="152244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5103894" y="5727092"/>
            <a:ext cx="569779" cy="43252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32" name="Rectangle 31"/>
          <p:cNvSpPr/>
          <p:nvPr/>
        </p:nvSpPr>
        <p:spPr>
          <a:xfrm>
            <a:off x="5775118" y="5727093"/>
            <a:ext cx="569779" cy="43252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8</a:t>
            </a:r>
            <a:endParaRPr lang="en-US" b="1" dirty="0"/>
          </a:p>
        </p:txBody>
      </p:sp>
      <p:sp>
        <p:nvSpPr>
          <p:cNvPr id="33" name="Rectangle 32"/>
          <p:cNvSpPr/>
          <p:nvPr/>
        </p:nvSpPr>
        <p:spPr>
          <a:xfrm>
            <a:off x="6431667" y="5727093"/>
            <a:ext cx="569779" cy="43252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19</a:t>
            </a:r>
            <a:endParaRPr lang="en-US" b="1" dirty="0"/>
          </a:p>
        </p:txBody>
      </p:sp>
      <p:sp>
        <p:nvSpPr>
          <p:cNvPr id="34" name="Rectangle 33"/>
          <p:cNvSpPr/>
          <p:nvPr/>
        </p:nvSpPr>
        <p:spPr>
          <a:xfrm>
            <a:off x="2616330" y="5732009"/>
            <a:ext cx="569779" cy="43252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3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287554" y="5732010"/>
            <a:ext cx="569779" cy="432521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5</a:t>
            </a:r>
            <a:endParaRPr lang="en-US" b="1" dirty="0"/>
          </a:p>
        </p:txBody>
      </p:sp>
      <p:sp>
        <p:nvSpPr>
          <p:cNvPr id="36" name="Rectangle 35"/>
          <p:cNvSpPr/>
          <p:nvPr/>
        </p:nvSpPr>
        <p:spPr>
          <a:xfrm>
            <a:off x="3944103" y="5732010"/>
            <a:ext cx="569779" cy="43252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10</a:t>
            </a:r>
            <a:endParaRPr lang="en-US" b="1" dirty="0"/>
          </a:p>
        </p:txBody>
      </p:sp>
      <p:sp>
        <p:nvSpPr>
          <p:cNvPr id="37" name="Oval 36"/>
          <p:cNvSpPr/>
          <p:nvPr/>
        </p:nvSpPr>
        <p:spPr>
          <a:xfrm>
            <a:off x="3319861" y="3884570"/>
            <a:ext cx="512296" cy="53518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/>
          </a:p>
        </p:txBody>
      </p:sp>
      <p:sp>
        <p:nvSpPr>
          <p:cNvPr id="38" name="Oval 37"/>
          <p:cNvSpPr/>
          <p:nvPr/>
        </p:nvSpPr>
        <p:spPr>
          <a:xfrm>
            <a:off x="7981704" y="3841604"/>
            <a:ext cx="512296" cy="53518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/>
          </a:p>
        </p:txBody>
      </p:sp>
      <p:cxnSp>
        <p:nvCxnSpPr>
          <p:cNvPr id="42" name="Straight Connector 41"/>
          <p:cNvCxnSpPr>
            <a:stCxn id="15" idx="2"/>
            <a:endCxn id="37" idx="7"/>
          </p:cNvCxnSpPr>
          <p:nvPr/>
        </p:nvCxnSpPr>
        <p:spPr>
          <a:xfrm flipH="1">
            <a:off x="3757133" y="2397531"/>
            <a:ext cx="2306783" cy="15654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37" idx="4"/>
            <a:endCxn id="34" idx="0"/>
          </p:cNvCxnSpPr>
          <p:nvPr/>
        </p:nvCxnSpPr>
        <p:spPr>
          <a:xfrm flipH="1">
            <a:off x="2901220" y="4419756"/>
            <a:ext cx="674789" cy="131225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37" idx="4"/>
            <a:endCxn id="35" idx="0"/>
          </p:cNvCxnSpPr>
          <p:nvPr/>
        </p:nvCxnSpPr>
        <p:spPr>
          <a:xfrm flipH="1">
            <a:off x="3572444" y="4419756"/>
            <a:ext cx="3565" cy="131225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37" idx="4"/>
            <a:endCxn id="36" idx="0"/>
          </p:cNvCxnSpPr>
          <p:nvPr/>
        </p:nvCxnSpPr>
        <p:spPr>
          <a:xfrm>
            <a:off x="3576009" y="4419756"/>
            <a:ext cx="652984" cy="131225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13" idx="4"/>
            <a:endCxn id="28" idx="0"/>
          </p:cNvCxnSpPr>
          <p:nvPr/>
        </p:nvCxnSpPr>
        <p:spPr>
          <a:xfrm flipH="1">
            <a:off x="5388784" y="4381546"/>
            <a:ext cx="673525" cy="13455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13" idx="4"/>
            <a:endCxn id="32" idx="0"/>
          </p:cNvCxnSpPr>
          <p:nvPr/>
        </p:nvCxnSpPr>
        <p:spPr>
          <a:xfrm flipH="1">
            <a:off x="6060008" y="4381546"/>
            <a:ext cx="2301" cy="134554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13" idx="4"/>
            <a:endCxn id="33" idx="0"/>
          </p:cNvCxnSpPr>
          <p:nvPr/>
        </p:nvCxnSpPr>
        <p:spPr>
          <a:xfrm>
            <a:off x="6062309" y="4381546"/>
            <a:ext cx="654248" cy="134554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38" idx="4"/>
            <a:endCxn id="9" idx="0"/>
          </p:cNvCxnSpPr>
          <p:nvPr/>
        </p:nvCxnSpPr>
        <p:spPr>
          <a:xfrm flipH="1">
            <a:off x="7566629" y="4376790"/>
            <a:ext cx="671223" cy="13306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38" idx="4"/>
            <a:endCxn id="10" idx="0"/>
          </p:cNvCxnSpPr>
          <p:nvPr/>
        </p:nvCxnSpPr>
        <p:spPr>
          <a:xfrm>
            <a:off x="8237852" y="4376790"/>
            <a:ext cx="1" cy="13306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38" idx="4"/>
            <a:endCxn id="11" idx="0"/>
          </p:cNvCxnSpPr>
          <p:nvPr/>
        </p:nvCxnSpPr>
        <p:spPr>
          <a:xfrm>
            <a:off x="8237852" y="4376790"/>
            <a:ext cx="656550" cy="13306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344897" y="1885448"/>
                <a:ext cx="105407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4897" y="1885448"/>
                <a:ext cx="1054071" cy="646331"/>
              </a:xfrm>
              <a:prstGeom prst="rect">
                <a:avLst/>
              </a:prstGeom>
              <a:blipFill>
                <a:blip r:embed="rId3"/>
                <a:stretch>
                  <a:fillRect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857333" y="3770705"/>
                <a:ext cx="105407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333" y="3770705"/>
                <a:ext cx="1054070" cy="646331"/>
              </a:xfrm>
              <a:prstGeom prst="rect">
                <a:avLst/>
              </a:prstGeom>
              <a:blipFill>
                <a:blip r:embed="rId4"/>
                <a:stretch>
                  <a:fillRect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305792" y="3716529"/>
                <a:ext cx="83978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5792" y="3716529"/>
                <a:ext cx="839782" cy="646331"/>
              </a:xfrm>
              <a:prstGeom prst="rect">
                <a:avLst/>
              </a:prstGeom>
              <a:blipFill>
                <a:blip r:embed="rId5"/>
                <a:stretch>
                  <a:fillRect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8530443" y="3716529"/>
                <a:ext cx="105407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0443" y="3716529"/>
                <a:ext cx="1054071" cy="646331"/>
              </a:xfrm>
              <a:prstGeom prst="rect">
                <a:avLst/>
              </a:prstGeom>
              <a:blipFill>
                <a:blip r:embed="rId6"/>
                <a:stretch>
                  <a:fillRect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Curved Connector 49"/>
          <p:cNvCxnSpPr>
            <a:endCxn id="38" idx="7"/>
          </p:cNvCxnSpPr>
          <p:nvPr/>
        </p:nvCxnSpPr>
        <p:spPr>
          <a:xfrm>
            <a:off x="6194325" y="2397530"/>
            <a:ext cx="2224651" cy="1522450"/>
          </a:xfrm>
          <a:prstGeom prst="curvedConnector2">
            <a:avLst/>
          </a:prstGeom>
          <a:ln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9101831" y="4645906"/>
                <a:ext cx="20525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fa-I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a-I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1831" y="4645906"/>
                <a:ext cx="2052550" cy="369332"/>
              </a:xfrm>
              <a:prstGeom prst="rect">
                <a:avLst/>
              </a:prstGeom>
              <a:blipFill>
                <a:blip r:embed="rId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Curved Connector 43"/>
          <p:cNvCxnSpPr>
            <a:stCxn id="9" idx="0"/>
            <a:endCxn id="38" idx="2"/>
          </p:cNvCxnSpPr>
          <p:nvPr/>
        </p:nvCxnSpPr>
        <p:spPr>
          <a:xfrm rot="5400000" flipH="1" flipV="1">
            <a:off x="6975052" y="4700774"/>
            <a:ext cx="1598228" cy="415075"/>
          </a:xfrm>
          <a:prstGeom prst="curvedConnector2">
            <a:avLst/>
          </a:prstGeom>
          <a:ln>
            <a:solidFill>
              <a:srgbClr val="FF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247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H="1">
            <a:off x="0" y="788882"/>
            <a:ext cx="12192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582840" y="59422"/>
                <a:ext cx="614181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 rtl="1"/>
                <a:r>
                  <a:rPr lang="fa-IR" sz="4000" b="1" dirty="0" smtClean="0">
                    <a:latin typeface="Gabriola" panose="04040605051002020D02" pitchFamily="82" charset="0"/>
                    <a:cs typeface="2  Kamran" panose="00000400000000000000" pitchFamily="2" charset="-78"/>
                  </a:rPr>
                  <a:t>بهبود الگوریتم </a:t>
                </a:r>
                <a:r>
                  <a:rPr lang="en-US" sz="4000" b="1" dirty="0" smtClean="0">
                    <a:latin typeface="Gabriola" panose="04040605051002020D02" pitchFamily="82" charset="0"/>
                    <a:cs typeface="2  Kamran" panose="00000400000000000000" pitchFamily="2" charset="-78"/>
                  </a:rPr>
                  <a:t>MINIMAX</a:t>
                </a:r>
                <a:r>
                  <a:rPr lang="fa-IR" sz="4000" b="1" dirty="0" smtClean="0">
                    <a:latin typeface="Gabriola" panose="04040605051002020D02" pitchFamily="82" charset="0"/>
                    <a:cs typeface="2  Kamran" panose="00000400000000000000" pitchFamily="2" charset="-78"/>
                  </a:rPr>
                  <a:t>: هرس 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𝛼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−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𝛽</m:t>
                    </m:r>
                  </m:oMath>
                </a14:m>
                <a:endParaRPr lang="en-US" sz="3600" dirty="0">
                  <a:solidFill>
                    <a:srgbClr val="0070C0"/>
                  </a:solidFill>
                  <a:latin typeface="Gabriola" panose="04040605051002020D02" pitchFamily="82" charset="0"/>
                  <a:cs typeface="2  Kamran" panose="00000400000000000000" pitchFamily="2" charset="-78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2840" y="59422"/>
                <a:ext cx="6141810" cy="707886"/>
              </a:xfrm>
              <a:prstGeom prst="rect">
                <a:avLst/>
              </a:prstGeom>
              <a:blipFill>
                <a:blip r:embed="rId2"/>
                <a:stretch>
                  <a:fillRect t="-25862" r="-3476" b="-40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5388784" y="970958"/>
            <a:ext cx="6561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مثال: درخت بازی زیر را با استفاده از آلفا-بتا هرس کنید:</a:t>
            </a:r>
            <a:endParaRPr lang="en-US" sz="2800" b="1" dirty="0">
              <a:cs typeface="2  Kamran" panose="00000400000000000000" pitchFamily="2" charset="-78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12921" y="195465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MAX</a:t>
            </a:r>
            <a:endParaRPr lang="en-US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212921" y="3533894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MIN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7281739" y="5707425"/>
            <a:ext cx="569779" cy="43252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7952963" y="5707426"/>
            <a:ext cx="569779" cy="43252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7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8609512" y="5707426"/>
            <a:ext cx="569779" cy="43252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3</a:t>
            </a:r>
            <a:endParaRPr lang="en-US" b="1" dirty="0"/>
          </a:p>
        </p:txBody>
      </p:sp>
      <p:sp>
        <p:nvSpPr>
          <p:cNvPr id="13" name="Oval 12"/>
          <p:cNvSpPr/>
          <p:nvPr/>
        </p:nvSpPr>
        <p:spPr>
          <a:xfrm>
            <a:off x="5806161" y="3846360"/>
            <a:ext cx="512296" cy="53518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/>
          </a:p>
        </p:txBody>
      </p:sp>
      <p:sp>
        <p:nvSpPr>
          <p:cNvPr id="15" name="Rectangle 14"/>
          <p:cNvSpPr/>
          <p:nvPr/>
        </p:nvSpPr>
        <p:spPr>
          <a:xfrm>
            <a:off x="5802420" y="1954651"/>
            <a:ext cx="522992" cy="44288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/>
          </a:p>
        </p:txBody>
      </p:sp>
      <p:cxnSp>
        <p:nvCxnSpPr>
          <p:cNvPr id="6" name="Straight Connector 5"/>
          <p:cNvCxnSpPr>
            <a:stCxn id="15" idx="2"/>
            <a:endCxn id="13" idx="0"/>
          </p:cNvCxnSpPr>
          <p:nvPr/>
        </p:nvCxnSpPr>
        <p:spPr>
          <a:xfrm flipH="1">
            <a:off x="6062309" y="2397531"/>
            <a:ext cx="1607" cy="1448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5" idx="2"/>
            <a:endCxn id="38" idx="1"/>
          </p:cNvCxnSpPr>
          <p:nvPr/>
        </p:nvCxnSpPr>
        <p:spPr>
          <a:xfrm>
            <a:off x="6063916" y="2397531"/>
            <a:ext cx="1992812" cy="152244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5103894" y="5727092"/>
            <a:ext cx="569779" cy="43252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32" name="Rectangle 31"/>
          <p:cNvSpPr/>
          <p:nvPr/>
        </p:nvSpPr>
        <p:spPr>
          <a:xfrm>
            <a:off x="5775118" y="5727093"/>
            <a:ext cx="569779" cy="43252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8</a:t>
            </a:r>
            <a:endParaRPr lang="en-US" b="1" dirty="0"/>
          </a:p>
        </p:txBody>
      </p:sp>
      <p:sp>
        <p:nvSpPr>
          <p:cNvPr id="33" name="Rectangle 32"/>
          <p:cNvSpPr/>
          <p:nvPr/>
        </p:nvSpPr>
        <p:spPr>
          <a:xfrm>
            <a:off x="6431667" y="5727093"/>
            <a:ext cx="569779" cy="43252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19</a:t>
            </a:r>
            <a:endParaRPr lang="en-US" b="1" dirty="0"/>
          </a:p>
        </p:txBody>
      </p:sp>
      <p:sp>
        <p:nvSpPr>
          <p:cNvPr id="34" name="Rectangle 33"/>
          <p:cNvSpPr/>
          <p:nvPr/>
        </p:nvSpPr>
        <p:spPr>
          <a:xfrm>
            <a:off x="2616330" y="5732009"/>
            <a:ext cx="569779" cy="43252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3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287554" y="5732010"/>
            <a:ext cx="569779" cy="432521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5</a:t>
            </a:r>
            <a:endParaRPr lang="en-US" b="1" dirty="0"/>
          </a:p>
        </p:txBody>
      </p:sp>
      <p:sp>
        <p:nvSpPr>
          <p:cNvPr id="36" name="Rectangle 35"/>
          <p:cNvSpPr/>
          <p:nvPr/>
        </p:nvSpPr>
        <p:spPr>
          <a:xfrm>
            <a:off x="3944103" y="5732010"/>
            <a:ext cx="569779" cy="43252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10</a:t>
            </a:r>
            <a:endParaRPr lang="en-US" b="1" dirty="0"/>
          </a:p>
        </p:txBody>
      </p:sp>
      <p:sp>
        <p:nvSpPr>
          <p:cNvPr id="37" name="Oval 36"/>
          <p:cNvSpPr/>
          <p:nvPr/>
        </p:nvSpPr>
        <p:spPr>
          <a:xfrm>
            <a:off x="3319861" y="3884570"/>
            <a:ext cx="512296" cy="53518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/>
          </a:p>
        </p:txBody>
      </p:sp>
      <p:sp>
        <p:nvSpPr>
          <p:cNvPr id="38" name="Oval 37"/>
          <p:cNvSpPr/>
          <p:nvPr/>
        </p:nvSpPr>
        <p:spPr>
          <a:xfrm>
            <a:off x="7981704" y="3841604"/>
            <a:ext cx="512296" cy="53518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/>
          </a:p>
        </p:txBody>
      </p:sp>
      <p:cxnSp>
        <p:nvCxnSpPr>
          <p:cNvPr id="42" name="Straight Connector 41"/>
          <p:cNvCxnSpPr>
            <a:stCxn id="15" idx="2"/>
            <a:endCxn id="37" idx="7"/>
          </p:cNvCxnSpPr>
          <p:nvPr/>
        </p:nvCxnSpPr>
        <p:spPr>
          <a:xfrm flipH="1">
            <a:off x="3757133" y="2397531"/>
            <a:ext cx="2306783" cy="15654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37" idx="4"/>
            <a:endCxn id="34" idx="0"/>
          </p:cNvCxnSpPr>
          <p:nvPr/>
        </p:nvCxnSpPr>
        <p:spPr>
          <a:xfrm flipH="1">
            <a:off x="2901220" y="4419756"/>
            <a:ext cx="674789" cy="131225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37" idx="4"/>
            <a:endCxn id="35" idx="0"/>
          </p:cNvCxnSpPr>
          <p:nvPr/>
        </p:nvCxnSpPr>
        <p:spPr>
          <a:xfrm flipH="1">
            <a:off x="3572444" y="4419756"/>
            <a:ext cx="3565" cy="131225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37" idx="4"/>
            <a:endCxn id="36" idx="0"/>
          </p:cNvCxnSpPr>
          <p:nvPr/>
        </p:nvCxnSpPr>
        <p:spPr>
          <a:xfrm>
            <a:off x="3576009" y="4419756"/>
            <a:ext cx="652984" cy="131225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13" idx="4"/>
            <a:endCxn id="28" idx="0"/>
          </p:cNvCxnSpPr>
          <p:nvPr/>
        </p:nvCxnSpPr>
        <p:spPr>
          <a:xfrm flipH="1">
            <a:off x="5388784" y="4381546"/>
            <a:ext cx="673525" cy="13455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13" idx="4"/>
            <a:endCxn id="32" idx="0"/>
          </p:cNvCxnSpPr>
          <p:nvPr/>
        </p:nvCxnSpPr>
        <p:spPr>
          <a:xfrm flipH="1">
            <a:off x="6060008" y="4381546"/>
            <a:ext cx="2301" cy="134554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13" idx="4"/>
            <a:endCxn id="33" idx="0"/>
          </p:cNvCxnSpPr>
          <p:nvPr/>
        </p:nvCxnSpPr>
        <p:spPr>
          <a:xfrm>
            <a:off x="6062309" y="4381546"/>
            <a:ext cx="654248" cy="134554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38" idx="4"/>
            <a:endCxn id="9" idx="0"/>
          </p:cNvCxnSpPr>
          <p:nvPr/>
        </p:nvCxnSpPr>
        <p:spPr>
          <a:xfrm flipH="1">
            <a:off x="7566629" y="4376790"/>
            <a:ext cx="671223" cy="13306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38" idx="4"/>
            <a:endCxn id="10" idx="0"/>
          </p:cNvCxnSpPr>
          <p:nvPr/>
        </p:nvCxnSpPr>
        <p:spPr>
          <a:xfrm>
            <a:off x="8237852" y="4376790"/>
            <a:ext cx="1" cy="13306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38" idx="4"/>
            <a:endCxn id="11" idx="0"/>
          </p:cNvCxnSpPr>
          <p:nvPr/>
        </p:nvCxnSpPr>
        <p:spPr>
          <a:xfrm>
            <a:off x="8237852" y="4376790"/>
            <a:ext cx="656550" cy="13306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344897" y="1885448"/>
                <a:ext cx="105407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4897" y="1885448"/>
                <a:ext cx="1054071" cy="646331"/>
              </a:xfrm>
              <a:prstGeom prst="rect">
                <a:avLst/>
              </a:prstGeom>
              <a:blipFill>
                <a:blip r:embed="rId3"/>
                <a:stretch>
                  <a:fillRect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857333" y="3770705"/>
                <a:ext cx="105407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333" y="3770705"/>
                <a:ext cx="1054070" cy="646331"/>
              </a:xfrm>
              <a:prstGeom prst="rect">
                <a:avLst/>
              </a:prstGeom>
              <a:blipFill>
                <a:blip r:embed="rId4"/>
                <a:stretch>
                  <a:fillRect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305792" y="3716529"/>
                <a:ext cx="83978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5792" y="3716529"/>
                <a:ext cx="839782" cy="646331"/>
              </a:xfrm>
              <a:prstGeom prst="rect">
                <a:avLst/>
              </a:prstGeom>
              <a:blipFill>
                <a:blip r:embed="rId5"/>
                <a:stretch>
                  <a:fillRect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8530443" y="3716529"/>
                <a:ext cx="105407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0443" y="3716529"/>
                <a:ext cx="1054071" cy="646331"/>
              </a:xfrm>
              <a:prstGeom prst="rect">
                <a:avLst/>
              </a:prstGeom>
              <a:blipFill>
                <a:blip r:embed="rId6"/>
                <a:stretch>
                  <a:fillRect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Curved Connector 49"/>
          <p:cNvCxnSpPr>
            <a:endCxn id="38" idx="7"/>
          </p:cNvCxnSpPr>
          <p:nvPr/>
        </p:nvCxnSpPr>
        <p:spPr>
          <a:xfrm>
            <a:off x="6194325" y="2397530"/>
            <a:ext cx="2224651" cy="1522450"/>
          </a:xfrm>
          <a:prstGeom prst="curvedConnector2">
            <a:avLst/>
          </a:prstGeom>
          <a:ln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9101831" y="4645906"/>
                <a:ext cx="20525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fa-I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a-I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1831" y="4645906"/>
                <a:ext cx="2052550" cy="369332"/>
              </a:xfrm>
              <a:prstGeom prst="rect">
                <a:avLst/>
              </a:prstGeom>
              <a:blipFill>
                <a:blip r:embed="rId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Curved Connector 43"/>
          <p:cNvCxnSpPr>
            <a:stCxn id="9" idx="0"/>
            <a:endCxn id="38" idx="2"/>
          </p:cNvCxnSpPr>
          <p:nvPr/>
        </p:nvCxnSpPr>
        <p:spPr>
          <a:xfrm rot="5400000" flipH="1" flipV="1">
            <a:off x="6975052" y="4700774"/>
            <a:ext cx="1598228" cy="415075"/>
          </a:xfrm>
          <a:prstGeom prst="curvedConnector2">
            <a:avLst/>
          </a:prstGeom>
          <a:ln>
            <a:solidFill>
              <a:srgbClr val="FF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350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H="1">
            <a:off x="0" y="788882"/>
            <a:ext cx="12192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582840" y="59422"/>
                <a:ext cx="614181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 rtl="1"/>
                <a:r>
                  <a:rPr lang="fa-IR" sz="4000" b="1" dirty="0" smtClean="0">
                    <a:latin typeface="Gabriola" panose="04040605051002020D02" pitchFamily="82" charset="0"/>
                    <a:cs typeface="2  Kamran" panose="00000400000000000000" pitchFamily="2" charset="-78"/>
                  </a:rPr>
                  <a:t>بهبود الگوریتم </a:t>
                </a:r>
                <a:r>
                  <a:rPr lang="en-US" sz="4000" b="1" dirty="0" smtClean="0">
                    <a:latin typeface="Gabriola" panose="04040605051002020D02" pitchFamily="82" charset="0"/>
                    <a:cs typeface="2  Kamran" panose="00000400000000000000" pitchFamily="2" charset="-78"/>
                  </a:rPr>
                  <a:t>MINIMAX</a:t>
                </a:r>
                <a:r>
                  <a:rPr lang="fa-IR" sz="4000" b="1" dirty="0" smtClean="0">
                    <a:latin typeface="Gabriola" panose="04040605051002020D02" pitchFamily="82" charset="0"/>
                    <a:cs typeface="2  Kamran" panose="00000400000000000000" pitchFamily="2" charset="-78"/>
                  </a:rPr>
                  <a:t>: هرس 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𝛼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−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𝛽</m:t>
                    </m:r>
                  </m:oMath>
                </a14:m>
                <a:endParaRPr lang="en-US" sz="3600" dirty="0">
                  <a:solidFill>
                    <a:srgbClr val="0070C0"/>
                  </a:solidFill>
                  <a:latin typeface="Gabriola" panose="04040605051002020D02" pitchFamily="82" charset="0"/>
                  <a:cs typeface="2  Kamran" panose="00000400000000000000" pitchFamily="2" charset="-78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2840" y="59422"/>
                <a:ext cx="6141810" cy="707886"/>
              </a:xfrm>
              <a:prstGeom prst="rect">
                <a:avLst/>
              </a:prstGeom>
              <a:blipFill>
                <a:blip r:embed="rId2"/>
                <a:stretch>
                  <a:fillRect t="-25862" r="-3476" b="-40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5388784" y="970958"/>
            <a:ext cx="6561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مثال: درخت بازی زیر را با استفاده از آلفا-بتا هرس کنید:</a:t>
            </a:r>
            <a:endParaRPr lang="en-US" sz="2800" b="1" dirty="0">
              <a:cs typeface="2  Kamran" panose="00000400000000000000" pitchFamily="2" charset="-78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12921" y="195465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MAX</a:t>
            </a:r>
            <a:endParaRPr lang="en-US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212921" y="3533894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MIN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7281739" y="5707425"/>
            <a:ext cx="569779" cy="43252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13" name="Oval 12"/>
          <p:cNvSpPr/>
          <p:nvPr/>
        </p:nvSpPr>
        <p:spPr>
          <a:xfrm>
            <a:off x="5806161" y="3846360"/>
            <a:ext cx="512296" cy="53518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2</a:t>
            </a:r>
            <a:endParaRPr lang="en-US" sz="2800" b="1" dirty="0"/>
          </a:p>
        </p:txBody>
      </p:sp>
      <p:sp>
        <p:nvSpPr>
          <p:cNvPr id="15" name="Rectangle 14"/>
          <p:cNvSpPr/>
          <p:nvPr/>
        </p:nvSpPr>
        <p:spPr>
          <a:xfrm>
            <a:off x="5802420" y="1954651"/>
            <a:ext cx="522992" cy="44288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3</a:t>
            </a:r>
            <a:endParaRPr lang="en-US" sz="2800" b="1" dirty="0"/>
          </a:p>
        </p:txBody>
      </p:sp>
      <p:cxnSp>
        <p:nvCxnSpPr>
          <p:cNvPr id="6" name="Straight Connector 5"/>
          <p:cNvCxnSpPr>
            <a:stCxn id="15" idx="2"/>
            <a:endCxn id="13" idx="0"/>
          </p:cNvCxnSpPr>
          <p:nvPr/>
        </p:nvCxnSpPr>
        <p:spPr>
          <a:xfrm flipH="1">
            <a:off x="6062309" y="2397531"/>
            <a:ext cx="1607" cy="14488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5" idx="2"/>
            <a:endCxn id="38" idx="1"/>
          </p:cNvCxnSpPr>
          <p:nvPr/>
        </p:nvCxnSpPr>
        <p:spPr>
          <a:xfrm>
            <a:off x="6063916" y="2397531"/>
            <a:ext cx="1992812" cy="152244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5103894" y="5727092"/>
            <a:ext cx="569779" cy="43252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34" name="Rectangle 33"/>
          <p:cNvSpPr/>
          <p:nvPr/>
        </p:nvSpPr>
        <p:spPr>
          <a:xfrm>
            <a:off x="2616330" y="5732009"/>
            <a:ext cx="569779" cy="43252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3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287554" y="5732010"/>
            <a:ext cx="569779" cy="432521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5</a:t>
            </a:r>
            <a:endParaRPr lang="en-US" b="1" dirty="0"/>
          </a:p>
        </p:txBody>
      </p:sp>
      <p:sp>
        <p:nvSpPr>
          <p:cNvPr id="36" name="Rectangle 35"/>
          <p:cNvSpPr/>
          <p:nvPr/>
        </p:nvSpPr>
        <p:spPr>
          <a:xfrm>
            <a:off x="3944103" y="5732010"/>
            <a:ext cx="569779" cy="43252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10</a:t>
            </a:r>
            <a:endParaRPr lang="en-US" b="1" dirty="0"/>
          </a:p>
        </p:txBody>
      </p:sp>
      <p:sp>
        <p:nvSpPr>
          <p:cNvPr id="37" name="Oval 36"/>
          <p:cNvSpPr/>
          <p:nvPr/>
        </p:nvSpPr>
        <p:spPr>
          <a:xfrm>
            <a:off x="3319861" y="3884570"/>
            <a:ext cx="512296" cy="53518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3</a:t>
            </a:r>
            <a:endParaRPr lang="en-US" sz="2800" b="1" dirty="0"/>
          </a:p>
        </p:txBody>
      </p:sp>
      <p:sp>
        <p:nvSpPr>
          <p:cNvPr id="38" name="Oval 37"/>
          <p:cNvSpPr/>
          <p:nvPr/>
        </p:nvSpPr>
        <p:spPr>
          <a:xfrm>
            <a:off x="7981704" y="3841604"/>
            <a:ext cx="512296" cy="53518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2</a:t>
            </a:r>
            <a:endParaRPr lang="en-US" sz="2800" b="1" dirty="0"/>
          </a:p>
        </p:txBody>
      </p:sp>
      <p:cxnSp>
        <p:nvCxnSpPr>
          <p:cNvPr id="42" name="Straight Connector 41"/>
          <p:cNvCxnSpPr>
            <a:stCxn id="15" idx="2"/>
            <a:endCxn id="37" idx="7"/>
          </p:cNvCxnSpPr>
          <p:nvPr/>
        </p:nvCxnSpPr>
        <p:spPr>
          <a:xfrm flipH="1">
            <a:off x="3757133" y="2397531"/>
            <a:ext cx="2306783" cy="15654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37" idx="4"/>
            <a:endCxn id="34" idx="0"/>
          </p:cNvCxnSpPr>
          <p:nvPr/>
        </p:nvCxnSpPr>
        <p:spPr>
          <a:xfrm flipH="1">
            <a:off x="2901220" y="4419756"/>
            <a:ext cx="674789" cy="131225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37" idx="4"/>
            <a:endCxn id="35" idx="0"/>
          </p:cNvCxnSpPr>
          <p:nvPr/>
        </p:nvCxnSpPr>
        <p:spPr>
          <a:xfrm flipH="1">
            <a:off x="3572444" y="4419756"/>
            <a:ext cx="3565" cy="131225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37" idx="4"/>
            <a:endCxn id="36" idx="0"/>
          </p:cNvCxnSpPr>
          <p:nvPr/>
        </p:nvCxnSpPr>
        <p:spPr>
          <a:xfrm>
            <a:off x="3576009" y="4419756"/>
            <a:ext cx="652984" cy="131225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13" idx="4"/>
            <a:endCxn id="28" idx="0"/>
          </p:cNvCxnSpPr>
          <p:nvPr/>
        </p:nvCxnSpPr>
        <p:spPr>
          <a:xfrm flipH="1">
            <a:off x="5388784" y="4381546"/>
            <a:ext cx="673525" cy="13455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38" idx="4"/>
            <a:endCxn id="9" idx="0"/>
          </p:cNvCxnSpPr>
          <p:nvPr/>
        </p:nvCxnSpPr>
        <p:spPr>
          <a:xfrm flipH="1">
            <a:off x="7566629" y="4376790"/>
            <a:ext cx="671223" cy="13306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344897" y="1885448"/>
                <a:ext cx="105407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4897" y="1885448"/>
                <a:ext cx="1054071" cy="646331"/>
              </a:xfrm>
              <a:prstGeom prst="rect">
                <a:avLst/>
              </a:prstGeom>
              <a:blipFill>
                <a:blip r:embed="rId3"/>
                <a:stretch>
                  <a:fillRect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857333" y="3770705"/>
                <a:ext cx="105407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333" y="3770705"/>
                <a:ext cx="1054070" cy="646331"/>
              </a:xfrm>
              <a:prstGeom prst="rect">
                <a:avLst/>
              </a:prstGeom>
              <a:blipFill>
                <a:blip r:embed="rId4"/>
                <a:stretch>
                  <a:fillRect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305792" y="3716529"/>
                <a:ext cx="83978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5792" y="3716529"/>
                <a:ext cx="839782" cy="646331"/>
              </a:xfrm>
              <a:prstGeom prst="rect">
                <a:avLst/>
              </a:prstGeom>
              <a:blipFill>
                <a:blip r:embed="rId5"/>
                <a:stretch>
                  <a:fillRect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8530443" y="3716529"/>
                <a:ext cx="105407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0443" y="3716529"/>
                <a:ext cx="1054071" cy="646331"/>
              </a:xfrm>
              <a:prstGeom prst="rect">
                <a:avLst/>
              </a:prstGeom>
              <a:blipFill>
                <a:blip r:embed="rId6"/>
                <a:stretch>
                  <a:fillRect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215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7787354" y="59422"/>
            <a:ext cx="39372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40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فرموله سازی جستجو در بازی</a:t>
            </a:r>
            <a:endParaRPr lang="en-US" sz="4000" b="1" dirty="0">
              <a:solidFill>
                <a:srgbClr val="0070C0"/>
              </a:solidFill>
              <a:latin typeface="Gabriola" panose="04040605051002020D02" pitchFamily="82" charset="0"/>
              <a:cs typeface="2  Kamran" panose="00000400000000000000" pitchFamily="2" charset="-78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0" y="788882"/>
            <a:ext cx="12192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352166" y="970958"/>
            <a:ext cx="55980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برای تعریف یک بازی، به اطلاعات زیر نیاز داریم:</a:t>
            </a:r>
            <a:endParaRPr lang="en-US" sz="3200" b="1" dirty="0">
              <a:cs typeface="2  Kamra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4251" y="1341662"/>
            <a:ext cx="2874011" cy="337670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0420587" y="1676253"/>
            <a:ext cx="15295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1- حالت اولیه</a:t>
            </a:r>
            <a:endParaRPr lang="en-US" sz="2800" b="1" dirty="0">
              <a:cs typeface="2  Kamran" panose="00000400000000000000" pitchFamily="2" charset="-7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04989" y="1676253"/>
            <a:ext cx="2188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2- اعمال ممکن (</a:t>
            </a:r>
            <a:r>
              <a:rPr lang="en-US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A</a:t>
            </a:r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)</a:t>
            </a:r>
            <a:endParaRPr lang="en-US" sz="2800" b="1" dirty="0">
              <a:cs typeface="2  Kamran" panose="00000400000000000000" pitchFamily="2" charset="-7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61257" y="1676253"/>
            <a:ext cx="1733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3- بازیکنان (</a:t>
            </a:r>
            <a:r>
              <a:rPr lang="en-US" sz="2800" b="1" dirty="0">
                <a:latin typeface="Gabriola" panose="04040605051002020D02" pitchFamily="82" charset="0"/>
                <a:cs typeface="2  Kamran" panose="00000400000000000000" pitchFamily="2" charset="-78"/>
              </a:rPr>
              <a:t>P</a:t>
            </a:r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)</a:t>
            </a:r>
            <a:endParaRPr lang="en-US" sz="2800" b="1" dirty="0">
              <a:cs typeface="2  Kamran" panose="00000400000000000000" pitchFamily="2" charset="-7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447839" y="2443103"/>
            <a:ext cx="15023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4- تابع بعدی</a:t>
            </a:r>
            <a:endParaRPr lang="en-US" sz="2800" b="1" dirty="0">
              <a:cs typeface="2  Kamran" panose="000004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452631" y="2443103"/>
                <a:ext cx="265713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 rtl="1"/>
                <a:r>
                  <a:rPr lang="en-US" sz="2800" b="1" dirty="0" smtClean="0">
                    <a:solidFill>
                      <a:srgbClr val="0070C0"/>
                    </a:solidFill>
                    <a:latin typeface="Gabriola" panose="04040605051002020D02" pitchFamily="82" charset="0"/>
                    <a:cs typeface="2  Kamran" panose="00000400000000000000" pitchFamily="2" charset="-78"/>
                  </a:rPr>
                  <a:t>Successor: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𝑆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×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𝐴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→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𝑆</m:t>
                    </m:r>
                  </m:oMath>
                </a14:m>
                <a:endParaRPr lang="en-US" sz="2400" dirty="0">
                  <a:solidFill>
                    <a:srgbClr val="0070C0"/>
                  </a:solidFill>
                  <a:cs typeface="2  Kamran" panose="00000400000000000000" pitchFamily="2" charset="-78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2631" y="2443103"/>
                <a:ext cx="2657138" cy="523220"/>
              </a:xfrm>
              <a:prstGeom prst="rect">
                <a:avLst/>
              </a:prstGeom>
              <a:blipFill>
                <a:blip r:embed="rId3"/>
                <a:stretch>
                  <a:fillRect l="-3678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9776178" y="3193378"/>
            <a:ext cx="21467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5- تابع تست خاتمه</a:t>
            </a:r>
            <a:endParaRPr lang="en-US" sz="2800" b="1" dirty="0">
              <a:cs typeface="2  Kamran" panose="000004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420002" y="3193378"/>
                <a:ext cx="310476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 rtl="1"/>
                <a:r>
                  <a:rPr lang="en-US" sz="2800" b="1" dirty="0" smtClean="0">
                    <a:solidFill>
                      <a:srgbClr val="0070C0"/>
                    </a:solidFill>
                    <a:latin typeface="Gabriola" panose="04040605051002020D02" pitchFamily="82" charset="0"/>
                    <a:cs typeface="2  Kamran" panose="00000400000000000000" pitchFamily="2" charset="-78"/>
                  </a:rPr>
                  <a:t>Terminal-Test: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𝑆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2  Kamran" panose="00000400000000000000" pitchFamily="2" charset="-78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2  Kamran" panose="00000400000000000000" pitchFamily="2" charset="-78"/>
                          </a:rPr>
                          <m:t>𝑇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2  Kamran" panose="00000400000000000000" pitchFamily="2" charset="-78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2  Kamran" panose="00000400000000000000" pitchFamily="2" charset="-78"/>
                          </a:rPr>
                          <m:t>𝐹</m:t>
                        </m:r>
                      </m:e>
                    </m:d>
                  </m:oMath>
                </a14:m>
                <a:endParaRPr lang="en-US" sz="2400" dirty="0">
                  <a:solidFill>
                    <a:srgbClr val="0070C0"/>
                  </a:solidFill>
                  <a:cs typeface="2  Kamran" panose="00000400000000000000" pitchFamily="2" charset="-78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0002" y="3193378"/>
                <a:ext cx="3104761" cy="523220"/>
              </a:xfrm>
              <a:prstGeom prst="rect">
                <a:avLst/>
              </a:prstGeom>
              <a:blipFill>
                <a:blip r:embed="rId4"/>
                <a:stretch>
                  <a:fillRect l="-2750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3976255" y="3943653"/>
            <a:ext cx="79466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6- تابع سودمندی حالت پایانی (</a:t>
            </a:r>
            <a:r>
              <a:rPr lang="en-US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Terminal Utility</a:t>
            </a:r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): مقداری را برای هر حالت پایانی و برای هر بازیکن در نظر می گیرد. </a:t>
            </a:r>
            <a:endParaRPr lang="en-US" sz="2800" b="1" dirty="0">
              <a:cs typeface="2  Kamran" panose="000004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024961" y="4404336"/>
                <a:ext cx="34276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 rtl="1"/>
                <a:r>
                  <a:rPr lang="en-US" sz="2800" b="1" dirty="0" smtClean="0">
                    <a:solidFill>
                      <a:srgbClr val="0070C0"/>
                    </a:solidFill>
                    <a:latin typeface="Gabriola" panose="04040605051002020D02" pitchFamily="82" charset="0"/>
                    <a:cs typeface="2  Kamran" panose="00000400000000000000" pitchFamily="2" charset="-78"/>
                  </a:rPr>
                  <a:t>Terminal-Utility: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𝑆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×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𝑃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→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𝑅</m:t>
                    </m:r>
                  </m:oMath>
                </a14:m>
                <a:endParaRPr lang="en-US" sz="2400" dirty="0">
                  <a:solidFill>
                    <a:srgbClr val="0070C0"/>
                  </a:solidFill>
                  <a:cs typeface="2  Kamran" panose="00000400000000000000" pitchFamily="2" charset="-78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4961" y="4404336"/>
                <a:ext cx="3427670" cy="523220"/>
              </a:xfrm>
              <a:prstGeom prst="rect">
                <a:avLst/>
              </a:prstGeom>
              <a:blipFill>
                <a:blip r:embed="rId5"/>
                <a:stretch>
                  <a:fillRect l="-2487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2403091" y="5613480"/>
            <a:ext cx="9547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solidFill>
                  <a:srgbClr val="FF000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حالت اولیه و حرکت های ممکن برای هر بازیکن، درخت بازی (</a:t>
            </a:r>
            <a:r>
              <a:rPr lang="en-US" sz="2800" b="1" dirty="0" smtClean="0">
                <a:solidFill>
                  <a:srgbClr val="FF000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Game Tree</a:t>
            </a:r>
            <a:r>
              <a:rPr lang="fa-IR" sz="2800" b="1" dirty="0" smtClean="0">
                <a:solidFill>
                  <a:srgbClr val="FF000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) را مشخص می کند. </a:t>
            </a:r>
            <a:endParaRPr lang="en-US" sz="2800" b="1" dirty="0">
              <a:solidFill>
                <a:srgbClr val="FF0000"/>
              </a:solidFill>
              <a:cs typeface="2  Kamr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5980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H="1">
            <a:off x="0" y="788882"/>
            <a:ext cx="12192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979714" y="59422"/>
            <a:ext cx="37449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40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بهبود الگوریتم </a:t>
            </a:r>
            <a:r>
              <a:rPr lang="en-US" sz="40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MINIMAX</a:t>
            </a:r>
            <a:endParaRPr lang="en-US" sz="3600" dirty="0">
              <a:solidFill>
                <a:srgbClr val="0070C0"/>
              </a:solidFill>
              <a:latin typeface="Gabriola" panose="04040605051002020D02" pitchFamily="82" charset="0"/>
              <a:cs typeface="2  Kamra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22" y="1435185"/>
            <a:ext cx="4281642" cy="50026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388784" y="970958"/>
                <a:ext cx="6561388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fa-IR" sz="2800" b="1" dirty="0" smtClean="0">
                    <a:latin typeface="Gabriola" panose="04040605051002020D02" pitchFamily="82" charset="0"/>
                    <a:cs typeface="2  Kamran" panose="00000400000000000000" pitchFamily="2" charset="-78"/>
                  </a:rPr>
                  <a:t>اگرچه با استفاده از روش هرس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𝜶</m:t>
                    </m:r>
                    <m:r>
                      <a:rPr lang="en-US" sz="2800" b="1" i="1" dirty="0" smtClean="0"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−</m:t>
                    </m:r>
                    <m:r>
                      <a:rPr lang="en-US" sz="2800" b="1" i="1" dirty="0" smtClean="0"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𝜷</m:t>
                    </m:r>
                  </m:oMath>
                </a14:m>
                <a:r>
                  <a:rPr lang="fa-IR" sz="2800" b="1" dirty="0" smtClean="0">
                    <a:latin typeface="Gabriola" panose="04040605051002020D02" pitchFamily="82" charset="0"/>
                    <a:cs typeface="2  Kamran" panose="00000400000000000000" pitchFamily="2" charset="-78"/>
                  </a:rPr>
                  <a:t>، بخش بزرگی از درخت جستجو حذف می شود، ولی برای بازی های واقعی، مانند شطرنج، رسیدن به گرههای ریشه (</a:t>
                </a:r>
                <a:r>
                  <a:rPr lang="en-US" sz="2800" b="1" dirty="0" smtClean="0">
                    <a:latin typeface="Gabriola" panose="04040605051002020D02" pitchFamily="82" charset="0"/>
                    <a:cs typeface="2  Kamran" panose="00000400000000000000" pitchFamily="2" charset="-78"/>
                  </a:rPr>
                  <a:t>Utility Value</a:t>
                </a:r>
                <a:r>
                  <a:rPr lang="fa-IR" sz="2800" b="1" dirty="0" smtClean="0">
                    <a:latin typeface="Gabriola" panose="04040605051002020D02" pitchFamily="82" charset="0"/>
                    <a:cs typeface="2  Kamran" panose="00000400000000000000" pitchFamily="2" charset="-78"/>
                  </a:rPr>
                  <a:t> ها) عملاً  غیرممکن است. </a:t>
                </a:r>
                <a:endParaRPr lang="en-US" sz="2800" b="1" dirty="0">
                  <a:cs typeface="2  Kamran" panose="00000400000000000000" pitchFamily="2" charset="-78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8784" y="970958"/>
                <a:ext cx="6561388" cy="1384995"/>
              </a:xfrm>
              <a:prstGeom prst="rect">
                <a:avLst/>
              </a:prstGeom>
              <a:blipFill>
                <a:blip r:embed="rId3"/>
                <a:stretch>
                  <a:fillRect l="-279" t="-3084" r="-1859" b="-12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5163262" y="4736713"/>
            <a:ext cx="65613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solidFill>
                  <a:srgbClr val="FF000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راه حل</a:t>
            </a:r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: </a:t>
            </a:r>
            <a:r>
              <a:rPr lang="fa-IR" sz="2800" b="1" dirty="0" smtClean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جستجو با عمق محدود </a:t>
            </a:r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+ </a:t>
            </a:r>
            <a:r>
              <a:rPr lang="fa-IR" sz="2800" b="1" dirty="0" smtClean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استفاده از یک تابع ارزیاب برای گرههای غیر پایانی </a:t>
            </a:r>
            <a:endParaRPr lang="en-US" sz="2800" b="1" dirty="0">
              <a:solidFill>
                <a:srgbClr val="0070C0"/>
              </a:solidFill>
              <a:cs typeface="2  Kamran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7622" y="2355953"/>
            <a:ext cx="3544223" cy="637971"/>
          </a:xfrm>
          <a:prstGeom prst="rect">
            <a:avLst/>
          </a:prstGeom>
          <a:noFill/>
          <a:ln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4464004" y="2674938"/>
            <a:ext cx="32639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2000" b="1" dirty="0" smtClean="0">
                <a:solidFill>
                  <a:srgbClr val="FF000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یک عمق را انتخاب می کنیم و از یک تابع ارزیاب برای ارزیابی گرههای این عمق استفاده می کنیم. سپس از الگوریتم </a:t>
            </a:r>
            <a:r>
              <a:rPr lang="en-US" sz="2000" b="1" dirty="0" smtClean="0">
                <a:solidFill>
                  <a:srgbClr val="FF000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minimax</a:t>
            </a:r>
            <a:r>
              <a:rPr lang="fa-IR" sz="2000" b="1" dirty="0" smtClean="0">
                <a:solidFill>
                  <a:srgbClr val="FF000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 استفاده می کنیم. </a:t>
            </a:r>
            <a:endParaRPr lang="en-US" sz="2000" b="1" dirty="0">
              <a:solidFill>
                <a:srgbClr val="0070C0"/>
              </a:solidFill>
              <a:cs typeface="2  Kamran" panose="00000400000000000000" pitchFamily="2" charset="-78"/>
            </a:endParaRPr>
          </a:p>
        </p:txBody>
      </p:sp>
      <p:cxnSp>
        <p:nvCxnSpPr>
          <p:cNvPr id="8" name="Straight Arrow Connector 7"/>
          <p:cNvCxnSpPr>
            <a:stCxn id="5" idx="3"/>
          </p:cNvCxnSpPr>
          <p:nvPr/>
        </p:nvCxnSpPr>
        <p:spPr>
          <a:xfrm>
            <a:off x="3701845" y="2674939"/>
            <a:ext cx="831099" cy="3572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924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5" grpId="0" animBg="1"/>
      <p:bldP spid="3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H="1">
            <a:off x="0" y="788882"/>
            <a:ext cx="12192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979714" y="59422"/>
            <a:ext cx="37449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40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بهبود الگوریتم </a:t>
            </a:r>
            <a:r>
              <a:rPr lang="en-US" sz="40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MINIMAX</a:t>
            </a:r>
            <a:endParaRPr lang="en-US" sz="3600" dirty="0">
              <a:solidFill>
                <a:srgbClr val="0070C0"/>
              </a:solidFill>
              <a:latin typeface="Gabriola" panose="04040605051002020D02" pitchFamily="82" charset="0"/>
              <a:cs typeface="2  Kamran" panose="00000400000000000000" pitchFamily="2" charset="-7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88784" y="970958"/>
            <a:ext cx="6561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 rtl="1">
              <a:buFont typeface="Courier New" panose="02070309020205020404" pitchFamily="49" charset="0"/>
              <a:buChar char="o"/>
            </a:pPr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توابع ارزیاب همواره غیرکامل (غیر دقیق) هستند. </a:t>
            </a:r>
            <a:endParaRPr lang="en-US" sz="2800" b="1" dirty="0">
              <a:cs typeface="2  Kamra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4269" t="26512" r="13879" b="15625"/>
          <a:stretch/>
        </p:blipFill>
        <p:spPr>
          <a:xfrm flipH="1">
            <a:off x="122413" y="1351352"/>
            <a:ext cx="4144296" cy="423278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388784" y="1812973"/>
            <a:ext cx="65613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 rtl="1">
              <a:buFont typeface="Courier New" panose="02070309020205020404" pitchFamily="49" charset="0"/>
              <a:buChar char="o"/>
            </a:pPr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هرچه عمق انتخابی بیشتر باشد، هزینه محاسباتی بیشتر می شود ولی در عوض دقت ارزیابی نیز بیشتر خواهد شد. </a:t>
            </a:r>
            <a:endParaRPr lang="en-US" sz="2800" b="1" dirty="0">
              <a:cs typeface="2  Kamran" panose="00000400000000000000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88784" y="2990692"/>
            <a:ext cx="65613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 rtl="1">
              <a:buFont typeface="Courier New" panose="02070309020205020404" pitchFamily="49" charset="0"/>
              <a:buChar char="o"/>
            </a:pPr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تابع ارزیاب ایده آل تابعی است که مقدار دقیق </a:t>
            </a:r>
            <a:r>
              <a:rPr lang="en-US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minimax-value</a:t>
            </a:r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 آن گره را محاسبه کند. </a:t>
            </a:r>
            <a:endParaRPr lang="en-US" sz="2800" b="1" dirty="0">
              <a:cs typeface="2  Kamran" panose="000004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2942" y="4168411"/>
            <a:ext cx="68472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 rtl="1">
              <a:buFont typeface="Courier New" panose="02070309020205020404" pitchFamily="49" charset="0"/>
              <a:buChar char="o"/>
            </a:pPr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اغلب توابع ارزیاب، برای ارزیابی یک حالت، یک سری </a:t>
            </a:r>
            <a:r>
              <a:rPr lang="fa-IR" sz="2800" b="1" dirty="0" smtClean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ویژگی ها </a:t>
            </a:r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تعریف کرده و آنها را اندازه گیری می کنند. </a:t>
            </a:r>
            <a:endParaRPr lang="en-US" sz="2800" b="1" dirty="0">
              <a:cs typeface="2  Kamr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92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H="1">
            <a:off x="0" y="788882"/>
            <a:ext cx="12192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979714" y="59422"/>
            <a:ext cx="37449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40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بهبود الگوریتم </a:t>
            </a:r>
            <a:r>
              <a:rPr lang="en-US" sz="40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MINIMAX</a:t>
            </a:r>
            <a:endParaRPr lang="en-US" sz="3600" dirty="0">
              <a:solidFill>
                <a:srgbClr val="0070C0"/>
              </a:solidFill>
              <a:latin typeface="Gabriola" panose="04040605051002020D02" pitchFamily="82" charset="0"/>
              <a:cs typeface="2  Kamran" panose="00000400000000000000" pitchFamily="2" charset="-7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595418" y="970958"/>
            <a:ext cx="4354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مثال: ارزیابی یک حالت از بازی شطرنج</a:t>
            </a:r>
            <a:endParaRPr lang="en-US" sz="2800" b="1" dirty="0">
              <a:cs typeface="2  Kamra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22164"/>
          <a:stretch/>
        </p:blipFill>
        <p:spPr>
          <a:xfrm>
            <a:off x="879465" y="1080107"/>
            <a:ext cx="3677787" cy="31291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825316" y="2212258"/>
                <a:ext cx="8480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fa-IR" dirty="0" smtClean="0">
                    <a:solidFill>
                      <a:srgbClr val="0070C0"/>
                    </a:solidFill>
                  </a:rPr>
                  <a:t>: 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5316" y="2212258"/>
                <a:ext cx="848057" cy="369332"/>
              </a:xfrm>
              <a:prstGeom prst="rect">
                <a:avLst/>
              </a:prstGeom>
              <a:blipFill>
                <a:blip r:embed="rId3"/>
                <a:stretch>
                  <a:fillRect l="-4317" t="-11667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0825315" y="2930338"/>
                <a:ext cx="8480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a-IR" dirty="0" smtClean="0"/>
                  <a:t>:</a:t>
                </a:r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5315" y="2930338"/>
                <a:ext cx="848057" cy="369332"/>
              </a:xfrm>
              <a:prstGeom prst="rect">
                <a:avLst/>
              </a:prstGeom>
              <a:blipFill>
                <a:blip r:embed="rId4"/>
                <a:stretch>
                  <a:fillRect t="-11667" r="-2878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0825314" y="3648418"/>
                <a:ext cx="8480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a-IR" dirty="0" smtClean="0"/>
                  <a:t>:</a:t>
                </a:r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5314" y="3648418"/>
                <a:ext cx="848057" cy="369332"/>
              </a:xfrm>
              <a:prstGeom prst="rect">
                <a:avLst/>
              </a:prstGeom>
              <a:blipFill>
                <a:blip r:embed="rId5"/>
                <a:stretch>
                  <a:fillRect t="-9836" r="-2878" b="-2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 rot="5400000">
                <a:off x="10825314" y="4366498"/>
                <a:ext cx="8480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10825314" y="4366498"/>
                <a:ext cx="84805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6361469" y="2135314"/>
            <a:ext cx="4354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تعداد وزیر سیاه – تعداد وزیر سفید</a:t>
            </a:r>
            <a:endParaRPr lang="en-US" sz="2800" b="1" dirty="0">
              <a:solidFill>
                <a:srgbClr val="0070C0"/>
              </a:solidFill>
              <a:cs typeface="2  Kamran" panose="00000400000000000000" pitchFamily="2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61468" y="2849528"/>
            <a:ext cx="4354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تعداد اسب سیاه – تعداد اسب سفید</a:t>
            </a:r>
            <a:endParaRPr lang="en-US" sz="2800" b="1" dirty="0">
              <a:solidFill>
                <a:srgbClr val="0070C0"/>
              </a:solidFill>
              <a:cs typeface="2  Kamran" panose="00000400000000000000" pitchFamily="2" charset="-7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70561" y="3563162"/>
            <a:ext cx="4354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تعداد فیل سیاه – تعداد فیل سفید</a:t>
            </a:r>
            <a:endParaRPr lang="en-US" sz="2800" b="1" dirty="0">
              <a:solidFill>
                <a:srgbClr val="0070C0"/>
              </a:solidFill>
              <a:cs typeface="2  Kamran" panose="000004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853833" y="4729400"/>
                <a:ext cx="723345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𝑒𝑣𝑎𝑙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+…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3833" y="4729400"/>
                <a:ext cx="7233455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344697" y="5808656"/>
                <a:ext cx="43286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fa-IR" sz="2800" b="1" dirty="0" smtClean="0">
                    <a:solidFill>
                      <a:srgbClr val="FF0000"/>
                    </a:solidFill>
                    <a:latin typeface="Gabriola" panose="04040605051002020D02" pitchFamily="82" charset="0"/>
                    <a:cs typeface="2  Kamran" panose="00000400000000000000" pitchFamily="2" charset="-78"/>
                  </a:rPr>
                  <a:t>: میزان اهمیت ویژگی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Gabriola" panose="04040605051002020D02" pitchFamily="82" charset="0"/>
                    <a:cs typeface="2  Kamran" panose="00000400000000000000" pitchFamily="2" charset="-78"/>
                  </a:rPr>
                  <a:t>i</a:t>
                </a:r>
                <a:r>
                  <a:rPr lang="fa-IR" sz="2800" b="1" dirty="0" smtClean="0">
                    <a:solidFill>
                      <a:srgbClr val="FF0000"/>
                    </a:solidFill>
                    <a:latin typeface="Gabriola" panose="04040605051002020D02" pitchFamily="82" charset="0"/>
                    <a:cs typeface="2  Kamran" panose="00000400000000000000" pitchFamily="2" charset="-78"/>
                  </a:rPr>
                  <a:t> ام</a:t>
                </a:r>
                <a:endParaRPr lang="en-US" sz="2800" b="1" dirty="0">
                  <a:solidFill>
                    <a:srgbClr val="FF0000"/>
                  </a:solidFill>
                  <a:latin typeface="Gabriola" panose="04040605051002020D02" pitchFamily="82" charset="0"/>
                  <a:cs typeface="2  Kamran" panose="00000400000000000000" pitchFamily="2" charset="-78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4697" y="5808656"/>
                <a:ext cx="4328675" cy="523220"/>
              </a:xfrm>
              <a:prstGeom prst="rect">
                <a:avLst/>
              </a:prstGeom>
              <a:blipFill>
                <a:blip r:embed="rId8"/>
                <a:stretch>
                  <a:fillRect t="-22093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7575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  <p:bldP spid="15" grpId="0"/>
      <p:bldP spid="17" grpId="0"/>
      <p:bldP spid="18" grpId="0"/>
      <p:bldP spid="19" grpId="0"/>
      <p:bldP spid="6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7787354" y="59422"/>
            <a:ext cx="39372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40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فرموله سازی جستجو در بازی</a:t>
            </a:r>
            <a:endParaRPr lang="en-US" sz="4000" b="1" dirty="0">
              <a:solidFill>
                <a:srgbClr val="0070C0"/>
              </a:solidFill>
              <a:latin typeface="Gabriola" panose="04040605051002020D02" pitchFamily="82" charset="0"/>
              <a:cs typeface="2  Kamran" panose="00000400000000000000" pitchFamily="2" charset="-78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0" y="788882"/>
            <a:ext cx="12192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9066049" y="970958"/>
            <a:ext cx="28841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b="1" dirty="0" smtClean="0">
                <a:solidFill>
                  <a:srgbClr val="FF000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مثال: بازی </a:t>
            </a:r>
            <a:r>
              <a:rPr lang="en-US" sz="3200" b="1" dirty="0" smtClean="0">
                <a:solidFill>
                  <a:srgbClr val="FF000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Tic-Tac-Toe</a:t>
            </a:r>
            <a:endParaRPr lang="en-US" sz="3200" b="1" dirty="0">
              <a:solidFill>
                <a:srgbClr val="FF0000"/>
              </a:solidFill>
              <a:cs typeface="2  Kamran" panose="000004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080655" y="1555733"/>
                <a:ext cx="10495445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rtl="1"/>
                <a:r>
                  <a:rPr lang="fa-IR" sz="2800" b="1" dirty="0" smtClean="0">
                    <a:latin typeface="Gabriola" panose="04040605051002020D02" pitchFamily="82" charset="0"/>
                    <a:cs typeface="2  Kamran" panose="00000400000000000000" pitchFamily="2" charset="-78"/>
                  </a:rPr>
                  <a:t>در این بازی، با یک جدول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𝟑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×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𝟑</m:t>
                    </m:r>
                  </m:oMath>
                </a14:m>
                <a:r>
                  <a:rPr lang="fa-IR" sz="2400" b="1" dirty="0" smtClean="0">
                    <a:latin typeface="Gabriola" panose="04040605051002020D02" pitchFamily="82" charset="0"/>
                    <a:cs typeface="2  Kamran" panose="00000400000000000000" pitchFamily="2" charset="-78"/>
                  </a:rPr>
                  <a:t> </a:t>
                </a:r>
                <a:r>
                  <a:rPr lang="fa-IR" sz="2800" b="1" dirty="0" smtClean="0">
                    <a:latin typeface="Gabriola" panose="04040605051002020D02" pitchFamily="82" charset="0"/>
                    <a:cs typeface="2  Kamran" panose="00000400000000000000" pitchFamily="2" charset="-78"/>
                  </a:rPr>
                  <a:t>مواجه هستیم. یکی از بازیکنان از علامت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×</m:t>
                    </m:r>
                  </m:oMath>
                </a14:m>
                <a:r>
                  <a:rPr lang="fa-IR" sz="2800" b="1" dirty="0" smtClean="0">
                    <a:latin typeface="Gabriola" panose="04040605051002020D02" pitchFamily="82" charset="0"/>
                    <a:cs typeface="2  Kamran" panose="00000400000000000000" pitchFamily="2" charset="-78"/>
                  </a:rPr>
                  <a:t> و دیگری از علامت </a:t>
                </a:r>
                <a:r>
                  <a:rPr lang="en-US" sz="2800" b="1" dirty="0" smtClean="0">
                    <a:latin typeface="Gabriola" panose="04040605051002020D02" pitchFamily="82" charset="0"/>
                    <a:cs typeface="2  Kamran" panose="00000400000000000000" pitchFamily="2" charset="-78"/>
                  </a:rPr>
                  <a:t>O</a:t>
                </a:r>
                <a:r>
                  <a:rPr lang="fa-IR" sz="2800" b="1" dirty="0" smtClean="0">
                    <a:latin typeface="Gabriola" panose="04040605051002020D02" pitchFamily="82" charset="0"/>
                    <a:cs typeface="2  Kamran" panose="00000400000000000000" pitchFamily="2" charset="-78"/>
                  </a:rPr>
                  <a:t> استفاده می کند. اگر در نهایت یکی از بازیکنان بتواند علامت های خودرا به شکل افقی، عمودی یا قطری بچیند، برنده بازی خواهد بود. </a:t>
                </a:r>
                <a:endParaRPr lang="en-US" sz="2800" b="1" dirty="0">
                  <a:cs typeface="2  Kamran" panose="00000400000000000000" pitchFamily="2" charset="-78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655" y="1555733"/>
                <a:ext cx="10495445" cy="1384995"/>
              </a:xfrm>
              <a:prstGeom prst="rect">
                <a:avLst/>
              </a:prstGeom>
              <a:blipFill>
                <a:blip r:embed="rId2"/>
                <a:stretch>
                  <a:fillRect l="-1974" t="-7930" r="-1220" b="-123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8605" y="2940728"/>
            <a:ext cx="6514789" cy="318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37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7517"/>
          <a:stretch/>
        </p:blipFill>
        <p:spPr>
          <a:xfrm>
            <a:off x="419520" y="1243792"/>
            <a:ext cx="7390557" cy="495316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787354" y="59422"/>
            <a:ext cx="39372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40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فرموله سازی جستجو در بازی</a:t>
            </a:r>
            <a:endParaRPr lang="en-US" sz="4000" b="1" dirty="0">
              <a:solidFill>
                <a:srgbClr val="0070C0"/>
              </a:solidFill>
              <a:latin typeface="Gabriola" panose="04040605051002020D02" pitchFamily="82" charset="0"/>
              <a:cs typeface="2  Kamran" panose="00000400000000000000" pitchFamily="2" charset="-78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0" y="788882"/>
            <a:ext cx="12192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9066049" y="970958"/>
            <a:ext cx="28841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b="1" dirty="0" smtClean="0">
                <a:solidFill>
                  <a:srgbClr val="FF000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مثال: بازی </a:t>
            </a:r>
            <a:r>
              <a:rPr lang="en-US" sz="3200" b="1" dirty="0" smtClean="0">
                <a:solidFill>
                  <a:srgbClr val="FF000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Tic-Tac-Toe</a:t>
            </a:r>
            <a:endParaRPr lang="en-US" sz="3200" b="1" dirty="0">
              <a:solidFill>
                <a:srgbClr val="FF0000"/>
              </a:solidFill>
              <a:cs typeface="2  Kamran" panose="000004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592291" y="1555733"/>
                <a:ext cx="398380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rtl="1"/>
                <a:r>
                  <a:rPr lang="fa-IR" sz="2800" b="1" dirty="0" smtClean="0">
                    <a:latin typeface="Gabriola" panose="04040605051002020D02" pitchFamily="82" charset="0"/>
                    <a:cs typeface="2  Kamran" panose="00000400000000000000" pitchFamily="2" charset="-78"/>
                  </a:rPr>
                  <a:t>حالت اولیه: </a:t>
                </a:r>
                <a:r>
                  <a:rPr lang="fa-IR" sz="2400" b="1" dirty="0" smtClean="0">
                    <a:solidFill>
                      <a:srgbClr val="0070C0"/>
                    </a:solidFill>
                    <a:latin typeface="Gabriola" panose="04040605051002020D02" pitchFamily="82" charset="0"/>
                    <a:cs typeface="2  Kamran" panose="00000400000000000000" pitchFamily="2" charset="-78"/>
                  </a:rPr>
                  <a:t>صفحه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3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×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3</m:t>
                    </m:r>
                  </m:oMath>
                </a14:m>
                <a:r>
                  <a:rPr lang="fa-IR" dirty="0" smtClean="0">
                    <a:solidFill>
                      <a:srgbClr val="0070C0"/>
                    </a:solidFill>
                    <a:latin typeface="Gabriola" panose="04040605051002020D02" pitchFamily="82" charset="0"/>
                    <a:cs typeface="2  Kamran" panose="00000400000000000000" pitchFamily="2" charset="-78"/>
                  </a:rPr>
                  <a:t> </a:t>
                </a:r>
                <a:r>
                  <a:rPr lang="fa-IR" sz="2400" b="1" dirty="0" smtClean="0">
                    <a:solidFill>
                      <a:srgbClr val="0070C0"/>
                    </a:solidFill>
                    <a:latin typeface="Gabriola" panose="04040605051002020D02" pitchFamily="82" charset="0"/>
                    <a:cs typeface="2  Kamran" panose="00000400000000000000" pitchFamily="2" charset="-78"/>
                  </a:rPr>
                  <a:t>خالی</a:t>
                </a:r>
                <a:endParaRPr lang="en-US" sz="2400" b="1" dirty="0">
                  <a:solidFill>
                    <a:srgbClr val="0070C0"/>
                  </a:solidFill>
                  <a:cs typeface="2  Kamran" panose="00000400000000000000" pitchFamily="2" charset="-78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2291" y="1555733"/>
                <a:ext cx="3983809" cy="523220"/>
              </a:xfrm>
              <a:prstGeom prst="rect">
                <a:avLst/>
              </a:prstGeom>
              <a:blipFill>
                <a:blip r:embed="rId3"/>
                <a:stretch>
                  <a:fillRect t="-11628" r="-305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7592291" y="2060973"/>
            <a:ext cx="3983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بازیکنان: </a:t>
            </a:r>
            <a:r>
              <a:rPr lang="en-US" sz="2400" b="1" dirty="0" smtClean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{MAX,MIN}</a:t>
            </a:r>
            <a:endParaRPr lang="en-US" sz="2400" b="1" dirty="0">
              <a:solidFill>
                <a:srgbClr val="0070C0"/>
              </a:solidFill>
              <a:cs typeface="2  Kamran" panose="000004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87354" y="2584193"/>
            <a:ext cx="3788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اعمال و تابع بعدی</a:t>
            </a:r>
            <a:endParaRPr lang="en-US" sz="2800" b="1" dirty="0">
              <a:solidFill>
                <a:srgbClr val="0070C0"/>
              </a:solidFill>
              <a:cs typeface="2  Kamran" panose="000004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992581" y="6059180"/>
                <a:ext cx="2909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2581" y="6059180"/>
                <a:ext cx="290946" cy="369332"/>
              </a:xfrm>
              <a:prstGeom prst="rect">
                <a:avLst/>
              </a:prstGeom>
              <a:blipFill>
                <a:blip r:embed="rId4"/>
                <a:stretch>
                  <a:fillRect r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325086" y="4091833"/>
                <a:ext cx="2909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086" y="4091833"/>
                <a:ext cx="290946" cy="369332"/>
              </a:xfrm>
              <a:prstGeom prst="rect">
                <a:avLst/>
              </a:prstGeom>
              <a:blipFill>
                <a:blip r:embed="rId5"/>
                <a:stretch>
                  <a:fillRect r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2770909" y="3920836"/>
            <a:ext cx="845123" cy="7065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770910" y="5458687"/>
            <a:ext cx="720435" cy="10189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818909" y="3089433"/>
            <a:ext cx="575719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تابع تست خاتمه:</a:t>
            </a:r>
            <a:r>
              <a:rPr lang="fa-IR" sz="2400" b="1" dirty="0" smtClean="0">
                <a:solidFill>
                  <a:srgbClr val="0070C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 آیا برای هر حالت داده شده، یکی از بازیکنان توانسته مهره های خود را به شکل افقی، عمودی و یا قطری بچیند؟ و یا اینکه آیا کل خانه های جدول پر شده اند؟</a:t>
            </a:r>
            <a:endParaRPr lang="en-US" sz="2400" b="1" dirty="0">
              <a:solidFill>
                <a:srgbClr val="0070C0"/>
              </a:solidFill>
              <a:cs typeface="2  Kamran" panose="000004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230579" y="6059179"/>
                <a:ext cx="2909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0579" y="6059179"/>
                <a:ext cx="290946" cy="369332"/>
              </a:xfrm>
              <a:prstGeom prst="rect">
                <a:avLst/>
              </a:prstGeom>
              <a:blipFill>
                <a:blip r:embed="rId6"/>
                <a:stretch>
                  <a:fillRect r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2008909" y="5458686"/>
            <a:ext cx="748137" cy="10189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537844" y="6073031"/>
                <a:ext cx="2909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7844" y="6073031"/>
                <a:ext cx="290946" cy="369332"/>
              </a:xfrm>
              <a:prstGeom prst="rect">
                <a:avLst/>
              </a:prstGeom>
              <a:blipFill>
                <a:blip r:embed="rId7"/>
                <a:stretch>
                  <a:fillRect r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1274612" y="5458683"/>
            <a:ext cx="748137" cy="10189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682835" y="4288099"/>
                <a:ext cx="325581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𝒕𝒆𝒓𝒎𝒊𝒏𝒂𝒍</m:t>
                      </m:r>
                      <m:r>
                        <a:rPr lang="en-US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−</m:t>
                      </m:r>
                      <m:r>
                        <a:rPr lang="en-US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𝒕𝒆𝒔𝒕</m:t>
                      </m:r>
                      <m:d>
                        <m:dPr>
                          <m:ctrlPr>
                            <a:rPr lang="en-US" sz="16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2  Kamran" panose="00000400000000000000" pitchFamily="2" charset="-78"/>
                                </a:rPr>
                              </m:ctrlPr>
                            </m:sSubPr>
                            <m:e>
                              <m:r>
                                <a:rPr lang="en-US" sz="16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2  Kamran" panose="00000400000000000000" pitchFamily="2" charset="-78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en-US" sz="16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2  Kamran" panose="00000400000000000000" pitchFamily="2" charset="-78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US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=</m:t>
                      </m:r>
                      <m:r>
                        <a:rPr lang="en-US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𝑻𝒓𝒖𝒆</m:t>
                      </m:r>
                    </m:oMath>
                  </m:oMathPara>
                </a14:m>
                <a:endParaRPr lang="en-US" sz="1400" b="1" dirty="0">
                  <a:solidFill>
                    <a:srgbClr val="FF0000"/>
                  </a:solidFill>
                  <a:cs typeface="2  Kamran" panose="00000400000000000000" pitchFamily="2" charset="-78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2835" y="4288099"/>
                <a:ext cx="3255819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682835" y="4585087"/>
                <a:ext cx="325581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𝒕𝒆𝒓𝒎𝒊𝒏𝒂𝒍</m:t>
                      </m:r>
                      <m:r>
                        <a:rPr lang="en-US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−</m:t>
                      </m:r>
                      <m:r>
                        <a:rPr lang="en-US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𝒕𝒆𝒔𝒕</m:t>
                      </m:r>
                      <m:d>
                        <m:dPr>
                          <m:ctrlPr>
                            <a:rPr lang="en-US" sz="16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2  Kamran" panose="00000400000000000000" pitchFamily="2" charset="-78"/>
                                </a:rPr>
                              </m:ctrlPr>
                            </m:sSubPr>
                            <m:e>
                              <m:r>
                                <a:rPr lang="en-US" sz="16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2  Kamran" panose="00000400000000000000" pitchFamily="2" charset="-78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en-US" sz="16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2  Kamran" panose="00000400000000000000" pitchFamily="2" charset="-78"/>
                                </a:rPr>
                                <m:t>𝟒</m:t>
                              </m:r>
                            </m:sub>
                          </m:sSub>
                        </m:e>
                      </m:d>
                      <m:r>
                        <a:rPr lang="en-US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=</m:t>
                      </m:r>
                      <m:r>
                        <a:rPr lang="en-US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𝑭𝒂𝒍𝒔𝒆</m:t>
                      </m:r>
                    </m:oMath>
                  </m:oMathPara>
                </a14:m>
                <a:endParaRPr lang="en-US" sz="1400" b="1" dirty="0">
                  <a:solidFill>
                    <a:srgbClr val="FF0000"/>
                  </a:solidFill>
                  <a:cs typeface="2  Kamran" panose="00000400000000000000" pitchFamily="2" charset="-78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2835" y="4585087"/>
                <a:ext cx="3255819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5828047" y="4772591"/>
            <a:ext cx="5757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تابع سودمندی:</a:t>
            </a:r>
            <a:endParaRPr lang="en-US" sz="2400" b="1" dirty="0">
              <a:solidFill>
                <a:srgbClr val="0070C0"/>
              </a:solidFill>
              <a:cs typeface="2  Kamran" panose="000004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658173" y="5372755"/>
                <a:ext cx="40069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𝒕𝒆𝒓𝒎𝒊𝒏𝒂𝒍</m:t>
                      </m:r>
                      <m:r>
                        <a:rPr lang="en-US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−</m:t>
                      </m:r>
                      <m:r>
                        <a:rPr lang="en-US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𝒖𝒕𝒊𝒍𝒊𝒕𝒚</m:t>
                      </m:r>
                      <m:d>
                        <m:dPr>
                          <m:ctrlPr>
                            <a:rPr lang="en-US" sz="16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2  Kamran" panose="00000400000000000000" pitchFamily="2" charset="-78"/>
                                </a:rPr>
                              </m:ctrlPr>
                            </m:sSubPr>
                            <m:e>
                              <m:r>
                                <a:rPr lang="en-US" sz="16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2  Kamran" panose="00000400000000000000" pitchFamily="2" charset="-78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en-US" sz="16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2  Kamran" panose="00000400000000000000" pitchFamily="2" charset="-78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16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  <m:t>,</m:t>
                          </m:r>
                          <m:r>
                            <a:rPr lang="en-US" sz="16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  <m:t>𝑴𝑨𝑿</m:t>
                          </m:r>
                        </m:e>
                      </m:d>
                      <m:r>
                        <a:rPr lang="en-US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=−</m:t>
                      </m:r>
                      <m:r>
                        <a:rPr lang="en-US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𝟏</m:t>
                      </m:r>
                    </m:oMath>
                  </m:oMathPara>
                </a14:m>
                <a:endParaRPr lang="en-US" sz="1400" b="1" dirty="0">
                  <a:solidFill>
                    <a:srgbClr val="FF0000"/>
                  </a:solidFill>
                  <a:cs typeface="2  Kamran" panose="00000400000000000000" pitchFamily="2" charset="-78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8173" y="5372755"/>
                <a:ext cx="4006996" cy="338554"/>
              </a:xfrm>
              <a:prstGeom prst="rect">
                <a:avLst/>
              </a:prstGeom>
              <a:blipFill>
                <a:blip r:embed="rId10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658173" y="5682381"/>
                <a:ext cx="40069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𝒕𝒆𝒓𝒎𝒊𝒏𝒂𝒍</m:t>
                      </m:r>
                      <m:r>
                        <a:rPr lang="en-US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−</m:t>
                      </m:r>
                      <m:r>
                        <a:rPr lang="en-US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𝒖𝒕𝒊𝒍𝒊𝒕𝒚</m:t>
                      </m:r>
                      <m:d>
                        <m:dPr>
                          <m:ctrlPr>
                            <a:rPr lang="en-US" sz="16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2  Kamran" panose="00000400000000000000" pitchFamily="2" charset="-78"/>
                                </a:rPr>
                              </m:ctrlPr>
                            </m:sSubPr>
                            <m:e>
                              <m:r>
                                <a:rPr lang="en-US" sz="16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2  Kamran" panose="00000400000000000000" pitchFamily="2" charset="-78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en-US" sz="16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2  Kamran" panose="00000400000000000000" pitchFamily="2" charset="-78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16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  <m:t>,</m:t>
                          </m:r>
                          <m:r>
                            <a:rPr lang="en-US" sz="16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  <m:t>𝑴𝑰𝑵</m:t>
                          </m:r>
                        </m:e>
                      </m:d>
                      <m:r>
                        <a:rPr lang="en-US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=+</m:t>
                      </m:r>
                      <m:r>
                        <a:rPr lang="en-US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𝟏</m:t>
                      </m:r>
                    </m:oMath>
                  </m:oMathPara>
                </a14:m>
                <a:endParaRPr lang="en-US" sz="1400" b="1" dirty="0">
                  <a:solidFill>
                    <a:srgbClr val="FF0000"/>
                  </a:solidFill>
                  <a:cs typeface="2  Kamran" panose="00000400000000000000" pitchFamily="2" charset="-78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8173" y="5682381"/>
                <a:ext cx="4006996" cy="338554"/>
              </a:xfrm>
              <a:prstGeom prst="rect">
                <a:avLst/>
              </a:prstGeom>
              <a:blipFill>
                <a:blip r:embed="rId11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575043" y="5982796"/>
                <a:ext cx="40069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𝒕𝒆𝒓𝒎𝒊𝒏𝒂𝒍</m:t>
                      </m:r>
                      <m:r>
                        <a:rPr lang="en-US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−</m:t>
                      </m:r>
                      <m:r>
                        <a:rPr lang="en-US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𝒖𝒕𝒊𝒍𝒊𝒕𝒚</m:t>
                      </m:r>
                      <m:d>
                        <m:dPr>
                          <m:ctrlPr>
                            <a:rPr lang="en-US" sz="16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2  Kamran" panose="00000400000000000000" pitchFamily="2" charset="-78"/>
                                </a:rPr>
                              </m:ctrlPr>
                            </m:sSubPr>
                            <m:e>
                              <m:r>
                                <a:rPr lang="en-US" sz="16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2  Kamran" panose="00000400000000000000" pitchFamily="2" charset="-78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en-US" sz="16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2  Kamran" panose="00000400000000000000" pitchFamily="2" charset="-78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16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  <m:t>,</m:t>
                          </m:r>
                          <m:r>
                            <a:rPr lang="en-US" sz="16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  <m:t>𝑴𝑨𝑿</m:t>
                          </m:r>
                        </m:e>
                      </m:d>
                      <m:r>
                        <a:rPr lang="en-US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=</m:t>
                      </m:r>
                      <m:r>
                        <a:rPr lang="en-US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𝟎</m:t>
                      </m:r>
                    </m:oMath>
                  </m:oMathPara>
                </a14:m>
                <a:endParaRPr lang="en-US" sz="1400" b="1" dirty="0">
                  <a:solidFill>
                    <a:srgbClr val="FF0000"/>
                  </a:solidFill>
                  <a:cs typeface="2  Kamran" panose="00000400000000000000" pitchFamily="2" charset="-78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5043" y="5982796"/>
                <a:ext cx="4006996" cy="338554"/>
              </a:xfrm>
              <a:prstGeom prst="rect">
                <a:avLst/>
              </a:prstGeom>
              <a:blipFill>
                <a:blip r:embed="rId12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575043" y="6292422"/>
                <a:ext cx="40069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𝒕𝒆𝒓𝒎𝒊𝒏𝒂𝒍</m:t>
                      </m:r>
                      <m:r>
                        <a:rPr lang="en-US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−</m:t>
                      </m:r>
                      <m:r>
                        <a:rPr lang="en-US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𝒖𝒕𝒊𝒍𝒊𝒕𝒚</m:t>
                      </m:r>
                      <m:d>
                        <m:dPr>
                          <m:ctrlPr>
                            <a:rPr lang="en-US" sz="16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2  Kamran" panose="00000400000000000000" pitchFamily="2" charset="-78"/>
                                </a:rPr>
                              </m:ctrlPr>
                            </m:sSubPr>
                            <m:e>
                              <m:r>
                                <a:rPr lang="en-US" sz="16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2  Kamran" panose="00000400000000000000" pitchFamily="2" charset="-78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en-US" sz="16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2  Kamran" panose="00000400000000000000" pitchFamily="2" charset="-78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16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  <m:t>,</m:t>
                          </m:r>
                          <m:r>
                            <a:rPr lang="en-US" sz="16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  <m:t>𝑴𝑰𝑵</m:t>
                          </m:r>
                        </m:e>
                      </m:d>
                      <m:r>
                        <a:rPr lang="en-US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=</m:t>
                      </m:r>
                      <m:r>
                        <a:rPr lang="en-US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𝟎</m:t>
                      </m:r>
                    </m:oMath>
                  </m:oMathPara>
                </a14:m>
                <a:endParaRPr lang="en-US" sz="1400" b="1" dirty="0">
                  <a:solidFill>
                    <a:srgbClr val="FF0000"/>
                  </a:solidFill>
                  <a:cs typeface="2  Kamran" panose="00000400000000000000" pitchFamily="2" charset="-78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5043" y="6292422"/>
                <a:ext cx="4006996" cy="338554"/>
              </a:xfrm>
              <a:prstGeom prst="rect">
                <a:avLst/>
              </a:prstGeom>
              <a:blipFill>
                <a:blip r:embed="rId13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8322691" y="5353686"/>
                <a:ext cx="40069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𝒕𝒆𝒓𝒎𝒊𝒏𝒂𝒍</m:t>
                      </m:r>
                      <m:r>
                        <a:rPr lang="en-US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−</m:t>
                      </m:r>
                      <m:r>
                        <a:rPr lang="en-US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𝒖𝒕𝒊𝒍𝒊𝒕𝒚</m:t>
                      </m:r>
                      <m:d>
                        <m:dPr>
                          <m:ctrlPr>
                            <a:rPr lang="en-US" sz="16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2  Kamran" panose="00000400000000000000" pitchFamily="2" charset="-78"/>
                                </a:rPr>
                              </m:ctrlPr>
                            </m:sSubPr>
                            <m:e>
                              <m:r>
                                <a:rPr lang="en-US" sz="16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2  Kamran" panose="00000400000000000000" pitchFamily="2" charset="-78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en-US" sz="16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2  Kamran" panose="00000400000000000000" pitchFamily="2" charset="-78"/>
                                </a:rPr>
                                <m:t>𝟑</m:t>
                              </m:r>
                            </m:sub>
                          </m:sSub>
                          <m:r>
                            <a:rPr lang="en-US" sz="16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  <m:t>,</m:t>
                          </m:r>
                          <m:r>
                            <a:rPr lang="en-US" sz="16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  <m:t>𝑴𝑨𝑿</m:t>
                          </m:r>
                        </m:e>
                      </m:d>
                      <m:r>
                        <a:rPr lang="en-US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=+</m:t>
                      </m:r>
                      <m:r>
                        <a:rPr lang="en-US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𝟏</m:t>
                      </m:r>
                    </m:oMath>
                  </m:oMathPara>
                </a14:m>
                <a:endParaRPr lang="en-US" sz="1400" b="1" dirty="0">
                  <a:solidFill>
                    <a:srgbClr val="FF0000"/>
                  </a:solidFill>
                  <a:cs typeface="2  Kamran" panose="00000400000000000000" pitchFamily="2" charset="-78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2691" y="5353686"/>
                <a:ext cx="4006996" cy="338554"/>
              </a:xfrm>
              <a:prstGeom prst="rect">
                <a:avLst/>
              </a:prstGeom>
              <a:blipFill>
                <a:blip r:embed="rId14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8322691" y="5663312"/>
                <a:ext cx="40069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𝒕𝒆𝒓𝒎𝒊𝒏𝒂𝒍</m:t>
                      </m:r>
                      <m:r>
                        <a:rPr lang="en-US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−</m:t>
                      </m:r>
                      <m:r>
                        <a:rPr lang="en-US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𝒖𝒕𝒊𝒍𝒊𝒕𝒚</m:t>
                      </m:r>
                      <m:d>
                        <m:dPr>
                          <m:ctrlPr>
                            <a:rPr lang="en-US" sz="16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2  Kamran" panose="00000400000000000000" pitchFamily="2" charset="-78"/>
                                </a:rPr>
                              </m:ctrlPr>
                            </m:sSubPr>
                            <m:e>
                              <m:r>
                                <a:rPr lang="en-US" sz="16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2  Kamran" panose="00000400000000000000" pitchFamily="2" charset="-78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en-US" sz="16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2  Kamran" panose="00000400000000000000" pitchFamily="2" charset="-78"/>
                                </a:rPr>
                                <m:t>𝟑</m:t>
                              </m:r>
                            </m:sub>
                          </m:sSub>
                          <m:r>
                            <a:rPr lang="en-US" sz="16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  <m:t>,</m:t>
                          </m:r>
                          <m:r>
                            <a:rPr lang="en-US" sz="16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  <m:t>𝑴𝑰𝑵</m:t>
                          </m:r>
                        </m:e>
                      </m:d>
                      <m:r>
                        <a:rPr lang="en-US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=−</m:t>
                      </m:r>
                      <m:r>
                        <a:rPr lang="en-US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𝟏</m:t>
                      </m:r>
                    </m:oMath>
                  </m:oMathPara>
                </a14:m>
                <a:endParaRPr lang="en-US" sz="1400" b="1" dirty="0">
                  <a:solidFill>
                    <a:srgbClr val="FF0000"/>
                  </a:solidFill>
                  <a:cs typeface="2  Kamran" panose="00000400000000000000" pitchFamily="2" charset="-78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2691" y="5663312"/>
                <a:ext cx="4006996" cy="338554"/>
              </a:xfrm>
              <a:prstGeom prst="rect">
                <a:avLst/>
              </a:prstGeom>
              <a:blipFill>
                <a:blip r:embed="rId15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8322691" y="6097330"/>
                <a:ext cx="40069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𝒕𝒆𝒓𝒎𝒊𝒏𝒂𝒍</m:t>
                      </m:r>
                      <m:r>
                        <a:rPr lang="en-US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−</m:t>
                      </m:r>
                      <m:r>
                        <a:rPr lang="en-US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𝒖𝒕𝒊𝒍𝒊𝒕𝒚</m:t>
                      </m:r>
                      <m:d>
                        <m:dPr>
                          <m:ctrlPr>
                            <a:rPr lang="en-US" sz="16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2  Kamran" panose="00000400000000000000" pitchFamily="2" charset="-78"/>
                                </a:rPr>
                              </m:ctrlPr>
                            </m:sSubPr>
                            <m:e>
                              <m:r>
                                <a:rPr lang="en-US" sz="16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2  Kamran" panose="00000400000000000000" pitchFamily="2" charset="-78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en-US" sz="16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2  Kamran" panose="00000400000000000000" pitchFamily="2" charset="-78"/>
                                </a:rPr>
                                <m:t>𝟒</m:t>
                              </m:r>
                            </m:sub>
                          </m:sSub>
                          <m:r>
                            <a:rPr lang="en-US" sz="16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  <m:t>,</m:t>
                          </m:r>
                          <m:r>
                            <a:rPr lang="en-US" sz="16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  <m:t>𝑴𝑨𝑿</m:t>
                          </m:r>
                        </m:e>
                      </m:d>
                      <m:r>
                        <a:rPr lang="en-US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=?</m:t>
                      </m:r>
                    </m:oMath>
                  </m:oMathPara>
                </a14:m>
                <a:endParaRPr lang="en-US" sz="1400" b="1" dirty="0">
                  <a:solidFill>
                    <a:srgbClr val="FF0000"/>
                  </a:solidFill>
                  <a:cs typeface="2  Kamran" panose="00000400000000000000" pitchFamily="2" charset="-78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2691" y="6097330"/>
                <a:ext cx="4006996" cy="338554"/>
              </a:xfrm>
              <a:prstGeom prst="rect">
                <a:avLst/>
              </a:prstGeom>
              <a:blipFill>
                <a:blip r:embed="rId16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2413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7" grpId="0"/>
      <p:bldP spid="8" grpId="0"/>
      <p:bldP spid="5" grpId="0"/>
      <p:bldP spid="11" grpId="0"/>
      <p:bldP spid="6" grpId="0" animBg="1"/>
      <p:bldP spid="13" grpId="0" animBg="1"/>
      <p:bldP spid="14" grpId="0"/>
      <p:bldP spid="15" grpId="0"/>
      <p:bldP spid="18" grpId="0" animBg="1"/>
      <p:bldP spid="19" grpId="0"/>
      <p:bldP spid="20" grpId="0" animBg="1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8301917" y="59422"/>
            <a:ext cx="34227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40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جستجو برای مسائل بازی</a:t>
            </a:r>
            <a:endParaRPr lang="en-US" sz="4000" b="1" dirty="0">
              <a:solidFill>
                <a:srgbClr val="0070C0"/>
              </a:solidFill>
              <a:latin typeface="Gabriola" panose="04040605051002020D02" pitchFamily="82" charset="0"/>
              <a:cs typeface="2  Kamran" panose="00000400000000000000" pitchFamily="2" charset="-78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0" y="788882"/>
            <a:ext cx="12192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080655" y="1555733"/>
            <a:ext cx="104954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بر خلاف مسائل جستجوی برنامه ریزی، که عامل یک دنباله از اعمال را از ابتدا می یافت، در یک بازی </a:t>
            </a:r>
            <a:r>
              <a:rPr lang="en-US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MAX</a:t>
            </a:r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 باید بر اساس حرکت های </a:t>
            </a:r>
            <a:r>
              <a:rPr lang="en-US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MIN</a:t>
            </a:r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 عمل بعدی خود را انتخاب کند. بنابراین، از همان ابتدا نمی توان یک دنباله حرکت را معرفی کرد. در نتیجه باید به پرسش های زیر پاسخ داد: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17819"/>
            <a:ext cx="6514789" cy="31890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89964" y="3196244"/>
            <a:ext cx="5472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2400" b="1" dirty="0" smtClean="0">
                <a:solidFill>
                  <a:srgbClr val="FF000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1- بهترین حرکت </a:t>
            </a:r>
            <a:r>
              <a:rPr lang="en-US" sz="2400" b="1" dirty="0" smtClean="0">
                <a:solidFill>
                  <a:srgbClr val="FF000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MAX</a:t>
            </a:r>
            <a:r>
              <a:rPr lang="fa-IR" sz="2400" b="1" dirty="0" smtClean="0">
                <a:solidFill>
                  <a:srgbClr val="FF000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 در حالت اولیه چیست؟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89964" y="3707578"/>
            <a:ext cx="5472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2400" b="1" dirty="0" smtClean="0">
                <a:solidFill>
                  <a:srgbClr val="FF000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2- بهترین حرکت </a:t>
            </a:r>
            <a:r>
              <a:rPr lang="en-US" sz="2400" b="1" dirty="0" smtClean="0">
                <a:solidFill>
                  <a:srgbClr val="FF000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MAX</a:t>
            </a:r>
            <a:r>
              <a:rPr lang="fa-IR" sz="2400" b="1" dirty="0" smtClean="0">
                <a:solidFill>
                  <a:srgbClr val="FF000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 بعد از حرکت اول </a:t>
            </a:r>
            <a:r>
              <a:rPr lang="en-US" sz="2400" b="1" dirty="0" smtClean="0">
                <a:solidFill>
                  <a:srgbClr val="FF000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MIN</a:t>
            </a:r>
            <a:r>
              <a:rPr lang="fa-IR" sz="2400" b="1" dirty="0" smtClean="0">
                <a:solidFill>
                  <a:srgbClr val="FF000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 چیست؟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89963" y="4223686"/>
            <a:ext cx="5472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2400" b="1" dirty="0" smtClean="0">
                <a:solidFill>
                  <a:srgbClr val="FF000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3- بهترین حرکت </a:t>
            </a:r>
            <a:r>
              <a:rPr lang="en-US" sz="2400" b="1" dirty="0" smtClean="0">
                <a:solidFill>
                  <a:srgbClr val="FF000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MAX</a:t>
            </a:r>
            <a:r>
              <a:rPr lang="fa-IR" sz="2400" b="1" dirty="0" smtClean="0">
                <a:solidFill>
                  <a:srgbClr val="FF000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 بعد از حرکت دوم </a:t>
            </a:r>
            <a:r>
              <a:rPr lang="en-US" sz="2400" b="1" dirty="0" smtClean="0">
                <a:solidFill>
                  <a:srgbClr val="FF000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MIN</a:t>
            </a:r>
            <a:r>
              <a:rPr lang="fa-IR" sz="2400" b="1" dirty="0" smtClean="0">
                <a:solidFill>
                  <a:srgbClr val="FF000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 چیست؟ </a:t>
            </a:r>
          </a:p>
        </p:txBody>
      </p:sp>
      <p:sp>
        <p:nvSpPr>
          <p:cNvPr id="10" name="TextBox 9"/>
          <p:cNvSpPr txBox="1"/>
          <p:nvPr/>
        </p:nvSpPr>
        <p:spPr>
          <a:xfrm rot="16200000">
            <a:off x="10764982" y="4929749"/>
            <a:ext cx="696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2400" b="1" dirty="0" smtClean="0">
                <a:solidFill>
                  <a:srgbClr val="FF000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319110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309111" y="59422"/>
            <a:ext cx="64155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40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جستجو برای مسائل بازی: الگوریتم </a:t>
            </a:r>
            <a:r>
              <a:rPr lang="en-US" sz="40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MINIMAX</a:t>
            </a:r>
            <a:endParaRPr lang="en-US" sz="4000" b="1" dirty="0">
              <a:solidFill>
                <a:srgbClr val="0070C0"/>
              </a:solidFill>
              <a:latin typeface="Gabriola" panose="04040605051002020D02" pitchFamily="82" charset="0"/>
              <a:cs typeface="2  Kamran" panose="00000400000000000000" pitchFamily="2" charset="-78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0" y="788882"/>
            <a:ext cx="12192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99051" y="957166"/>
            <a:ext cx="1127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در الگوریتم </a:t>
            </a:r>
            <a:r>
              <a:rPr lang="en-US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MINIMAX</a:t>
            </a:r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 به هر گره درخت بازی یک مقدار تحت عنوان </a:t>
            </a:r>
            <a:r>
              <a:rPr lang="en-US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minimax-value</a:t>
            </a:r>
            <a:r>
              <a:rPr lang="fa-IR" sz="28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 اختصاص داده می شود.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99050" y="2536756"/>
                <a:ext cx="10307502" cy="12473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𝒎𝒊𝒏𝒊𝒎𝒂𝒙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−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𝒗𝒂𝒍𝒖𝒆</m:t>
                      </m:r>
                      <m:d>
                        <m:dPr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</m:ctrlPr>
                        </m:dPr>
                        <m:e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  <m:t>𝒏</m:t>
                          </m:r>
                        </m:e>
                      </m:d>
                      <m:r>
                        <a:rPr lang="en-US" sz="2000" b="1" i="1" dirty="0" smtClean="0">
                          <a:latin typeface="Cambria Math" panose="02040503050406030204" pitchFamily="18" charset="0"/>
                          <a:cs typeface="2  Kamran" panose="00000400000000000000" pitchFamily="2" charset="-78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  <a:cs typeface="2  Kamran" panose="00000400000000000000" pitchFamily="2" charset="-78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b="1" i="1" dirty="0" smtClean="0">
                                  <a:latin typeface="Cambria Math" panose="02040503050406030204" pitchFamily="18" charset="0"/>
                                  <a:cs typeface="2  Kamran" panose="00000400000000000000" pitchFamily="2" charset="-78"/>
                                </a:rPr>
                              </m:ctrlPr>
                            </m:eqArrPr>
                            <m:e>
                              <m:r>
                                <a:rPr lang="en-US" sz="20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2  Kamran" panose="00000400000000000000" pitchFamily="2" charset="-78"/>
                                </a:rPr>
                                <m:t> </m:t>
                              </m:r>
                              <m:r>
                                <a:rPr lang="en-US" sz="20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2  Kamran" panose="00000400000000000000" pitchFamily="2" charset="-78"/>
                                </a:rPr>
                                <m:t>𝑻𝒆𝒓𝒎𝒊𝒏𝒂𝒍</m:t>
                              </m:r>
                              <m:r>
                                <a:rPr lang="en-US" sz="20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2  Kamran" panose="00000400000000000000" pitchFamily="2" charset="-78"/>
                                </a:rPr>
                                <m:t>−</m:t>
                              </m:r>
                              <m:r>
                                <a:rPr lang="en-US" sz="20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2  Kamran" panose="00000400000000000000" pitchFamily="2" charset="-78"/>
                                </a:rPr>
                                <m:t>𝑼𝒕𝒊𝒍𝒊𝒕𝒚</m:t>
                              </m:r>
                              <m:d>
                                <m:dPr>
                                  <m:ctrlPr>
                                    <a:rPr lang="en-US" sz="2000" b="1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2  Kamran" panose="00000400000000000000" pitchFamily="2" charset="-78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1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2  Kamran" panose="00000400000000000000" pitchFamily="2" charset="-78"/>
                                    </a:rPr>
                                    <m:t>𝒏</m:t>
                                  </m:r>
                                  <m:r>
                                    <a:rPr lang="en-US" sz="2000" b="1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2  Kamran" panose="00000400000000000000" pitchFamily="2" charset="-78"/>
                                    </a:rPr>
                                    <m:t>,</m:t>
                                  </m:r>
                                  <m:r>
                                    <a:rPr lang="en-US" sz="2000" b="1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2  Kamran" panose="00000400000000000000" pitchFamily="2" charset="-78"/>
                                    </a:rPr>
                                    <m:t>𝑴𝑨𝑿</m:t>
                                  </m:r>
                                </m:e>
                              </m:d>
                              <m:r>
                                <a:rPr lang="en-US" sz="20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2  Kamran" panose="00000400000000000000" pitchFamily="2" charset="-78"/>
                                </a:rPr>
                                <m:t>  </m:t>
                              </m:r>
                              <m:r>
                                <m:rPr>
                                  <m:nor/>
                                </m:rPr>
                                <a:rPr lang="en-US" sz="2000" b="1" i="0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2  Kamran" panose="00000400000000000000" pitchFamily="2" charset="-78"/>
                                </a:rPr>
                                <m:t>                   </m:t>
                              </m:r>
                              <m:r>
                                <m:rPr>
                                  <m:nor/>
                                </m:rPr>
                                <a:rPr lang="en-US" sz="2000" b="1" i="0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2  Kamran" panose="00000400000000000000" pitchFamily="2" charset="-78"/>
                                </a:rPr>
                                <m:t>if</m:t>
                              </m:r>
                              <m:r>
                                <m:rPr>
                                  <m:nor/>
                                </m:rPr>
                                <a:rPr lang="en-US" sz="2000" b="1" i="0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2  Kamran" panose="00000400000000000000" pitchFamily="2" charset="-78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000" b="1" i="0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2  Kamran" panose="00000400000000000000" pitchFamily="2" charset="-78"/>
                                </a:rPr>
                                <m:t>n</m:t>
                              </m:r>
                              <m:r>
                                <m:rPr>
                                  <m:nor/>
                                </m:rPr>
                                <a:rPr lang="en-US" sz="2000" b="1" i="0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2  Kamran" panose="00000400000000000000" pitchFamily="2" charset="-78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000" b="1" i="0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2  Kamran" panose="00000400000000000000" pitchFamily="2" charset="-78"/>
                                </a:rPr>
                                <m:t>is</m:t>
                              </m:r>
                              <m:r>
                                <m:rPr>
                                  <m:nor/>
                                </m:rPr>
                                <a:rPr lang="en-US" sz="2000" b="1" i="0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2  Kamran" panose="00000400000000000000" pitchFamily="2" charset="-78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000" b="1" i="0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2  Kamran" panose="00000400000000000000" pitchFamily="2" charset="-78"/>
                                </a:rPr>
                                <m:t>a</m:t>
                              </m:r>
                              <m:r>
                                <m:rPr>
                                  <m:nor/>
                                </m:rPr>
                                <a:rPr lang="en-US" sz="2000" b="1" i="0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2  Kamran" panose="00000400000000000000" pitchFamily="2" charset="-78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000" b="1" i="0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2  Kamran" panose="00000400000000000000" pitchFamily="2" charset="-78"/>
                                </a:rPr>
                                <m:t>terminal</m:t>
                              </m:r>
                              <m:r>
                                <m:rPr>
                                  <m:nor/>
                                </m:rPr>
                                <a:rPr lang="en-US" sz="2000" b="1" i="0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2  Kamran" panose="00000400000000000000" pitchFamily="2" charset="-78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000" b="1" i="0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2  Kamran" panose="00000400000000000000" pitchFamily="2" charset="-78"/>
                                </a:rPr>
                                <m:t>node</m:t>
                              </m:r>
                            </m:e>
                            <m:e>
                              <m:r>
                                <a:rPr lang="en-US" sz="2000" b="1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2  Kamran" panose="00000400000000000000" pitchFamily="2" charset="-78"/>
                                </a:rPr>
                                <m:t>𝒎𝒂</m:t>
                              </m:r>
                              <m:sSub>
                                <m:sSubPr>
                                  <m:ctrlPr>
                                    <a:rPr lang="en-US" sz="2000" b="1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2  Kamran" panose="00000400000000000000" pitchFamily="2" charset="-78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2  Kamran" panose="00000400000000000000" pitchFamily="2" charset="-78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000" b="1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2  Kamran" panose="00000400000000000000" pitchFamily="2" charset="-78"/>
                                    </a:rPr>
                                    <m:t>𝒔</m:t>
                                  </m:r>
                                  <m:r>
                                    <a:rPr lang="en-US" sz="2000" b="1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2  Kamran" panose="00000400000000000000" pitchFamily="2" charset="-78"/>
                                    </a:rPr>
                                    <m:t>∈</m:t>
                                  </m:r>
                                  <m:r>
                                    <a:rPr lang="en-US" sz="2000" b="1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2  Kamran" panose="00000400000000000000" pitchFamily="2" charset="-78"/>
                                    </a:rPr>
                                    <m:t>𝒔𝒖𝒄𝒄𝒆𝒔𝒔𝒐𝒓𝒔</m:t>
                                  </m:r>
                                  <m:d>
                                    <m:dPr>
                                      <m:ctrlPr>
                                        <a:rPr lang="en-US" sz="2000" b="1" i="1" dirty="0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cs typeface="2  Kamran" panose="00000400000000000000" pitchFamily="2" charset="-78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1" i="1" dirty="0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cs typeface="2  Kamran" panose="00000400000000000000" pitchFamily="2" charset="-78"/>
                                        </a:rPr>
                                        <m:t>𝒏</m:t>
                                      </m:r>
                                    </m:e>
                                  </m:d>
                                </m:sub>
                              </m:sSub>
                              <m:d>
                                <m:dPr>
                                  <m:ctrlPr>
                                    <a:rPr lang="en-US" sz="2000" b="1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2  Kamran" panose="00000400000000000000" pitchFamily="2" charset="-78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1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2  Kamran" panose="00000400000000000000" pitchFamily="2" charset="-78"/>
                                    </a:rPr>
                                    <m:t>𝒎𝒊𝒏𝒊𝒎𝒂𝒙</m:t>
                                  </m:r>
                                  <m:r>
                                    <a:rPr lang="en-US" sz="2000" b="1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2  Kamran" panose="00000400000000000000" pitchFamily="2" charset="-78"/>
                                    </a:rPr>
                                    <m:t>−</m:t>
                                  </m:r>
                                  <m:r>
                                    <a:rPr lang="en-US" sz="2000" b="1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2  Kamran" panose="00000400000000000000" pitchFamily="2" charset="-78"/>
                                    </a:rPr>
                                    <m:t>𝒗𝒂𝒍𝒖𝒆</m:t>
                                  </m:r>
                                  <m:d>
                                    <m:dPr>
                                      <m:ctrlPr>
                                        <a:rPr lang="en-US" sz="2000" b="1" i="1" dirty="0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cs typeface="2  Kamran" panose="00000400000000000000" pitchFamily="2" charset="-78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1" i="1" dirty="0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cs typeface="2  Kamran" panose="00000400000000000000" pitchFamily="2" charset="-78"/>
                                        </a:rPr>
                                        <m:t>𝒔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sz="2000" b="1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2  Kamran" panose="00000400000000000000" pitchFamily="2" charset="-78"/>
                                </a:rPr>
                                <m:t>    </m:t>
                              </m:r>
                              <m:r>
                                <m:rPr>
                                  <m:nor/>
                                </m:rPr>
                                <a:rPr lang="en-US" sz="2000" b="1" i="0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2  Kamran" panose="00000400000000000000" pitchFamily="2" charset="-78"/>
                                </a:rPr>
                                <m:t>if</m:t>
                              </m:r>
                              <m:r>
                                <m:rPr>
                                  <m:nor/>
                                </m:rPr>
                                <a:rPr lang="en-US" sz="2000" b="1" i="0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2  Kamran" panose="00000400000000000000" pitchFamily="2" charset="-78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000" b="1" i="0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2  Kamran" panose="00000400000000000000" pitchFamily="2" charset="-78"/>
                                </a:rPr>
                                <m:t>n</m:t>
                              </m:r>
                              <m:r>
                                <m:rPr>
                                  <m:nor/>
                                </m:rPr>
                                <a:rPr lang="en-US" sz="2000" b="1" i="0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2  Kamran" panose="00000400000000000000" pitchFamily="2" charset="-78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000" b="1" i="0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2  Kamran" panose="00000400000000000000" pitchFamily="2" charset="-78"/>
                                </a:rPr>
                                <m:t>is</m:t>
                              </m:r>
                              <m:r>
                                <m:rPr>
                                  <m:nor/>
                                </m:rPr>
                                <a:rPr lang="en-US" sz="2000" b="1" i="0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2  Kamran" panose="00000400000000000000" pitchFamily="2" charset="-78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000" b="1" i="0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2  Kamran" panose="00000400000000000000" pitchFamily="2" charset="-78"/>
                                </a:rPr>
                                <m:t>a</m:t>
                              </m:r>
                              <m:r>
                                <m:rPr>
                                  <m:nor/>
                                </m:rPr>
                                <a:rPr lang="en-US" sz="2000" b="1" i="0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2  Kamran" panose="00000400000000000000" pitchFamily="2" charset="-78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000" b="1" i="0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2  Kamran" panose="00000400000000000000" pitchFamily="2" charset="-78"/>
                                </a:rPr>
                                <m:t>MAX</m:t>
                              </m:r>
                              <m:r>
                                <m:rPr>
                                  <m:nor/>
                                </m:rPr>
                                <a:rPr lang="en-US" sz="2000" b="1" i="0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2  Kamran" panose="00000400000000000000" pitchFamily="2" charset="-78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000" b="1" i="0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2  Kamran" panose="00000400000000000000" pitchFamily="2" charset="-78"/>
                                </a:rPr>
                                <m:t>node</m:t>
                              </m:r>
                            </m:e>
                            <m:e>
                              <m:r>
                                <a:rPr lang="en-US" sz="2000" b="1" i="1" dirty="0">
                                  <a:latin typeface="Cambria Math" panose="02040503050406030204" pitchFamily="18" charset="0"/>
                                  <a:cs typeface="2  Kamran" panose="00000400000000000000" pitchFamily="2" charset="-78"/>
                                </a:rPr>
                                <m:t>𝒎</m:t>
                              </m:r>
                              <m:r>
                                <a:rPr lang="en-US" sz="2000" b="1" i="1" dirty="0" smtClean="0">
                                  <a:latin typeface="Cambria Math" panose="02040503050406030204" pitchFamily="18" charset="0"/>
                                  <a:cs typeface="2  Kamran" panose="00000400000000000000" pitchFamily="2" charset="-78"/>
                                </a:rPr>
                                <m:t>𝒊</m:t>
                              </m:r>
                              <m:sSub>
                                <m:sSubPr>
                                  <m:ctrlPr>
                                    <a:rPr lang="en-US" sz="2000" b="1" i="1" dirty="0" smtClean="0">
                                      <a:latin typeface="Cambria Math" panose="02040503050406030204" pitchFamily="18" charset="0"/>
                                      <a:cs typeface="2  Kamran" panose="00000400000000000000" pitchFamily="2" charset="-78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 dirty="0" smtClean="0">
                                      <a:latin typeface="Cambria Math" panose="02040503050406030204" pitchFamily="18" charset="0"/>
                                      <a:cs typeface="2  Kamran" panose="00000400000000000000" pitchFamily="2" charset="-78"/>
                                    </a:rPr>
                                    <m:t>𝒏</m:t>
                                  </m:r>
                                </m:e>
                                <m:sub>
                                  <m:r>
                                    <a:rPr lang="en-US" sz="2000" b="1" i="1" dirty="0" smtClean="0">
                                      <a:latin typeface="Cambria Math" panose="02040503050406030204" pitchFamily="18" charset="0"/>
                                      <a:cs typeface="2  Kamran" panose="00000400000000000000" pitchFamily="2" charset="-78"/>
                                    </a:rPr>
                                    <m:t>𝒔</m:t>
                                  </m:r>
                                  <m:r>
                                    <a:rPr lang="en-US" sz="2000" b="1" i="1" dirty="0" smtClean="0">
                                      <a:latin typeface="Cambria Math" panose="02040503050406030204" pitchFamily="18" charset="0"/>
                                      <a:cs typeface="2  Kamran" panose="00000400000000000000" pitchFamily="2" charset="-78"/>
                                    </a:rPr>
                                    <m:t>∈</m:t>
                                  </m:r>
                                  <m:r>
                                    <a:rPr lang="en-US" sz="2000" b="1" i="1" dirty="0">
                                      <a:latin typeface="Cambria Math" panose="02040503050406030204" pitchFamily="18" charset="0"/>
                                      <a:cs typeface="2  Kamran" panose="00000400000000000000" pitchFamily="2" charset="-78"/>
                                    </a:rPr>
                                    <m:t>𝒔𝒖𝒄𝒄𝒆𝒔𝒔𝒐𝒓𝒔</m:t>
                                  </m:r>
                                  <m:d>
                                    <m:dPr>
                                      <m:ctrlPr>
                                        <a:rPr lang="en-US" sz="2000" b="1" i="1" dirty="0">
                                          <a:latin typeface="Cambria Math" panose="02040503050406030204" pitchFamily="18" charset="0"/>
                                          <a:cs typeface="2  Kamran" panose="00000400000000000000" pitchFamily="2" charset="-78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1" i="1" dirty="0">
                                          <a:latin typeface="Cambria Math" panose="02040503050406030204" pitchFamily="18" charset="0"/>
                                          <a:cs typeface="2  Kamran" panose="00000400000000000000" pitchFamily="2" charset="-78"/>
                                        </a:rPr>
                                        <m:t>𝒏</m:t>
                                      </m:r>
                                    </m:e>
                                  </m:d>
                                </m:sub>
                              </m:sSub>
                              <m:d>
                                <m:dPr>
                                  <m:ctrlPr>
                                    <a:rPr lang="en-US" sz="2000" b="1" i="1" dirty="0">
                                      <a:latin typeface="Cambria Math" panose="02040503050406030204" pitchFamily="18" charset="0"/>
                                      <a:cs typeface="2  Kamran" panose="00000400000000000000" pitchFamily="2" charset="-78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1" i="1" dirty="0">
                                      <a:latin typeface="Cambria Math" panose="02040503050406030204" pitchFamily="18" charset="0"/>
                                      <a:cs typeface="2  Kamran" panose="00000400000000000000" pitchFamily="2" charset="-78"/>
                                    </a:rPr>
                                    <m:t>𝒎𝒊𝒏𝒊𝒎𝒂𝒙</m:t>
                                  </m:r>
                                  <m:r>
                                    <a:rPr lang="en-US" sz="2000" b="1" i="1" dirty="0">
                                      <a:latin typeface="Cambria Math" panose="02040503050406030204" pitchFamily="18" charset="0"/>
                                      <a:cs typeface="2  Kamran" panose="00000400000000000000" pitchFamily="2" charset="-78"/>
                                    </a:rPr>
                                    <m:t>−</m:t>
                                  </m:r>
                                  <m:r>
                                    <a:rPr lang="en-US" sz="2000" b="1" i="1" dirty="0">
                                      <a:latin typeface="Cambria Math" panose="02040503050406030204" pitchFamily="18" charset="0"/>
                                      <a:cs typeface="2  Kamran" panose="00000400000000000000" pitchFamily="2" charset="-78"/>
                                    </a:rPr>
                                    <m:t>𝒗𝒂𝒍𝒖𝒆</m:t>
                                  </m:r>
                                  <m:d>
                                    <m:dPr>
                                      <m:ctrlPr>
                                        <a:rPr lang="en-US" sz="2000" b="1" i="1" dirty="0">
                                          <a:latin typeface="Cambria Math" panose="02040503050406030204" pitchFamily="18" charset="0"/>
                                          <a:cs typeface="2  Kamran" panose="00000400000000000000" pitchFamily="2" charset="-78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1" i="1" dirty="0">
                                          <a:latin typeface="Cambria Math" panose="02040503050406030204" pitchFamily="18" charset="0"/>
                                          <a:cs typeface="2  Kamran" panose="00000400000000000000" pitchFamily="2" charset="-78"/>
                                        </a:rPr>
                                        <m:t>𝒔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sz="2000" b="1" i="1" dirty="0">
                                  <a:latin typeface="Cambria Math" panose="02040503050406030204" pitchFamily="18" charset="0"/>
                                  <a:cs typeface="2  Kamran" panose="00000400000000000000" pitchFamily="2" charset="-78"/>
                                </a:rPr>
                                <m:t>    </m:t>
                              </m:r>
                              <m:r>
                                <m:rPr>
                                  <m:nor/>
                                </m:rPr>
                                <a:rPr lang="en-US" sz="2000" b="1" dirty="0">
                                  <a:latin typeface="Cambria Math" panose="02040503050406030204" pitchFamily="18" charset="0"/>
                                  <a:cs typeface="2  Kamran" panose="00000400000000000000" pitchFamily="2" charset="-78"/>
                                </a:rPr>
                                <m:t>if</m:t>
                              </m:r>
                              <m:r>
                                <m:rPr>
                                  <m:nor/>
                                </m:rPr>
                                <a:rPr lang="en-US" sz="2000" b="1" dirty="0">
                                  <a:latin typeface="Cambria Math" panose="02040503050406030204" pitchFamily="18" charset="0"/>
                                  <a:cs typeface="2  Kamran" panose="00000400000000000000" pitchFamily="2" charset="-78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000" b="1" dirty="0">
                                  <a:latin typeface="Cambria Math" panose="02040503050406030204" pitchFamily="18" charset="0"/>
                                  <a:cs typeface="2  Kamran" panose="00000400000000000000" pitchFamily="2" charset="-78"/>
                                </a:rPr>
                                <m:t>n</m:t>
                              </m:r>
                              <m:r>
                                <m:rPr>
                                  <m:nor/>
                                </m:rPr>
                                <a:rPr lang="en-US" sz="2000" b="1" dirty="0">
                                  <a:latin typeface="Cambria Math" panose="02040503050406030204" pitchFamily="18" charset="0"/>
                                  <a:cs typeface="2  Kamran" panose="00000400000000000000" pitchFamily="2" charset="-78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000" b="1" dirty="0">
                                  <a:latin typeface="Cambria Math" panose="02040503050406030204" pitchFamily="18" charset="0"/>
                                  <a:cs typeface="2  Kamran" panose="00000400000000000000" pitchFamily="2" charset="-78"/>
                                </a:rPr>
                                <m:t>is</m:t>
                              </m:r>
                              <m:r>
                                <m:rPr>
                                  <m:nor/>
                                </m:rPr>
                                <a:rPr lang="en-US" sz="2000" b="1" dirty="0">
                                  <a:latin typeface="Cambria Math" panose="02040503050406030204" pitchFamily="18" charset="0"/>
                                  <a:cs typeface="2  Kamran" panose="00000400000000000000" pitchFamily="2" charset="-78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000" b="1" dirty="0">
                                  <a:latin typeface="Cambria Math" panose="02040503050406030204" pitchFamily="18" charset="0"/>
                                  <a:cs typeface="2  Kamran" panose="00000400000000000000" pitchFamily="2" charset="-78"/>
                                </a:rPr>
                                <m:t>a</m:t>
                              </m:r>
                              <m:r>
                                <m:rPr>
                                  <m:nor/>
                                </m:rPr>
                                <a:rPr lang="en-US" sz="2000" b="1" dirty="0">
                                  <a:latin typeface="Cambria Math" panose="02040503050406030204" pitchFamily="18" charset="0"/>
                                  <a:cs typeface="2  Kamran" panose="00000400000000000000" pitchFamily="2" charset="-78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000" b="1" dirty="0">
                                  <a:latin typeface="Cambria Math" panose="02040503050406030204" pitchFamily="18" charset="0"/>
                                  <a:cs typeface="2  Kamran" panose="00000400000000000000" pitchFamily="2" charset="-78"/>
                                </a:rPr>
                                <m:t>MIN</m:t>
                              </m:r>
                              <m:r>
                                <m:rPr>
                                  <m:nor/>
                                </m:rPr>
                                <a:rPr lang="en-US" sz="2000" b="1" dirty="0">
                                  <a:latin typeface="Cambria Math" panose="02040503050406030204" pitchFamily="18" charset="0"/>
                                  <a:cs typeface="2  Kamran" panose="00000400000000000000" pitchFamily="2" charset="-78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000" b="1" dirty="0">
                                  <a:latin typeface="Cambria Math" panose="02040503050406030204" pitchFamily="18" charset="0"/>
                                  <a:cs typeface="2  Kamran" panose="00000400000000000000" pitchFamily="2" charset="-78"/>
                                </a:rPr>
                                <m:t>node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050" y="2536756"/>
                <a:ext cx="10307502" cy="124739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699050" y="5270412"/>
            <a:ext cx="1127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2800" b="1" dirty="0" smtClean="0">
                <a:solidFill>
                  <a:srgbClr val="FF000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تمامی مقادیر فوق از دیدگاه </a:t>
            </a:r>
            <a:r>
              <a:rPr lang="en-US" sz="2800" b="1" dirty="0" smtClean="0">
                <a:solidFill>
                  <a:srgbClr val="FF000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MAX</a:t>
            </a:r>
            <a:r>
              <a:rPr lang="fa-IR" sz="2800" b="1" dirty="0" smtClean="0">
                <a:solidFill>
                  <a:srgbClr val="FF0000"/>
                </a:solidFill>
                <a:latin typeface="Gabriola" panose="04040605051002020D02" pitchFamily="82" charset="0"/>
                <a:cs typeface="2  Kamran" panose="00000400000000000000" pitchFamily="2" charset="-78"/>
              </a:rPr>
              <a:t> محاسبه می شوند. </a:t>
            </a:r>
          </a:p>
        </p:txBody>
      </p:sp>
    </p:spTree>
    <p:extLst>
      <p:ext uri="{BB962C8B-B14F-4D97-AF65-F5344CB8AC3E}">
        <p14:creationId xmlns:p14="http://schemas.microsoft.com/office/powerpoint/2010/main" val="2958626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309111" y="59422"/>
            <a:ext cx="64155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40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جستجو برای مسائل بازی: الگوریتم </a:t>
            </a:r>
            <a:r>
              <a:rPr lang="en-US" sz="4000" b="1" dirty="0" smtClean="0">
                <a:latin typeface="Gabriola" panose="04040605051002020D02" pitchFamily="82" charset="0"/>
                <a:cs typeface="2  Kamran" panose="00000400000000000000" pitchFamily="2" charset="-78"/>
              </a:rPr>
              <a:t>MINIMAX</a:t>
            </a:r>
            <a:endParaRPr lang="en-US" sz="4000" b="1" dirty="0">
              <a:solidFill>
                <a:srgbClr val="0070C0"/>
              </a:solidFill>
              <a:latin typeface="Gabriola" panose="04040605051002020D02" pitchFamily="82" charset="0"/>
              <a:cs typeface="2  Kamran" panose="00000400000000000000" pitchFamily="2" charset="-78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0" y="788882"/>
            <a:ext cx="12192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99051" y="957166"/>
                <a:ext cx="112788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rtl="1"/>
                <a:r>
                  <a:rPr lang="fa-IR" sz="2800" b="1" dirty="0" smtClean="0">
                    <a:solidFill>
                      <a:srgbClr val="FF0000"/>
                    </a:solidFill>
                    <a:latin typeface="Gabriola" panose="04040605051002020D02" pitchFamily="82" charset="0"/>
                    <a:cs typeface="2  Kamran" panose="00000400000000000000" pitchFamily="2" charset="-78"/>
                  </a:rPr>
                  <a:t>مثال: </a:t>
                </a:r>
                <a:r>
                  <a:rPr lang="fa-IR" sz="2800" b="1" dirty="0" smtClean="0">
                    <a:latin typeface="Gabriola" panose="04040605051002020D02" pitchFamily="82" charset="0"/>
                    <a:cs typeface="2  Kamran" panose="00000400000000000000" pitchFamily="2" charset="-78"/>
                  </a:rPr>
                  <a:t>مقادیر </a:t>
                </a:r>
                <a14:m>
                  <m:oMath xmlns:m="http://schemas.openxmlformats.org/officeDocument/2006/math">
                    <m:r>
                      <a:rPr lang="en-US" sz="2400" b="0" i="1" dirty="0">
                        <a:latin typeface="Cambria Math" panose="02040503050406030204" pitchFamily="18" charset="0"/>
                        <a:cs typeface="2  Kamran" panose="00000400000000000000" pitchFamily="2" charset="-78"/>
                      </a:rPr>
                      <m:t>𝑚𝑖𝑛𝑖𝑚𝑎𝑥</m:t>
                    </m:r>
                  </m:oMath>
                </a14:m>
                <a:r>
                  <a:rPr lang="fa-IR" sz="2800" b="1" dirty="0" smtClean="0">
                    <a:latin typeface="Gabriola" panose="04040605051002020D02" pitchFamily="82" charset="0"/>
                    <a:cs typeface="2  Kamran" panose="00000400000000000000" pitchFamily="2" charset="-78"/>
                  </a:rPr>
                  <a:t> را برای هر یک از گرههای درخت بازی زیر محاسبه کنید: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051" y="957166"/>
                <a:ext cx="11278832" cy="523220"/>
              </a:xfrm>
              <a:prstGeom prst="rect">
                <a:avLst/>
              </a:prstGeom>
              <a:blipFill>
                <a:blip r:embed="rId2"/>
                <a:stretch>
                  <a:fillRect t="-11628" r="-108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031" y="1818814"/>
            <a:ext cx="10329247" cy="40805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2921" y="222700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MAX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12921" y="3489752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MIN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6179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5651513</TotalTime>
  <Words>2390</Words>
  <Application>Microsoft Office PowerPoint</Application>
  <PresentationFormat>Widescreen</PresentationFormat>
  <Paragraphs>588</Paragraphs>
  <Slides>42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3" baseType="lpstr">
      <vt:lpstr>2  Kamran</vt:lpstr>
      <vt:lpstr>2  Zar</vt:lpstr>
      <vt:lpstr>Arial</vt:lpstr>
      <vt:lpstr>B Yekan</vt:lpstr>
      <vt:lpstr>Calibri</vt:lpstr>
      <vt:lpstr>Calibri Light</vt:lpstr>
      <vt:lpstr>Cambria Math</vt:lpstr>
      <vt:lpstr>Courier New</vt:lpstr>
      <vt:lpstr>Gabriola</vt:lpstr>
      <vt:lpstr>Wingdings</vt:lpstr>
      <vt:lpstr>Office Theme</vt:lpstr>
      <vt:lpstr>هوش مصنوعی (جستجو در حضور عامل های دیگر-بخش اول)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معرفی و مفاهیم اولیه پایتون</dc:title>
  <dc:creator>Sadegh</dc:creator>
  <cp:lastModifiedBy>Windows User</cp:lastModifiedBy>
  <cp:revision>1154</cp:revision>
  <dcterms:created xsi:type="dcterms:W3CDTF">2019-12-14T18:20:14Z</dcterms:created>
  <dcterms:modified xsi:type="dcterms:W3CDTF">2020-11-11T10:27:27Z</dcterms:modified>
</cp:coreProperties>
</file>