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8" r:id="rId2"/>
    <p:sldId id="479" r:id="rId3"/>
    <p:sldId id="480" r:id="rId4"/>
    <p:sldId id="481" r:id="rId5"/>
    <p:sldId id="482" r:id="rId6"/>
    <p:sldId id="483" r:id="rId7"/>
    <p:sldId id="484" r:id="rId8"/>
    <p:sldId id="485" r:id="rId9"/>
    <p:sldId id="486" r:id="rId10"/>
    <p:sldId id="489" r:id="rId11"/>
    <p:sldId id="490" r:id="rId12"/>
    <p:sldId id="491" r:id="rId13"/>
    <p:sldId id="492" r:id="rId14"/>
    <p:sldId id="493" r:id="rId15"/>
    <p:sldId id="487" r:id="rId16"/>
    <p:sldId id="488" r:id="rId17"/>
    <p:sldId id="494" r:id="rId18"/>
    <p:sldId id="500" r:id="rId19"/>
    <p:sldId id="495" r:id="rId20"/>
    <p:sldId id="496" r:id="rId21"/>
    <p:sldId id="497" r:id="rId22"/>
    <p:sldId id="499" r:id="rId23"/>
    <p:sldId id="49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56" autoAdjust="0"/>
    <p:restoredTop sz="94161" autoAdjust="0"/>
  </p:normalViewPr>
  <p:slideViewPr>
    <p:cSldViewPr snapToGrid="0">
      <p:cViewPr varScale="1">
        <p:scale>
          <a:sx n="65" d="100"/>
          <a:sy n="65" d="100"/>
        </p:scale>
        <p:origin x="714"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94E791-EBA1-4262-8C84-A03EA3BAA32A}" type="datetimeFigureOut">
              <a:rPr lang="en-US" smtClean="0"/>
              <a:t>12/4/2020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74A514-8706-4B7D-9197-B837582C69A7}" type="slidenum">
              <a:rPr lang="en-US" smtClean="0"/>
              <a:t>‹#›</a:t>
            </a:fld>
            <a:endParaRPr lang="en-US"/>
          </a:p>
        </p:txBody>
      </p:sp>
    </p:spTree>
    <p:extLst>
      <p:ext uri="{BB962C8B-B14F-4D97-AF65-F5344CB8AC3E}">
        <p14:creationId xmlns:p14="http://schemas.microsoft.com/office/powerpoint/2010/main" val="1066233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74A514-8706-4B7D-9197-B837582C69A7}" type="slidenum">
              <a:rPr lang="en-US" smtClean="0"/>
              <a:t>2</a:t>
            </a:fld>
            <a:endParaRPr lang="en-US"/>
          </a:p>
        </p:txBody>
      </p:sp>
    </p:spTree>
    <p:extLst>
      <p:ext uri="{BB962C8B-B14F-4D97-AF65-F5344CB8AC3E}">
        <p14:creationId xmlns:p14="http://schemas.microsoft.com/office/powerpoint/2010/main" val="608922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baseline="0">
                <a:cs typeface="B Yekan" panose="00000400000000000000" pitchFamily="2" charset="-78"/>
              </a:defRPr>
            </a:lvl1pPr>
          </a:lstStyle>
          <a:p>
            <a:r>
              <a:rPr lang="fa-IR" dirty="0" smtClean="0"/>
              <a:t>برنامه سازی پیشرفته (مقدمه)</a:t>
            </a:r>
            <a:endParaRPr lang="en-US" dirty="0"/>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baseline="0">
                <a:cs typeface="2  Kamran" panose="00000400000000000000" pitchFamily="2" charset="-7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a-IR" dirty="0" smtClean="0"/>
              <a:t>صادق اسکندری</a:t>
            </a:r>
          </a:p>
          <a:p>
            <a:r>
              <a:rPr lang="fa-IR" dirty="0" smtClean="0"/>
              <a:t>دانشگاه گیلان، گروه علوم کامپیوتر</a:t>
            </a:r>
          </a:p>
          <a:p>
            <a:r>
              <a:rPr lang="fa-IR" dirty="0" smtClean="0"/>
              <a:t>نیمسال دوم 98-99</a:t>
            </a:r>
            <a:endParaRPr lang="en-US" dirty="0"/>
          </a:p>
        </p:txBody>
      </p:sp>
      <p:sp>
        <p:nvSpPr>
          <p:cNvPr id="4" name="Date Placeholder 3"/>
          <p:cNvSpPr>
            <a:spLocks noGrp="1"/>
          </p:cNvSpPr>
          <p:nvPr>
            <p:ph type="dt" sz="half" idx="10"/>
          </p:nvPr>
        </p:nvSpPr>
        <p:spPr/>
        <p:txBody>
          <a:bodyPr/>
          <a:lstStyle/>
          <a:p>
            <a:fld id="{593A475C-F081-42DC-8781-5CA9D66BBF8C}" type="datetimeFigureOut">
              <a:rPr lang="en-US" smtClean="0"/>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lvl1pPr>
          </a:lstStyle>
          <a:p>
            <a:fld id="{23A899F3-6BE7-46ED-A53A-DCF40435850D}" type="slidenum">
              <a:rPr lang="en-US" smtClean="0"/>
              <a:pPr/>
              <a:t>‹#›</a:t>
            </a:fld>
            <a:endParaRPr lang="en-US" dirty="0"/>
          </a:p>
        </p:txBody>
      </p:sp>
    </p:spTree>
    <p:extLst>
      <p:ext uri="{BB962C8B-B14F-4D97-AF65-F5344CB8AC3E}">
        <p14:creationId xmlns:p14="http://schemas.microsoft.com/office/powerpoint/2010/main" val="1402874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3A475C-F081-42DC-8781-5CA9D66BBF8C}"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ADFE9E-A4AA-44E2-963E-69026E06C53E}" type="slidenum">
              <a:rPr lang="en-US" smtClean="0"/>
              <a:t>‹#›</a:t>
            </a:fld>
            <a:endParaRPr lang="en-US"/>
          </a:p>
        </p:txBody>
      </p:sp>
    </p:spTree>
    <p:extLst>
      <p:ext uri="{BB962C8B-B14F-4D97-AF65-F5344CB8AC3E}">
        <p14:creationId xmlns:p14="http://schemas.microsoft.com/office/powerpoint/2010/main" val="1268689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3A475C-F081-42DC-8781-5CA9D66BBF8C}"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ADFE9E-A4AA-44E2-963E-69026E06C53E}" type="slidenum">
              <a:rPr lang="en-US" smtClean="0"/>
              <a:t>‹#›</a:t>
            </a:fld>
            <a:endParaRPr lang="en-US"/>
          </a:p>
        </p:txBody>
      </p:sp>
    </p:spTree>
    <p:extLst>
      <p:ext uri="{BB962C8B-B14F-4D97-AF65-F5344CB8AC3E}">
        <p14:creationId xmlns:p14="http://schemas.microsoft.com/office/powerpoint/2010/main" val="1072028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3A475C-F081-42DC-8781-5CA9D66BBF8C}"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ADFE9E-A4AA-44E2-963E-69026E06C53E}" type="slidenum">
              <a:rPr lang="en-US" smtClean="0"/>
              <a:t>‹#›</a:t>
            </a:fld>
            <a:endParaRPr lang="en-US"/>
          </a:p>
        </p:txBody>
      </p:sp>
    </p:spTree>
    <p:extLst>
      <p:ext uri="{BB962C8B-B14F-4D97-AF65-F5344CB8AC3E}">
        <p14:creationId xmlns:p14="http://schemas.microsoft.com/office/powerpoint/2010/main" val="4002311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3A475C-F081-42DC-8781-5CA9D66BBF8C}"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ADFE9E-A4AA-44E2-963E-69026E06C53E}" type="slidenum">
              <a:rPr lang="en-US" smtClean="0"/>
              <a:t>‹#›</a:t>
            </a:fld>
            <a:endParaRPr lang="en-US"/>
          </a:p>
        </p:txBody>
      </p:sp>
    </p:spTree>
    <p:extLst>
      <p:ext uri="{BB962C8B-B14F-4D97-AF65-F5344CB8AC3E}">
        <p14:creationId xmlns:p14="http://schemas.microsoft.com/office/powerpoint/2010/main" val="3688761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rtl="1">
              <a:defRPr>
                <a:cs typeface="B Yekan" panose="00000400000000000000" pitchFamily="2" charset="-78"/>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lgn="r" rtl="1">
              <a:defRPr/>
            </a:lvl1pPr>
            <a:lvl2pPr algn="r" rtl="1">
              <a:defRPr/>
            </a:lvl2pPr>
            <a:lvl3pPr algn="r" rtl="1">
              <a:defRPr/>
            </a:lvl3pPr>
            <a:lvl4pPr algn="r" rtl="1">
              <a:defRPr/>
            </a:lvl4pPr>
            <a:lvl5pPr algn="r" rtl="1">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6172200" y="1825625"/>
            <a:ext cx="5181600" cy="4351338"/>
          </a:xfrm>
        </p:spPr>
        <p:txBody>
          <a:bodyPr/>
          <a:lstStyle>
            <a:lvl1pPr algn="r" rtl="1">
              <a:defRPr b="1" baseline="0">
                <a:cs typeface="2  Zar" panose="00000400000000000000" pitchFamily="2" charset="-78"/>
              </a:defRPr>
            </a:lvl1pPr>
            <a:lvl2pPr algn="r" rtl="1">
              <a:defRPr>
                <a:cs typeface="2  Zar" panose="00000400000000000000" pitchFamily="2" charset="-78"/>
              </a:defRPr>
            </a:lvl2pPr>
            <a:lvl3pPr algn="r" rtl="1">
              <a:defRPr>
                <a:cs typeface="2  Zar" panose="00000400000000000000" pitchFamily="2" charset="-78"/>
              </a:defRPr>
            </a:lvl3pPr>
            <a:lvl4pPr algn="r" rtl="1">
              <a:defRPr/>
            </a:lvl4pPr>
            <a:lvl5pPr algn="r" rtl="1">
              <a:defRPr/>
            </a:lvl5pPr>
          </a:lstStyle>
          <a:p>
            <a:pPr lvl="0"/>
            <a:r>
              <a:rPr lang="fa-IR" dirty="0" smtClean="0"/>
              <a:t>سطح اول</a:t>
            </a:r>
            <a:endParaRPr lang="en-US" dirty="0" smtClean="0"/>
          </a:p>
          <a:p>
            <a:pPr lvl="1"/>
            <a:r>
              <a:rPr lang="fa-IR" dirty="0" smtClean="0"/>
              <a:t>سطح دوم</a:t>
            </a:r>
            <a:endParaRPr lang="en-US" dirty="0" smtClean="0"/>
          </a:p>
          <a:p>
            <a:pPr lvl="2"/>
            <a:r>
              <a:rPr lang="fa-IR" dirty="0" smtClean="0"/>
              <a:t>سطح سوم</a:t>
            </a:r>
            <a:endParaRPr lang="en-US" dirty="0" smtClean="0"/>
          </a:p>
        </p:txBody>
      </p:sp>
      <p:sp>
        <p:nvSpPr>
          <p:cNvPr id="5" name="Date Placeholder 4"/>
          <p:cNvSpPr>
            <a:spLocks noGrp="1"/>
          </p:cNvSpPr>
          <p:nvPr>
            <p:ph type="dt" sz="half" idx="10"/>
          </p:nvPr>
        </p:nvSpPr>
        <p:spPr/>
        <p:txBody>
          <a:bodyPr/>
          <a:lstStyle/>
          <a:p>
            <a:fld id="{593A475C-F081-42DC-8781-5CA9D66BBF8C}" type="datetimeFigureOut">
              <a:rPr lang="en-US" smtClean="0"/>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ADFE9E-A4AA-44E2-963E-69026E06C53E}" type="slidenum">
              <a:rPr lang="en-US" smtClean="0"/>
              <a:t>‹#›</a:t>
            </a:fld>
            <a:endParaRPr lang="en-US"/>
          </a:p>
        </p:txBody>
      </p:sp>
    </p:spTree>
    <p:extLst>
      <p:ext uri="{BB962C8B-B14F-4D97-AF65-F5344CB8AC3E}">
        <p14:creationId xmlns:p14="http://schemas.microsoft.com/office/powerpoint/2010/main" val="1070721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93A475C-F081-42DC-8781-5CA9D66BBF8C}" type="datetimeFigureOut">
              <a:rPr lang="en-US" smtClean="0"/>
              <a:t>12/4/2020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ADFE9E-A4AA-44E2-963E-69026E06C53E}" type="slidenum">
              <a:rPr lang="en-US" smtClean="0"/>
              <a:t>‹#›</a:t>
            </a:fld>
            <a:endParaRPr lang="en-US"/>
          </a:p>
        </p:txBody>
      </p:sp>
    </p:spTree>
    <p:extLst>
      <p:ext uri="{BB962C8B-B14F-4D97-AF65-F5344CB8AC3E}">
        <p14:creationId xmlns:p14="http://schemas.microsoft.com/office/powerpoint/2010/main" val="187390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3A475C-F081-42DC-8781-5CA9D66BBF8C}" type="datetimeFigureOut">
              <a:rPr lang="en-US" smtClean="0"/>
              <a:t>12/4/2020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ADFE9E-A4AA-44E2-963E-69026E06C53E}" type="slidenum">
              <a:rPr lang="en-US" smtClean="0"/>
              <a:t>‹#›</a:t>
            </a:fld>
            <a:endParaRPr lang="en-US"/>
          </a:p>
        </p:txBody>
      </p:sp>
    </p:spTree>
    <p:extLst>
      <p:ext uri="{BB962C8B-B14F-4D97-AF65-F5344CB8AC3E}">
        <p14:creationId xmlns:p14="http://schemas.microsoft.com/office/powerpoint/2010/main" val="1412010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3A475C-F081-42DC-8781-5CA9D66BBF8C}" type="datetimeFigureOut">
              <a:rPr lang="en-US" smtClean="0"/>
              <a:t>12/4/2020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ADFE9E-A4AA-44E2-963E-69026E06C53E}" type="slidenum">
              <a:rPr lang="en-US" smtClean="0"/>
              <a:t>‹#›</a:t>
            </a:fld>
            <a:endParaRPr lang="en-US"/>
          </a:p>
        </p:txBody>
      </p:sp>
    </p:spTree>
    <p:extLst>
      <p:ext uri="{BB962C8B-B14F-4D97-AF65-F5344CB8AC3E}">
        <p14:creationId xmlns:p14="http://schemas.microsoft.com/office/powerpoint/2010/main" val="3374448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3A475C-F081-42DC-8781-5CA9D66BBF8C}" type="datetimeFigureOut">
              <a:rPr lang="en-US" smtClean="0"/>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ADFE9E-A4AA-44E2-963E-69026E06C53E}" type="slidenum">
              <a:rPr lang="en-US" smtClean="0"/>
              <a:t>‹#›</a:t>
            </a:fld>
            <a:endParaRPr lang="en-US"/>
          </a:p>
        </p:txBody>
      </p:sp>
    </p:spTree>
    <p:extLst>
      <p:ext uri="{BB962C8B-B14F-4D97-AF65-F5344CB8AC3E}">
        <p14:creationId xmlns:p14="http://schemas.microsoft.com/office/powerpoint/2010/main" val="2872964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3A475C-F081-42DC-8781-5CA9D66BBF8C}" type="datetimeFigureOut">
              <a:rPr lang="en-US" smtClean="0"/>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ADFE9E-A4AA-44E2-963E-69026E06C53E}" type="slidenum">
              <a:rPr lang="en-US" smtClean="0"/>
              <a:t>‹#›</a:t>
            </a:fld>
            <a:endParaRPr lang="en-US"/>
          </a:p>
        </p:txBody>
      </p:sp>
    </p:spTree>
    <p:extLst>
      <p:ext uri="{BB962C8B-B14F-4D97-AF65-F5344CB8AC3E}">
        <p14:creationId xmlns:p14="http://schemas.microsoft.com/office/powerpoint/2010/main" val="716778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3A475C-F081-42DC-8781-5CA9D66BBF8C}" type="datetimeFigureOut">
              <a:rPr lang="en-US" smtClean="0"/>
              <a:t>12/4/2020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ADFE9E-A4AA-44E2-963E-69026E06C53E}" type="slidenum">
              <a:rPr lang="en-US" smtClean="0"/>
              <a:t>‹#›</a:t>
            </a:fld>
            <a:endParaRPr lang="en-US"/>
          </a:p>
        </p:txBody>
      </p:sp>
    </p:spTree>
    <p:extLst>
      <p:ext uri="{BB962C8B-B14F-4D97-AF65-F5344CB8AC3E}">
        <p14:creationId xmlns:p14="http://schemas.microsoft.com/office/powerpoint/2010/main" val="7427983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emf"/><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159001" y="2522657"/>
            <a:ext cx="5682619" cy="4335343"/>
          </a:xfrm>
          <a:prstGeom prst="rect">
            <a:avLst/>
          </a:prstGeom>
        </p:spPr>
      </p:pic>
      <p:sp>
        <p:nvSpPr>
          <p:cNvPr id="2" name="Title 1"/>
          <p:cNvSpPr>
            <a:spLocks noGrp="1"/>
          </p:cNvSpPr>
          <p:nvPr>
            <p:ph type="ctrTitle"/>
          </p:nvPr>
        </p:nvSpPr>
        <p:spPr>
          <a:xfrm>
            <a:off x="1676401" y="-228600"/>
            <a:ext cx="8672944" cy="2387600"/>
          </a:xfrm>
        </p:spPr>
        <p:txBody>
          <a:bodyPr>
            <a:normAutofit fontScale="90000"/>
          </a:bodyPr>
          <a:lstStyle/>
          <a:p>
            <a:pPr rtl="1"/>
            <a:r>
              <a:rPr lang="fa-IR" b="1" dirty="0" smtClean="0">
                <a:cs typeface="2  Kamran" panose="00000400000000000000" pitchFamily="2" charset="-78"/>
              </a:rPr>
              <a:t>هوش مصنوعی</a:t>
            </a:r>
            <a:br>
              <a:rPr lang="fa-IR" b="1" dirty="0" smtClean="0">
                <a:cs typeface="2  Kamran" panose="00000400000000000000" pitchFamily="2" charset="-78"/>
              </a:rPr>
            </a:br>
            <a:r>
              <a:rPr lang="fa-IR" b="1" dirty="0" smtClean="0">
                <a:cs typeface="2  Kamran" panose="00000400000000000000" pitchFamily="2" charset="-78"/>
              </a:rPr>
              <a:t>(جستجو در حضور عامل های دیگر-بخش دوم) </a:t>
            </a:r>
            <a:endParaRPr lang="en-US" b="1" dirty="0">
              <a:cs typeface="2  Kamran" panose="00000400000000000000" pitchFamily="2" charset="-78"/>
            </a:endParaRPr>
          </a:p>
        </p:txBody>
      </p:sp>
      <p:sp>
        <p:nvSpPr>
          <p:cNvPr id="3" name="Subtitle 2"/>
          <p:cNvSpPr>
            <a:spLocks noGrp="1"/>
          </p:cNvSpPr>
          <p:nvPr>
            <p:ph type="subTitle" idx="1"/>
          </p:nvPr>
        </p:nvSpPr>
        <p:spPr>
          <a:xfrm>
            <a:off x="3024175" y="2251075"/>
            <a:ext cx="5924563" cy="1655762"/>
          </a:xfrm>
        </p:spPr>
        <p:txBody>
          <a:bodyPr/>
          <a:lstStyle/>
          <a:p>
            <a:r>
              <a:rPr lang="fa-IR" dirty="0" smtClean="0"/>
              <a:t>صادق اسکندری - دانشکده علوم ریاضی، گروه علوم کامپیوتر</a:t>
            </a:r>
          </a:p>
          <a:p>
            <a:r>
              <a:rPr lang="en-US" dirty="0" smtClean="0"/>
              <a:t>eskandari@guilan.ac.ir</a:t>
            </a:r>
            <a:endParaRPr lang="en-US" dirty="0"/>
          </a:p>
        </p:txBody>
      </p:sp>
    </p:spTree>
    <p:extLst>
      <p:ext uri="{BB962C8B-B14F-4D97-AF65-F5344CB8AC3E}">
        <p14:creationId xmlns:p14="http://schemas.microsoft.com/office/powerpoint/2010/main" val="9587159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H="1">
            <a:off x="0" y="788882"/>
            <a:ext cx="12192000"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6" name="TextBox 15"/>
          <p:cNvSpPr txBox="1"/>
          <p:nvPr/>
        </p:nvSpPr>
        <p:spPr>
          <a:xfrm>
            <a:off x="8543971" y="59422"/>
            <a:ext cx="3180679" cy="707886"/>
          </a:xfrm>
          <a:prstGeom prst="rect">
            <a:avLst/>
          </a:prstGeom>
          <a:noFill/>
        </p:spPr>
        <p:txBody>
          <a:bodyPr wrap="none" rtlCol="0">
            <a:spAutoFit/>
          </a:bodyPr>
          <a:lstStyle/>
          <a:p>
            <a:pPr algn="r" rtl="1"/>
            <a:r>
              <a:rPr lang="fa-IR" sz="4000" b="1" dirty="0" smtClean="0">
                <a:latin typeface="Gabriola" panose="04040605051002020D02" pitchFamily="82" charset="0"/>
                <a:cs typeface="2  Kamran" panose="00000400000000000000" pitchFamily="2" charset="-78"/>
              </a:rPr>
              <a:t>الگوریتم </a:t>
            </a:r>
            <a:r>
              <a:rPr lang="en-US" sz="4000" b="1" dirty="0" err="1" smtClean="0">
                <a:latin typeface="Gabriola" panose="04040605051002020D02" pitchFamily="82" charset="0"/>
                <a:cs typeface="2  Kamran" panose="00000400000000000000" pitchFamily="2" charset="-78"/>
              </a:rPr>
              <a:t>Expectimax</a:t>
            </a:r>
            <a:endParaRPr lang="en-US" sz="3600" dirty="0">
              <a:solidFill>
                <a:srgbClr val="0070C0"/>
              </a:solidFill>
              <a:latin typeface="Gabriola" panose="04040605051002020D02" pitchFamily="82" charset="0"/>
              <a:cs typeface="2  Kamran" panose="00000400000000000000" pitchFamily="2" charset="-78"/>
            </a:endParaRPr>
          </a:p>
        </p:txBody>
      </p:sp>
      <p:sp>
        <p:nvSpPr>
          <p:cNvPr id="17" name="TextBox 16"/>
          <p:cNvSpPr txBox="1"/>
          <p:nvPr/>
        </p:nvSpPr>
        <p:spPr>
          <a:xfrm>
            <a:off x="491319" y="970958"/>
            <a:ext cx="11458853" cy="954107"/>
          </a:xfrm>
          <a:prstGeom prst="rect">
            <a:avLst/>
          </a:prstGeom>
          <a:noFill/>
        </p:spPr>
        <p:txBody>
          <a:bodyPr wrap="square" rtlCol="0">
            <a:spAutoFit/>
          </a:bodyPr>
          <a:lstStyle/>
          <a:p>
            <a:pPr algn="r" rtl="1"/>
            <a:r>
              <a:rPr lang="fa-IR" sz="2800" b="1" dirty="0" smtClean="0">
                <a:solidFill>
                  <a:srgbClr val="FF0000"/>
                </a:solidFill>
                <a:latin typeface="Gabriola" panose="04040605051002020D02" pitchFamily="82" charset="0"/>
                <a:cs typeface="2  Kamran" panose="00000400000000000000" pitchFamily="2" charset="-78"/>
              </a:rPr>
              <a:t>مثال: </a:t>
            </a:r>
            <a:r>
              <a:rPr lang="fa-IR" sz="2800" b="1" dirty="0" smtClean="0">
                <a:latin typeface="Gabriola" panose="04040605051002020D02" pitchFamily="82" charset="0"/>
                <a:cs typeface="2  Kamran" panose="00000400000000000000" pitchFamily="2" charset="-78"/>
              </a:rPr>
              <a:t>فرض کنید که در حال بازی با رقیبی هستید که در 70 درصد تصمیمات خود، از الگوریتم </a:t>
            </a:r>
            <a:r>
              <a:rPr lang="en-US" sz="2800" b="1" dirty="0" err="1" smtClean="0">
                <a:latin typeface="Gabriola" panose="04040605051002020D02" pitchFamily="82" charset="0"/>
                <a:cs typeface="2  Kamran" panose="00000400000000000000" pitchFamily="2" charset="-78"/>
              </a:rPr>
              <a:t>MiniMax</a:t>
            </a:r>
            <a:r>
              <a:rPr lang="fa-IR" sz="2800" b="1" dirty="0" smtClean="0">
                <a:latin typeface="Gabriola" panose="04040605051002020D02" pitchFamily="82" charset="0"/>
                <a:cs typeface="2  Kamran" panose="00000400000000000000" pitchFamily="2" charset="-78"/>
              </a:rPr>
              <a:t> و در 30 درصد دیگر، از تصمیمات کاملاً تصادفی استفاده می کند. مقادیر </a:t>
            </a:r>
            <a:r>
              <a:rPr lang="en-US" sz="2800" b="1" dirty="0" err="1" smtClean="0">
                <a:latin typeface="Gabriola" panose="04040605051002020D02" pitchFamily="82" charset="0"/>
                <a:cs typeface="2  Kamran" panose="00000400000000000000" pitchFamily="2" charset="-78"/>
              </a:rPr>
              <a:t>Expectimax</a:t>
            </a:r>
            <a:r>
              <a:rPr lang="fa-IR" sz="2800" b="1" dirty="0" smtClean="0">
                <a:latin typeface="Gabriola" panose="04040605051002020D02" pitchFamily="82" charset="0"/>
                <a:cs typeface="2  Kamran" panose="00000400000000000000" pitchFamily="2" charset="-78"/>
              </a:rPr>
              <a:t> را برای درخت زیر مشخص کنید. </a:t>
            </a:r>
            <a:endParaRPr lang="en-US" sz="2800" b="1" dirty="0">
              <a:cs typeface="2  Kamran" panose="00000400000000000000" pitchFamily="2" charset="-78"/>
            </a:endParaRPr>
          </a:p>
        </p:txBody>
      </p:sp>
      <p:pic>
        <p:nvPicPr>
          <p:cNvPr id="19" name="Picture 18"/>
          <p:cNvPicPr>
            <a:picLocks noChangeAspect="1"/>
          </p:cNvPicPr>
          <p:nvPr/>
        </p:nvPicPr>
        <p:blipFill rotWithShape="1">
          <a:blip r:embed="rId2"/>
          <a:srcRect l="15785" t="26736" r="14790" b="20299"/>
          <a:stretch/>
        </p:blipFill>
        <p:spPr>
          <a:xfrm>
            <a:off x="2262235" y="2107140"/>
            <a:ext cx="7144304" cy="3406556"/>
          </a:xfrm>
          <a:prstGeom prst="rect">
            <a:avLst/>
          </a:prstGeom>
        </p:spPr>
      </p:pic>
    </p:spTree>
    <p:extLst>
      <p:ext uri="{BB962C8B-B14F-4D97-AF65-F5344CB8AC3E}">
        <p14:creationId xmlns:p14="http://schemas.microsoft.com/office/powerpoint/2010/main" val="19117294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H="1">
            <a:off x="0" y="788882"/>
            <a:ext cx="12192000"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6" name="TextBox 15"/>
          <p:cNvSpPr txBox="1"/>
          <p:nvPr/>
        </p:nvSpPr>
        <p:spPr>
          <a:xfrm>
            <a:off x="8543971" y="59422"/>
            <a:ext cx="3180679" cy="707886"/>
          </a:xfrm>
          <a:prstGeom prst="rect">
            <a:avLst/>
          </a:prstGeom>
          <a:noFill/>
        </p:spPr>
        <p:txBody>
          <a:bodyPr wrap="none" rtlCol="0">
            <a:spAutoFit/>
          </a:bodyPr>
          <a:lstStyle/>
          <a:p>
            <a:pPr algn="r" rtl="1"/>
            <a:r>
              <a:rPr lang="fa-IR" sz="4000" b="1" dirty="0" smtClean="0">
                <a:latin typeface="Gabriola" panose="04040605051002020D02" pitchFamily="82" charset="0"/>
                <a:cs typeface="2  Kamran" panose="00000400000000000000" pitchFamily="2" charset="-78"/>
              </a:rPr>
              <a:t>الگوریتم </a:t>
            </a:r>
            <a:r>
              <a:rPr lang="en-US" sz="4000" b="1" dirty="0" err="1" smtClean="0">
                <a:latin typeface="Gabriola" panose="04040605051002020D02" pitchFamily="82" charset="0"/>
                <a:cs typeface="2  Kamran" panose="00000400000000000000" pitchFamily="2" charset="-78"/>
              </a:rPr>
              <a:t>Expectimax</a:t>
            </a:r>
            <a:endParaRPr lang="en-US" sz="3600" dirty="0">
              <a:solidFill>
                <a:srgbClr val="0070C0"/>
              </a:solidFill>
              <a:latin typeface="Gabriola" panose="04040605051002020D02" pitchFamily="82" charset="0"/>
              <a:cs typeface="2  Kamran" panose="00000400000000000000" pitchFamily="2" charset="-78"/>
            </a:endParaRPr>
          </a:p>
        </p:txBody>
      </p:sp>
      <p:sp>
        <p:nvSpPr>
          <p:cNvPr id="17" name="TextBox 16"/>
          <p:cNvSpPr txBox="1"/>
          <p:nvPr/>
        </p:nvSpPr>
        <p:spPr>
          <a:xfrm>
            <a:off x="491319" y="970958"/>
            <a:ext cx="11458853" cy="954107"/>
          </a:xfrm>
          <a:prstGeom prst="rect">
            <a:avLst/>
          </a:prstGeom>
          <a:noFill/>
        </p:spPr>
        <p:txBody>
          <a:bodyPr wrap="square" rtlCol="0">
            <a:spAutoFit/>
          </a:bodyPr>
          <a:lstStyle/>
          <a:p>
            <a:pPr algn="r" rtl="1"/>
            <a:r>
              <a:rPr lang="fa-IR" sz="2800" b="1" dirty="0" smtClean="0">
                <a:solidFill>
                  <a:srgbClr val="FF0000"/>
                </a:solidFill>
                <a:latin typeface="Gabriola" panose="04040605051002020D02" pitchFamily="82" charset="0"/>
                <a:cs typeface="2  Kamran" panose="00000400000000000000" pitchFamily="2" charset="-78"/>
              </a:rPr>
              <a:t>مثال: </a:t>
            </a:r>
            <a:r>
              <a:rPr lang="fa-IR" sz="2800" b="1" dirty="0" smtClean="0">
                <a:latin typeface="Gabriola" panose="04040605051002020D02" pitchFamily="82" charset="0"/>
                <a:cs typeface="2  Kamran" panose="00000400000000000000" pitchFamily="2" charset="-78"/>
              </a:rPr>
              <a:t>فرض کنید که در حال بازی با رقیبی هستید که در 70 درصد تصمیمات خود، از الگوریتم </a:t>
            </a:r>
            <a:r>
              <a:rPr lang="en-US" sz="2800" b="1" dirty="0" err="1" smtClean="0">
                <a:latin typeface="Gabriola" panose="04040605051002020D02" pitchFamily="82" charset="0"/>
                <a:cs typeface="2  Kamran" panose="00000400000000000000" pitchFamily="2" charset="-78"/>
              </a:rPr>
              <a:t>MiniMax</a:t>
            </a:r>
            <a:r>
              <a:rPr lang="fa-IR" sz="2800" b="1" dirty="0" smtClean="0">
                <a:latin typeface="Gabriola" panose="04040605051002020D02" pitchFamily="82" charset="0"/>
                <a:cs typeface="2  Kamran" panose="00000400000000000000" pitchFamily="2" charset="-78"/>
              </a:rPr>
              <a:t> و در 30 درصد دیگر، از تصمیمات کاملاً تصادفی استفاده می کند. مقادیر </a:t>
            </a:r>
            <a:r>
              <a:rPr lang="en-US" sz="2800" b="1" dirty="0" err="1" smtClean="0">
                <a:latin typeface="Gabriola" panose="04040605051002020D02" pitchFamily="82" charset="0"/>
                <a:cs typeface="2  Kamran" panose="00000400000000000000" pitchFamily="2" charset="-78"/>
              </a:rPr>
              <a:t>Expectimax</a:t>
            </a:r>
            <a:r>
              <a:rPr lang="fa-IR" sz="2800" b="1" dirty="0" smtClean="0">
                <a:latin typeface="Gabriola" panose="04040605051002020D02" pitchFamily="82" charset="0"/>
                <a:cs typeface="2  Kamran" panose="00000400000000000000" pitchFamily="2" charset="-78"/>
              </a:rPr>
              <a:t> را برای درخت زیر مشخص کنید. </a:t>
            </a:r>
            <a:endParaRPr lang="en-US" sz="2800" b="1" dirty="0">
              <a:cs typeface="2  Kamran" panose="00000400000000000000" pitchFamily="2" charset="-78"/>
            </a:endParaRPr>
          </a:p>
        </p:txBody>
      </p:sp>
      <p:pic>
        <p:nvPicPr>
          <p:cNvPr id="19" name="Picture 18"/>
          <p:cNvPicPr>
            <a:picLocks noChangeAspect="1"/>
          </p:cNvPicPr>
          <p:nvPr/>
        </p:nvPicPr>
        <p:blipFill rotWithShape="1">
          <a:blip r:embed="rId2"/>
          <a:srcRect l="15785" t="26736" r="14790" b="20299"/>
          <a:stretch/>
        </p:blipFill>
        <p:spPr>
          <a:xfrm>
            <a:off x="2262235" y="2107140"/>
            <a:ext cx="7144304" cy="3406556"/>
          </a:xfrm>
          <a:prstGeom prst="rect">
            <a:avLst/>
          </a:prstGeom>
        </p:spPr>
      </p:pic>
      <mc:AlternateContent xmlns:mc="http://schemas.openxmlformats.org/markup-compatibility/2006">
        <mc:Choice xmlns:a14="http://schemas.microsoft.com/office/drawing/2010/main" Requires="a14">
          <p:sp>
            <p:nvSpPr>
              <p:cNvPr id="20" name="TextBox 19"/>
              <p:cNvSpPr txBox="1"/>
              <p:nvPr/>
            </p:nvSpPr>
            <p:spPr>
              <a:xfrm>
                <a:off x="855990" y="5695771"/>
                <a:ext cx="6050374" cy="7146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solidFill>
                                <a:schemeClr val="tx1"/>
                              </a:solidFill>
                              <a:latin typeface="Cambria Math" panose="02040503050406030204" pitchFamily="18" charset="0"/>
                            </a:rPr>
                          </m:ctrlPr>
                        </m:fPr>
                        <m:num>
                          <m:r>
                            <a:rPr lang="fa-IR" b="0" i="1" smtClean="0">
                              <a:solidFill>
                                <a:schemeClr val="tx1"/>
                              </a:solidFill>
                              <a:latin typeface="Cambria Math" panose="02040503050406030204" pitchFamily="18" charset="0"/>
                            </a:rPr>
                            <m:t>7</m:t>
                          </m:r>
                        </m:num>
                        <m:den>
                          <m:r>
                            <a:rPr lang="fa-IR" b="0" i="1" smtClean="0">
                              <a:solidFill>
                                <a:schemeClr val="tx1"/>
                              </a:solidFill>
                              <a:latin typeface="Cambria Math" panose="02040503050406030204" pitchFamily="18" charset="0"/>
                            </a:rPr>
                            <m:t>10</m:t>
                          </m:r>
                        </m:den>
                      </m:f>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3</m:t>
                      </m:r>
                      <m:r>
                        <a:rPr lang="en-US" b="0" i="1" smtClean="0">
                          <a:solidFill>
                            <a:schemeClr val="tx1"/>
                          </a:solidFill>
                          <a:latin typeface="Cambria Math" panose="02040503050406030204" pitchFamily="18" charset="0"/>
                        </a:rPr>
                        <m:t>+</m:t>
                      </m:r>
                      <m:f>
                        <m:fPr>
                          <m:ctrlPr>
                            <a:rPr lang="en-US" b="0" i="1" smtClean="0">
                              <a:solidFill>
                                <a:schemeClr val="tx1"/>
                              </a:solidFill>
                              <a:latin typeface="Cambria Math" panose="02040503050406030204" pitchFamily="18" charset="0"/>
                            </a:rPr>
                          </m:ctrlPr>
                        </m:fPr>
                        <m:num>
                          <m:r>
                            <a:rPr lang="en-US" b="0" i="1" smtClean="0">
                              <a:solidFill>
                                <a:schemeClr val="tx1"/>
                              </a:solidFill>
                              <a:latin typeface="Cambria Math" panose="02040503050406030204" pitchFamily="18" charset="0"/>
                            </a:rPr>
                            <m:t>3</m:t>
                          </m:r>
                        </m:num>
                        <m:den>
                          <m:r>
                            <a:rPr lang="en-US" b="0" i="1" smtClean="0">
                              <a:solidFill>
                                <a:schemeClr val="tx1"/>
                              </a:solidFill>
                              <a:latin typeface="Cambria Math" panose="02040503050406030204" pitchFamily="18" charset="0"/>
                            </a:rPr>
                            <m:t>10</m:t>
                          </m:r>
                        </m:den>
                      </m:f>
                      <m:r>
                        <a:rPr lang="en-US" b="0" i="1" smtClean="0">
                          <a:solidFill>
                            <a:schemeClr val="tx1"/>
                          </a:solidFill>
                          <a:latin typeface="Cambria Math" panose="02040503050406030204" pitchFamily="18" charset="0"/>
                        </a:rPr>
                        <m:t>×</m:t>
                      </m:r>
                      <m:d>
                        <m:dPr>
                          <m:ctrlPr>
                            <a:rPr lang="en-US" b="0" i="1" smtClean="0">
                              <a:solidFill>
                                <a:schemeClr val="tx1"/>
                              </a:solidFill>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3</m:t>
                              </m:r>
                            </m:den>
                          </m:f>
                          <m:r>
                            <a:rPr lang="en-US" i="1">
                              <a:latin typeface="Cambria Math" panose="02040503050406030204" pitchFamily="18" charset="0"/>
                            </a:rPr>
                            <m:t>×</m:t>
                          </m:r>
                          <m:r>
                            <a:rPr lang="en-US" i="1">
                              <a:latin typeface="Cambria Math" panose="02040503050406030204" pitchFamily="18" charset="0"/>
                            </a:rPr>
                            <m:t>12</m:t>
                          </m:r>
                          <m:r>
                            <a:rPr lang="en-US" i="1">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r>
                            <a:rPr lang="en-US" b="0" i="1" smtClean="0">
                              <a:latin typeface="Cambria Math" panose="02040503050406030204" pitchFamily="18" charset="0"/>
                            </a:rPr>
                            <m:t>×</m:t>
                          </m:r>
                          <m:r>
                            <a:rPr lang="en-US" b="0" i="1" smtClean="0">
                              <a:latin typeface="Cambria Math" panose="02040503050406030204" pitchFamily="18" charset="0"/>
                            </a:rPr>
                            <m:t>3</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r>
                            <a:rPr lang="en-US" b="0" i="1" smtClean="0">
                              <a:latin typeface="Cambria Math" panose="02040503050406030204" pitchFamily="18" charset="0"/>
                            </a:rPr>
                            <m:t>×</m:t>
                          </m:r>
                          <m:r>
                            <a:rPr lang="en-US" b="0" i="1" smtClean="0">
                              <a:latin typeface="Cambria Math" panose="02040503050406030204" pitchFamily="18" charset="0"/>
                            </a:rPr>
                            <m:t>9</m:t>
                          </m:r>
                        </m:e>
                      </m:d>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2</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1</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2</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4</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4</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5</m:t>
                      </m:r>
                      <m:r>
                        <a:rPr lang="en-US" b="0" i="1" smtClean="0">
                          <a:solidFill>
                            <a:schemeClr val="tx1"/>
                          </a:solidFill>
                          <a:latin typeface="Cambria Math" panose="02040503050406030204" pitchFamily="18" charset="0"/>
                        </a:rPr>
                        <m:t> </m:t>
                      </m:r>
                    </m:oMath>
                  </m:oMathPara>
                </a14:m>
                <a:endParaRPr lang="en-US" dirty="0">
                  <a:solidFill>
                    <a:schemeClr val="tx1"/>
                  </a:solidFill>
                </a:endParaRPr>
              </a:p>
            </p:txBody>
          </p:sp>
        </mc:Choice>
        <mc:Fallback>
          <p:sp>
            <p:nvSpPr>
              <p:cNvPr id="20" name="TextBox 19"/>
              <p:cNvSpPr txBox="1">
                <a:spLocks noRot="1" noChangeAspect="1" noMove="1" noResize="1" noEditPoints="1" noAdjustHandles="1" noChangeArrowheads="1" noChangeShapeType="1" noTextEdit="1"/>
              </p:cNvSpPr>
              <p:nvPr/>
            </p:nvSpPr>
            <p:spPr>
              <a:xfrm>
                <a:off x="855990" y="5695771"/>
                <a:ext cx="6050374" cy="714683"/>
              </a:xfrm>
              <a:prstGeom prst="rect">
                <a:avLst/>
              </a:prstGeom>
              <a:blipFill>
                <a:blip r:embed="rId3"/>
                <a:stretch>
                  <a:fillRect/>
                </a:stretch>
              </a:blipFill>
            </p:spPr>
            <p:txBody>
              <a:bodyPr/>
              <a:lstStyle/>
              <a:p>
                <a:r>
                  <a:rPr lang="en-US">
                    <a:noFill/>
                  </a:rPr>
                  <a:t> </a:t>
                </a:r>
              </a:p>
            </p:txBody>
          </p:sp>
        </mc:Fallback>
      </mc:AlternateContent>
      <p:sp>
        <p:nvSpPr>
          <p:cNvPr id="21" name="Oval 20"/>
          <p:cNvSpPr/>
          <p:nvPr/>
        </p:nvSpPr>
        <p:spPr>
          <a:xfrm>
            <a:off x="3102131" y="3671782"/>
            <a:ext cx="610061" cy="58632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latin typeface="Times New Roman" panose="02020603050405020304" pitchFamily="18" charset="0"/>
                <a:cs typeface="Times New Roman" panose="02020603050405020304" pitchFamily="18" charset="0"/>
              </a:rPr>
              <a:t>4.5</a:t>
            </a:r>
            <a:endParaRPr lang="en-US" sz="1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19722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H="1">
            <a:off x="0" y="788882"/>
            <a:ext cx="12192000"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6" name="TextBox 15"/>
          <p:cNvSpPr txBox="1"/>
          <p:nvPr/>
        </p:nvSpPr>
        <p:spPr>
          <a:xfrm>
            <a:off x="8543971" y="59422"/>
            <a:ext cx="3180679" cy="707886"/>
          </a:xfrm>
          <a:prstGeom prst="rect">
            <a:avLst/>
          </a:prstGeom>
          <a:noFill/>
        </p:spPr>
        <p:txBody>
          <a:bodyPr wrap="none" rtlCol="0">
            <a:spAutoFit/>
          </a:bodyPr>
          <a:lstStyle/>
          <a:p>
            <a:pPr algn="r" rtl="1"/>
            <a:r>
              <a:rPr lang="fa-IR" sz="4000" b="1" dirty="0" smtClean="0">
                <a:latin typeface="Gabriola" panose="04040605051002020D02" pitchFamily="82" charset="0"/>
                <a:cs typeface="2  Kamran" panose="00000400000000000000" pitchFamily="2" charset="-78"/>
              </a:rPr>
              <a:t>الگوریتم </a:t>
            </a:r>
            <a:r>
              <a:rPr lang="en-US" sz="4000" b="1" dirty="0" err="1" smtClean="0">
                <a:latin typeface="Gabriola" panose="04040605051002020D02" pitchFamily="82" charset="0"/>
                <a:cs typeface="2  Kamran" panose="00000400000000000000" pitchFamily="2" charset="-78"/>
              </a:rPr>
              <a:t>Expectimax</a:t>
            </a:r>
            <a:endParaRPr lang="en-US" sz="3600" dirty="0">
              <a:solidFill>
                <a:srgbClr val="0070C0"/>
              </a:solidFill>
              <a:latin typeface="Gabriola" panose="04040605051002020D02" pitchFamily="82" charset="0"/>
              <a:cs typeface="2  Kamran" panose="00000400000000000000" pitchFamily="2" charset="-78"/>
            </a:endParaRPr>
          </a:p>
        </p:txBody>
      </p:sp>
      <p:sp>
        <p:nvSpPr>
          <p:cNvPr id="17" name="TextBox 16"/>
          <p:cNvSpPr txBox="1"/>
          <p:nvPr/>
        </p:nvSpPr>
        <p:spPr>
          <a:xfrm>
            <a:off x="491319" y="970958"/>
            <a:ext cx="11458853" cy="954107"/>
          </a:xfrm>
          <a:prstGeom prst="rect">
            <a:avLst/>
          </a:prstGeom>
          <a:noFill/>
        </p:spPr>
        <p:txBody>
          <a:bodyPr wrap="square" rtlCol="0">
            <a:spAutoFit/>
          </a:bodyPr>
          <a:lstStyle/>
          <a:p>
            <a:pPr algn="r" rtl="1"/>
            <a:r>
              <a:rPr lang="fa-IR" sz="2800" b="1" dirty="0" smtClean="0">
                <a:solidFill>
                  <a:srgbClr val="FF0000"/>
                </a:solidFill>
                <a:latin typeface="Gabriola" panose="04040605051002020D02" pitchFamily="82" charset="0"/>
                <a:cs typeface="2  Kamran" panose="00000400000000000000" pitchFamily="2" charset="-78"/>
              </a:rPr>
              <a:t>مثال: </a:t>
            </a:r>
            <a:r>
              <a:rPr lang="fa-IR" sz="2800" b="1" dirty="0" smtClean="0">
                <a:latin typeface="Gabriola" panose="04040605051002020D02" pitchFamily="82" charset="0"/>
                <a:cs typeface="2  Kamran" panose="00000400000000000000" pitchFamily="2" charset="-78"/>
              </a:rPr>
              <a:t>فرض کنید که در حال بازی با رقیبی هستید که در 70 درصد تصمیمات خود، از الگوریتم </a:t>
            </a:r>
            <a:r>
              <a:rPr lang="en-US" sz="2800" b="1" dirty="0" err="1" smtClean="0">
                <a:latin typeface="Gabriola" panose="04040605051002020D02" pitchFamily="82" charset="0"/>
                <a:cs typeface="2  Kamran" panose="00000400000000000000" pitchFamily="2" charset="-78"/>
              </a:rPr>
              <a:t>MiniMax</a:t>
            </a:r>
            <a:r>
              <a:rPr lang="fa-IR" sz="2800" b="1" dirty="0" smtClean="0">
                <a:latin typeface="Gabriola" panose="04040605051002020D02" pitchFamily="82" charset="0"/>
                <a:cs typeface="2  Kamran" panose="00000400000000000000" pitchFamily="2" charset="-78"/>
              </a:rPr>
              <a:t> و در 30 درصد دیگر، از تصمیمات کاملاً تصادفی استفاده می کند. مقادیر </a:t>
            </a:r>
            <a:r>
              <a:rPr lang="en-US" sz="2800" b="1" dirty="0" err="1" smtClean="0">
                <a:latin typeface="Gabriola" panose="04040605051002020D02" pitchFamily="82" charset="0"/>
                <a:cs typeface="2  Kamran" panose="00000400000000000000" pitchFamily="2" charset="-78"/>
              </a:rPr>
              <a:t>Expectimax</a:t>
            </a:r>
            <a:r>
              <a:rPr lang="fa-IR" sz="2800" b="1" dirty="0" smtClean="0">
                <a:latin typeface="Gabriola" panose="04040605051002020D02" pitchFamily="82" charset="0"/>
                <a:cs typeface="2  Kamran" panose="00000400000000000000" pitchFamily="2" charset="-78"/>
              </a:rPr>
              <a:t> را برای درخت زیر مشخص کنید. </a:t>
            </a:r>
            <a:endParaRPr lang="en-US" sz="2800" b="1" dirty="0">
              <a:cs typeface="2  Kamran" panose="00000400000000000000" pitchFamily="2" charset="-78"/>
            </a:endParaRPr>
          </a:p>
        </p:txBody>
      </p:sp>
      <p:pic>
        <p:nvPicPr>
          <p:cNvPr id="19" name="Picture 18"/>
          <p:cNvPicPr>
            <a:picLocks noChangeAspect="1"/>
          </p:cNvPicPr>
          <p:nvPr/>
        </p:nvPicPr>
        <p:blipFill rotWithShape="1">
          <a:blip r:embed="rId2"/>
          <a:srcRect l="15785" t="26736" r="14790" b="20299"/>
          <a:stretch/>
        </p:blipFill>
        <p:spPr>
          <a:xfrm>
            <a:off x="2262235" y="2107140"/>
            <a:ext cx="7144304" cy="3406556"/>
          </a:xfrm>
          <a:prstGeom prst="rect">
            <a:avLst/>
          </a:prstGeom>
        </p:spPr>
      </p:pic>
      <mc:AlternateContent xmlns:mc="http://schemas.openxmlformats.org/markup-compatibility/2006">
        <mc:Choice xmlns:a14="http://schemas.microsoft.com/office/drawing/2010/main" Requires="a14">
          <p:sp>
            <p:nvSpPr>
              <p:cNvPr id="20" name="TextBox 19"/>
              <p:cNvSpPr txBox="1"/>
              <p:nvPr/>
            </p:nvSpPr>
            <p:spPr>
              <a:xfrm>
                <a:off x="2698961" y="5784151"/>
                <a:ext cx="5922134" cy="7146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solidFill>
                                <a:schemeClr val="tx1"/>
                              </a:solidFill>
                              <a:latin typeface="Cambria Math" panose="02040503050406030204" pitchFamily="18" charset="0"/>
                            </a:rPr>
                          </m:ctrlPr>
                        </m:fPr>
                        <m:num>
                          <m:r>
                            <a:rPr lang="fa-IR" b="0" i="1" smtClean="0">
                              <a:solidFill>
                                <a:schemeClr val="tx1"/>
                              </a:solidFill>
                              <a:latin typeface="Cambria Math" panose="02040503050406030204" pitchFamily="18" charset="0"/>
                            </a:rPr>
                            <m:t>7</m:t>
                          </m:r>
                        </m:num>
                        <m:den>
                          <m:r>
                            <a:rPr lang="fa-IR" b="0" i="1" smtClean="0">
                              <a:solidFill>
                                <a:schemeClr val="tx1"/>
                              </a:solidFill>
                              <a:latin typeface="Cambria Math" panose="02040503050406030204" pitchFamily="18" charset="0"/>
                            </a:rPr>
                            <m:t>10</m:t>
                          </m:r>
                        </m:den>
                      </m:f>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2</m:t>
                      </m:r>
                      <m:r>
                        <a:rPr lang="en-US" b="0" i="1" smtClean="0">
                          <a:solidFill>
                            <a:schemeClr val="tx1"/>
                          </a:solidFill>
                          <a:latin typeface="Cambria Math" panose="02040503050406030204" pitchFamily="18" charset="0"/>
                        </a:rPr>
                        <m:t>+</m:t>
                      </m:r>
                      <m:f>
                        <m:fPr>
                          <m:ctrlPr>
                            <a:rPr lang="en-US" b="0" i="1" smtClean="0">
                              <a:solidFill>
                                <a:schemeClr val="tx1"/>
                              </a:solidFill>
                              <a:latin typeface="Cambria Math" panose="02040503050406030204" pitchFamily="18" charset="0"/>
                            </a:rPr>
                          </m:ctrlPr>
                        </m:fPr>
                        <m:num>
                          <m:r>
                            <a:rPr lang="en-US" b="0" i="1" smtClean="0">
                              <a:solidFill>
                                <a:schemeClr val="tx1"/>
                              </a:solidFill>
                              <a:latin typeface="Cambria Math" panose="02040503050406030204" pitchFamily="18" charset="0"/>
                            </a:rPr>
                            <m:t>3</m:t>
                          </m:r>
                        </m:num>
                        <m:den>
                          <m:r>
                            <a:rPr lang="en-US" b="0" i="1" smtClean="0">
                              <a:solidFill>
                                <a:schemeClr val="tx1"/>
                              </a:solidFill>
                              <a:latin typeface="Cambria Math" panose="02040503050406030204" pitchFamily="18" charset="0"/>
                            </a:rPr>
                            <m:t>10</m:t>
                          </m:r>
                        </m:den>
                      </m:f>
                      <m:r>
                        <a:rPr lang="en-US" b="0" i="1" smtClean="0">
                          <a:solidFill>
                            <a:schemeClr val="tx1"/>
                          </a:solidFill>
                          <a:latin typeface="Cambria Math" panose="02040503050406030204" pitchFamily="18" charset="0"/>
                        </a:rPr>
                        <m:t>×</m:t>
                      </m:r>
                      <m:d>
                        <m:dPr>
                          <m:ctrlPr>
                            <a:rPr lang="en-US" b="0" i="1" smtClean="0">
                              <a:solidFill>
                                <a:schemeClr val="tx1"/>
                              </a:solidFill>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3</m:t>
                              </m:r>
                            </m:den>
                          </m:f>
                          <m:r>
                            <a:rPr lang="en-US" i="1">
                              <a:latin typeface="Cambria Math" panose="02040503050406030204" pitchFamily="18" charset="0"/>
                            </a:rPr>
                            <m:t>×</m:t>
                          </m:r>
                          <m:r>
                            <a:rPr lang="en-US" b="0" i="1" smtClean="0">
                              <a:latin typeface="Cambria Math" panose="02040503050406030204" pitchFamily="18" charset="0"/>
                            </a:rPr>
                            <m:t>2</m:t>
                          </m:r>
                          <m:r>
                            <a:rPr lang="en-US" i="1">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r>
                            <a:rPr lang="en-US" b="0" i="1" smtClean="0">
                              <a:latin typeface="Cambria Math" panose="02040503050406030204" pitchFamily="18" charset="0"/>
                            </a:rPr>
                            <m:t>×</m:t>
                          </m:r>
                          <m:r>
                            <a:rPr lang="en-US" b="0" i="1" smtClean="0">
                              <a:latin typeface="Cambria Math" panose="02040503050406030204" pitchFamily="18" charset="0"/>
                            </a:rPr>
                            <m:t>4</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r>
                            <a:rPr lang="en-US" b="0" i="1" smtClean="0">
                              <a:latin typeface="Cambria Math" panose="02040503050406030204" pitchFamily="18" charset="0"/>
                            </a:rPr>
                            <m:t>×</m:t>
                          </m:r>
                          <m:r>
                            <a:rPr lang="en-US" b="0" i="1" smtClean="0">
                              <a:latin typeface="Cambria Math" panose="02040503050406030204" pitchFamily="18" charset="0"/>
                            </a:rPr>
                            <m:t>6</m:t>
                          </m:r>
                        </m:e>
                      </m:d>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1</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4</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1</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2</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2</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6</m:t>
                      </m:r>
                      <m:r>
                        <a:rPr lang="en-US" b="0" i="1" smtClean="0">
                          <a:solidFill>
                            <a:schemeClr val="tx1"/>
                          </a:solidFill>
                          <a:latin typeface="Cambria Math" panose="02040503050406030204" pitchFamily="18" charset="0"/>
                        </a:rPr>
                        <m:t> </m:t>
                      </m:r>
                    </m:oMath>
                  </m:oMathPara>
                </a14:m>
                <a:endParaRPr lang="en-US" dirty="0">
                  <a:solidFill>
                    <a:schemeClr val="tx1"/>
                  </a:solidFill>
                </a:endParaRPr>
              </a:p>
            </p:txBody>
          </p:sp>
        </mc:Choice>
        <mc:Fallback>
          <p:sp>
            <p:nvSpPr>
              <p:cNvPr id="20" name="TextBox 19"/>
              <p:cNvSpPr txBox="1">
                <a:spLocks noRot="1" noChangeAspect="1" noMove="1" noResize="1" noEditPoints="1" noAdjustHandles="1" noChangeArrowheads="1" noChangeShapeType="1" noTextEdit="1"/>
              </p:cNvSpPr>
              <p:nvPr/>
            </p:nvSpPr>
            <p:spPr>
              <a:xfrm>
                <a:off x="2698961" y="5784151"/>
                <a:ext cx="5922134" cy="714683"/>
              </a:xfrm>
              <a:prstGeom prst="rect">
                <a:avLst/>
              </a:prstGeom>
              <a:blipFill>
                <a:blip r:embed="rId3"/>
                <a:stretch>
                  <a:fillRect/>
                </a:stretch>
              </a:blipFill>
            </p:spPr>
            <p:txBody>
              <a:bodyPr/>
              <a:lstStyle/>
              <a:p>
                <a:r>
                  <a:rPr lang="en-US">
                    <a:noFill/>
                  </a:rPr>
                  <a:t> </a:t>
                </a:r>
              </a:p>
            </p:txBody>
          </p:sp>
        </mc:Fallback>
      </mc:AlternateContent>
      <p:sp>
        <p:nvSpPr>
          <p:cNvPr id="21" name="Oval 20"/>
          <p:cNvSpPr/>
          <p:nvPr/>
        </p:nvSpPr>
        <p:spPr>
          <a:xfrm>
            <a:off x="3102131" y="3671782"/>
            <a:ext cx="610061" cy="58632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latin typeface="Times New Roman" panose="02020603050405020304" pitchFamily="18" charset="0"/>
                <a:cs typeface="Times New Roman" panose="02020603050405020304" pitchFamily="18" charset="0"/>
              </a:rPr>
              <a:t>4.5</a:t>
            </a:r>
            <a:endParaRPr lang="en-US" sz="1400" b="1" dirty="0">
              <a:solidFill>
                <a:schemeClr val="tx1"/>
              </a:solidFill>
              <a:latin typeface="Times New Roman" panose="02020603050405020304" pitchFamily="18" charset="0"/>
              <a:cs typeface="Times New Roman" panose="02020603050405020304" pitchFamily="18" charset="0"/>
            </a:endParaRPr>
          </a:p>
        </p:txBody>
      </p:sp>
      <p:sp>
        <p:nvSpPr>
          <p:cNvPr id="8" name="Oval 7"/>
          <p:cNvSpPr/>
          <p:nvPr/>
        </p:nvSpPr>
        <p:spPr>
          <a:xfrm>
            <a:off x="5547359" y="3592169"/>
            <a:ext cx="610061" cy="58632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latin typeface="Times New Roman" panose="02020603050405020304" pitchFamily="18" charset="0"/>
                <a:cs typeface="Times New Roman" panose="02020603050405020304" pitchFamily="18" charset="0"/>
              </a:rPr>
              <a:t>2.6</a:t>
            </a:r>
            <a:endParaRPr lang="en-US" sz="1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43249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H="1">
            <a:off x="0" y="788882"/>
            <a:ext cx="12192000"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6" name="TextBox 15"/>
          <p:cNvSpPr txBox="1"/>
          <p:nvPr/>
        </p:nvSpPr>
        <p:spPr>
          <a:xfrm>
            <a:off x="8543971" y="59422"/>
            <a:ext cx="3180679" cy="707886"/>
          </a:xfrm>
          <a:prstGeom prst="rect">
            <a:avLst/>
          </a:prstGeom>
          <a:noFill/>
        </p:spPr>
        <p:txBody>
          <a:bodyPr wrap="none" rtlCol="0">
            <a:spAutoFit/>
          </a:bodyPr>
          <a:lstStyle/>
          <a:p>
            <a:pPr algn="r" rtl="1"/>
            <a:r>
              <a:rPr lang="fa-IR" sz="4000" b="1" dirty="0" smtClean="0">
                <a:latin typeface="Gabriola" panose="04040605051002020D02" pitchFamily="82" charset="0"/>
                <a:cs typeface="2  Kamran" panose="00000400000000000000" pitchFamily="2" charset="-78"/>
              </a:rPr>
              <a:t>الگوریتم </a:t>
            </a:r>
            <a:r>
              <a:rPr lang="en-US" sz="4000" b="1" dirty="0" err="1" smtClean="0">
                <a:latin typeface="Gabriola" panose="04040605051002020D02" pitchFamily="82" charset="0"/>
                <a:cs typeface="2  Kamran" panose="00000400000000000000" pitchFamily="2" charset="-78"/>
              </a:rPr>
              <a:t>Expectimax</a:t>
            </a:r>
            <a:endParaRPr lang="en-US" sz="3600" dirty="0">
              <a:solidFill>
                <a:srgbClr val="0070C0"/>
              </a:solidFill>
              <a:latin typeface="Gabriola" panose="04040605051002020D02" pitchFamily="82" charset="0"/>
              <a:cs typeface="2  Kamran" panose="00000400000000000000" pitchFamily="2" charset="-78"/>
            </a:endParaRPr>
          </a:p>
        </p:txBody>
      </p:sp>
      <p:sp>
        <p:nvSpPr>
          <p:cNvPr id="17" name="TextBox 16"/>
          <p:cNvSpPr txBox="1"/>
          <p:nvPr/>
        </p:nvSpPr>
        <p:spPr>
          <a:xfrm>
            <a:off x="491319" y="970958"/>
            <a:ext cx="11458853" cy="954107"/>
          </a:xfrm>
          <a:prstGeom prst="rect">
            <a:avLst/>
          </a:prstGeom>
          <a:noFill/>
        </p:spPr>
        <p:txBody>
          <a:bodyPr wrap="square" rtlCol="0">
            <a:spAutoFit/>
          </a:bodyPr>
          <a:lstStyle/>
          <a:p>
            <a:pPr algn="r" rtl="1"/>
            <a:r>
              <a:rPr lang="fa-IR" sz="2800" b="1" dirty="0" smtClean="0">
                <a:solidFill>
                  <a:srgbClr val="FF0000"/>
                </a:solidFill>
                <a:latin typeface="Gabriola" panose="04040605051002020D02" pitchFamily="82" charset="0"/>
                <a:cs typeface="2  Kamran" panose="00000400000000000000" pitchFamily="2" charset="-78"/>
              </a:rPr>
              <a:t>مثال: </a:t>
            </a:r>
            <a:r>
              <a:rPr lang="fa-IR" sz="2800" b="1" dirty="0" smtClean="0">
                <a:latin typeface="Gabriola" panose="04040605051002020D02" pitchFamily="82" charset="0"/>
                <a:cs typeface="2  Kamran" panose="00000400000000000000" pitchFamily="2" charset="-78"/>
              </a:rPr>
              <a:t>فرض کنید که در حال بازی با رقیبی هستید که در 70 درصد تصمیمات خود، از الگوریتم </a:t>
            </a:r>
            <a:r>
              <a:rPr lang="en-US" sz="2800" b="1" dirty="0" err="1" smtClean="0">
                <a:latin typeface="Gabriola" panose="04040605051002020D02" pitchFamily="82" charset="0"/>
                <a:cs typeface="2  Kamran" panose="00000400000000000000" pitchFamily="2" charset="-78"/>
              </a:rPr>
              <a:t>MiniMax</a:t>
            </a:r>
            <a:r>
              <a:rPr lang="fa-IR" sz="2800" b="1" dirty="0" smtClean="0">
                <a:latin typeface="Gabriola" panose="04040605051002020D02" pitchFamily="82" charset="0"/>
                <a:cs typeface="2  Kamran" panose="00000400000000000000" pitchFamily="2" charset="-78"/>
              </a:rPr>
              <a:t> و در 30 درصد دیگر، از تصمیمات کاملاً تصادفی استفاده می کند. مقادیر </a:t>
            </a:r>
            <a:r>
              <a:rPr lang="en-US" sz="2800" b="1" dirty="0" err="1" smtClean="0">
                <a:latin typeface="Gabriola" panose="04040605051002020D02" pitchFamily="82" charset="0"/>
                <a:cs typeface="2  Kamran" panose="00000400000000000000" pitchFamily="2" charset="-78"/>
              </a:rPr>
              <a:t>Expectimax</a:t>
            </a:r>
            <a:r>
              <a:rPr lang="fa-IR" sz="2800" b="1" dirty="0" smtClean="0">
                <a:latin typeface="Gabriola" panose="04040605051002020D02" pitchFamily="82" charset="0"/>
                <a:cs typeface="2  Kamran" panose="00000400000000000000" pitchFamily="2" charset="-78"/>
              </a:rPr>
              <a:t> را برای درخت زیر مشخص کنید. </a:t>
            </a:r>
            <a:endParaRPr lang="en-US" sz="2800" b="1" dirty="0">
              <a:cs typeface="2  Kamran" panose="00000400000000000000" pitchFamily="2" charset="-78"/>
            </a:endParaRPr>
          </a:p>
        </p:txBody>
      </p:sp>
      <p:pic>
        <p:nvPicPr>
          <p:cNvPr id="19" name="Picture 18"/>
          <p:cNvPicPr>
            <a:picLocks noChangeAspect="1"/>
          </p:cNvPicPr>
          <p:nvPr/>
        </p:nvPicPr>
        <p:blipFill rotWithShape="1">
          <a:blip r:embed="rId2"/>
          <a:srcRect l="15785" t="26736" r="14790" b="20299"/>
          <a:stretch/>
        </p:blipFill>
        <p:spPr>
          <a:xfrm>
            <a:off x="2262235" y="2107140"/>
            <a:ext cx="7144304" cy="3406556"/>
          </a:xfrm>
          <a:prstGeom prst="rect">
            <a:avLst/>
          </a:prstGeom>
        </p:spPr>
      </p:pic>
      <mc:AlternateContent xmlns:mc="http://schemas.openxmlformats.org/markup-compatibility/2006">
        <mc:Choice xmlns:a14="http://schemas.microsoft.com/office/drawing/2010/main" Requires="a14">
          <p:sp>
            <p:nvSpPr>
              <p:cNvPr id="20" name="TextBox 19"/>
              <p:cNvSpPr txBox="1"/>
              <p:nvPr/>
            </p:nvSpPr>
            <p:spPr>
              <a:xfrm>
                <a:off x="5373923" y="5823957"/>
                <a:ext cx="5874044" cy="7146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solidFill>
                                <a:schemeClr val="tx1"/>
                              </a:solidFill>
                              <a:latin typeface="Cambria Math" panose="02040503050406030204" pitchFamily="18" charset="0"/>
                            </a:rPr>
                          </m:ctrlPr>
                        </m:fPr>
                        <m:num>
                          <m:r>
                            <a:rPr lang="fa-IR" b="0" i="1" smtClean="0">
                              <a:solidFill>
                                <a:schemeClr val="tx1"/>
                              </a:solidFill>
                              <a:latin typeface="Cambria Math" panose="02040503050406030204" pitchFamily="18" charset="0"/>
                            </a:rPr>
                            <m:t>7</m:t>
                          </m:r>
                        </m:num>
                        <m:den>
                          <m:r>
                            <a:rPr lang="fa-IR" b="0" i="1" smtClean="0">
                              <a:solidFill>
                                <a:schemeClr val="tx1"/>
                              </a:solidFill>
                              <a:latin typeface="Cambria Math" panose="02040503050406030204" pitchFamily="18" charset="0"/>
                            </a:rPr>
                            <m:t>10</m:t>
                          </m:r>
                        </m:den>
                      </m:f>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0</m:t>
                      </m:r>
                      <m:r>
                        <a:rPr lang="en-US" b="0" i="1" smtClean="0">
                          <a:solidFill>
                            <a:schemeClr val="tx1"/>
                          </a:solidFill>
                          <a:latin typeface="Cambria Math" panose="02040503050406030204" pitchFamily="18" charset="0"/>
                        </a:rPr>
                        <m:t>+</m:t>
                      </m:r>
                      <m:f>
                        <m:fPr>
                          <m:ctrlPr>
                            <a:rPr lang="en-US" b="0" i="1" smtClean="0">
                              <a:solidFill>
                                <a:schemeClr val="tx1"/>
                              </a:solidFill>
                              <a:latin typeface="Cambria Math" panose="02040503050406030204" pitchFamily="18" charset="0"/>
                            </a:rPr>
                          </m:ctrlPr>
                        </m:fPr>
                        <m:num>
                          <m:r>
                            <a:rPr lang="en-US" b="0" i="1" smtClean="0">
                              <a:solidFill>
                                <a:schemeClr val="tx1"/>
                              </a:solidFill>
                              <a:latin typeface="Cambria Math" panose="02040503050406030204" pitchFamily="18" charset="0"/>
                            </a:rPr>
                            <m:t>3</m:t>
                          </m:r>
                        </m:num>
                        <m:den>
                          <m:r>
                            <a:rPr lang="en-US" b="0" i="1" smtClean="0">
                              <a:solidFill>
                                <a:schemeClr val="tx1"/>
                              </a:solidFill>
                              <a:latin typeface="Cambria Math" panose="02040503050406030204" pitchFamily="18" charset="0"/>
                            </a:rPr>
                            <m:t>10</m:t>
                          </m:r>
                        </m:den>
                      </m:f>
                      <m:r>
                        <a:rPr lang="en-US" b="0" i="1" smtClean="0">
                          <a:solidFill>
                            <a:schemeClr val="tx1"/>
                          </a:solidFill>
                          <a:latin typeface="Cambria Math" panose="02040503050406030204" pitchFamily="18" charset="0"/>
                        </a:rPr>
                        <m:t>×</m:t>
                      </m:r>
                      <m:d>
                        <m:dPr>
                          <m:ctrlPr>
                            <a:rPr lang="en-US" b="0" i="1" smtClean="0">
                              <a:solidFill>
                                <a:schemeClr val="tx1"/>
                              </a:solidFill>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3</m:t>
                              </m:r>
                            </m:den>
                          </m:f>
                          <m:r>
                            <a:rPr lang="en-US" i="1">
                              <a:latin typeface="Cambria Math" panose="02040503050406030204" pitchFamily="18" charset="0"/>
                            </a:rPr>
                            <m:t>×</m:t>
                          </m:r>
                          <m:r>
                            <a:rPr lang="en-US" b="0" i="1" smtClean="0">
                              <a:latin typeface="Cambria Math" panose="02040503050406030204" pitchFamily="18" charset="0"/>
                            </a:rPr>
                            <m:t>15</m:t>
                          </m:r>
                          <m:r>
                            <a:rPr lang="en-US" i="1">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r>
                            <a:rPr lang="en-US" b="0" i="1" smtClean="0">
                              <a:latin typeface="Cambria Math" panose="02040503050406030204" pitchFamily="18" charset="0"/>
                            </a:rPr>
                            <m:t>×</m:t>
                          </m:r>
                          <m:r>
                            <a:rPr lang="en-US" b="0" i="1" smtClean="0">
                              <a:latin typeface="Cambria Math" panose="02040503050406030204" pitchFamily="18" charset="0"/>
                            </a:rPr>
                            <m:t>6</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r>
                            <a:rPr lang="en-US" b="0" i="1" smtClean="0">
                              <a:latin typeface="Cambria Math" panose="02040503050406030204" pitchFamily="18" charset="0"/>
                            </a:rPr>
                            <m:t>×</m:t>
                          </m:r>
                          <m:r>
                            <a:rPr lang="en-US" b="0" i="1" smtClean="0">
                              <a:latin typeface="Cambria Math" panose="02040503050406030204" pitchFamily="18" charset="0"/>
                            </a:rPr>
                            <m:t>0</m:t>
                          </m:r>
                        </m:e>
                      </m:d>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0</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2</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1</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2</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1</m:t>
                      </m:r>
                      <m:r>
                        <a:rPr lang="en-US" b="0" i="1" smtClean="0">
                          <a:solidFill>
                            <a:schemeClr val="tx1"/>
                          </a:solidFill>
                          <a:latin typeface="Cambria Math" panose="02040503050406030204" pitchFamily="18" charset="0"/>
                        </a:rPr>
                        <m:t> </m:t>
                      </m:r>
                    </m:oMath>
                  </m:oMathPara>
                </a14:m>
                <a:endParaRPr lang="en-US" dirty="0">
                  <a:solidFill>
                    <a:schemeClr val="tx1"/>
                  </a:solidFill>
                </a:endParaRPr>
              </a:p>
            </p:txBody>
          </p:sp>
        </mc:Choice>
        <mc:Fallback>
          <p:sp>
            <p:nvSpPr>
              <p:cNvPr id="20" name="TextBox 19"/>
              <p:cNvSpPr txBox="1">
                <a:spLocks noRot="1" noChangeAspect="1" noMove="1" noResize="1" noEditPoints="1" noAdjustHandles="1" noChangeArrowheads="1" noChangeShapeType="1" noTextEdit="1"/>
              </p:cNvSpPr>
              <p:nvPr/>
            </p:nvSpPr>
            <p:spPr>
              <a:xfrm>
                <a:off x="5373923" y="5823957"/>
                <a:ext cx="5874044" cy="714683"/>
              </a:xfrm>
              <a:prstGeom prst="rect">
                <a:avLst/>
              </a:prstGeom>
              <a:blipFill>
                <a:blip r:embed="rId3"/>
                <a:stretch>
                  <a:fillRect/>
                </a:stretch>
              </a:blipFill>
            </p:spPr>
            <p:txBody>
              <a:bodyPr/>
              <a:lstStyle/>
              <a:p>
                <a:r>
                  <a:rPr lang="en-US">
                    <a:noFill/>
                  </a:rPr>
                  <a:t> </a:t>
                </a:r>
              </a:p>
            </p:txBody>
          </p:sp>
        </mc:Fallback>
      </mc:AlternateContent>
      <p:sp>
        <p:nvSpPr>
          <p:cNvPr id="21" name="Oval 20"/>
          <p:cNvSpPr/>
          <p:nvPr/>
        </p:nvSpPr>
        <p:spPr>
          <a:xfrm>
            <a:off x="3102131" y="3671782"/>
            <a:ext cx="610061" cy="58632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latin typeface="Times New Roman" panose="02020603050405020304" pitchFamily="18" charset="0"/>
                <a:cs typeface="Times New Roman" panose="02020603050405020304" pitchFamily="18" charset="0"/>
              </a:rPr>
              <a:t>4.5</a:t>
            </a:r>
            <a:endParaRPr lang="en-US" sz="1400" b="1" dirty="0">
              <a:solidFill>
                <a:schemeClr val="tx1"/>
              </a:solidFill>
              <a:latin typeface="Times New Roman" panose="02020603050405020304" pitchFamily="18" charset="0"/>
              <a:cs typeface="Times New Roman" panose="02020603050405020304" pitchFamily="18" charset="0"/>
            </a:endParaRPr>
          </a:p>
        </p:txBody>
      </p:sp>
      <p:sp>
        <p:nvSpPr>
          <p:cNvPr id="8" name="Oval 7"/>
          <p:cNvSpPr/>
          <p:nvPr/>
        </p:nvSpPr>
        <p:spPr>
          <a:xfrm>
            <a:off x="5547359" y="3592169"/>
            <a:ext cx="610061" cy="58632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latin typeface="Times New Roman" panose="02020603050405020304" pitchFamily="18" charset="0"/>
                <a:cs typeface="Times New Roman" panose="02020603050405020304" pitchFamily="18" charset="0"/>
              </a:rPr>
              <a:t>2.6</a:t>
            </a:r>
            <a:endParaRPr lang="en-US" sz="1400" b="1" dirty="0">
              <a:solidFill>
                <a:schemeClr val="tx1"/>
              </a:solidFill>
              <a:latin typeface="Times New Roman" panose="02020603050405020304" pitchFamily="18" charset="0"/>
              <a:cs typeface="Times New Roman" panose="02020603050405020304" pitchFamily="18" charset="0"/>
            </a:endParaRPr>
          </a:p>
        </p:txBody>
      </p:sp>
      <p:sp>
        <p:nvSpPr>
          <p:cNvPr id="9" name="Oval 8"/>
          <p:cNvSpPr/>
          <p:nvPr/>
        </p:nvSpPr>
        <p:spPr>
          <a:xfrm>
            <a:off x="7981409" y="3671781"/>
            <a:ext cx="610061" cy="58632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latin typeface="Times New Roman" panose="02020603050405020304" pitchFamily="18" charset="0"/>
                <a:cs typeface="Times New Roman" panose="02020603050405020304" pitchFamily="18" charset="0"/>
              </a:rPr>
              <a:t>2.1</a:t>
            </a:r>
            <a:endParaRPr lang="en-US" sz="1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95143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H="1">
            <a:off x="0" y="788882"/>
            <a:ext cx="12192000"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6" name="TextBox 15"/>
          <p:cNvSpPr txBox="1"/>
          <p:nvPr/>
        </p:nvSpPr>
        <p:spPr>
          <a:xfrm>
            <a:off x="8543971" y="59422"/>
            <a:ext cx="3180679" cy="707886"/>
          </a:xfrm>
          <a:prstGeom prst="rect">
            <a:avLst/>
          </a:prstGeom>
          <a:noFill/>
        </p:spPr>
        <p:txBody>
          <a:bodyPr wrap="none" rtlCol="0">
            <a:spAutoFit/>
          </a:bodyPr>
          <a:lstStyle/>
          <a:p>
            <a:pPr algn="r" rtl="1"/>
            <a:r>
              <a:rPr lang="fa-IR" sz="4000" b="1" dirty="0" smtClean="0">
                <a:latin typeface="Gabriola" panose="04040605051002020D02" pitchFamily="82" charset="0"/>
                <a:cs typeface="2  Kamran" panose="00000400000000000000" pitchFamily="2" charset="-78"/>
              </a:rPr>
              <a:t>الگوریتم </a:t>
            </a:r>
            <a:r>
              <a:rPr lang="en-US" sz="4000" b="1" dirty="0" err="1" smtClean="0">
                <a:latin typeface="Gabriola" panose="04040605051002020D02" pitchFamily="82" charset="0"/>
                <a:cs typeface="2  Kamran" panose="00000400000000000000" pitchFamily="2" charset="-78"/>
              </a:rPr>
              <a:t>Expectimax</a:t>
            </a:r>
            <a:endParaRPr lang="en-US" sz="3600" dirty="0">
              <a:solidFill>
                <a:srgbClr val="0070C0"/>
              </a:solidFill>
              <a:latin typeface="Gabriola" panose="04040605051002020D02" pitchFamily="82" charset="0"/>
              <a:cs typeface="2  Kamran" panose="00000400000000000000" pitchFamily="2" charset="-78"/>
            </a:endParaRPr>
          </a:p>
        </p:txBody>
      </p:sp>
      <p:sp>
        <p:nvSpPr>
          <p:cNvPr id="17" name="TextBox 16"/>
          <p:cNvSpPr txBox="1"/>
          <p:nvPr/>
        </p:nvSpPr>
        <p:spPr>
          <a:xfrm>
            <a:off x="491319" y="970958"/>
            <a:ext cx="11458853" cy="954107"/>
          </a:xfrm>
          <a:prstGeom prst="rect">
            <a:avLst/>
          </a:prstGeom>
          <a:noFill/>
        </p:spPr>
        <p:txBody>
          <a:bodyPr wrap="square" rtlCol="0">
            <a:spAutoFit/>
          </a:bodyPr>
          <a:lstStyle/>
          <a:p>
            <a:pPr algn="r" rtl="1"/>
            <a:r>
              <a:rPr lang="fa-IR" sz="2800" b="1" dirty="0" smtClean="0">
                <a:solidFill>
                  <a:srgbClr val="FF0000"/>
                </a:solidFill>
                <a:latin typeface="Gabriola" panose="04040605051002020D02" pitchFamily="82" charset="0"/>
                <a:cs typeface="2  Kamran" panose="00000400000000000000" pitchFamily="2" charset="-78"/>
              </a:rPr>
              <a:t>مثال: </a:t>
            </a:r>
            <a:r>
              <a:rPr lang="fa-IR" sz="2800" b="1" dirty="0" smtClean="0">
                <a:latin typeface="Gabriola" panose="04040605051002020D02" pitchFamily="82" charset="0"/>
                <a:cs typeface="2  Kamran" panose="00000400000000000000" pitchFamily="2" charset="-78"/>
              </a:rPr>
              <a:t>فرض کنید که در حال بازی با رقیبی هستید که در 70 درصد تصمیمات خود، از الگوریتم </a:t>
            </a:r>
            <a:r>
              <a:rPr lang="en-US" sz="2800" b="1" dirty="0" err="1" smtClean="0">
                <a:latin typeface="Gabriola" panose="04040605051002020D02" pitchFamily="82" charset="0"/>
                <a:cs typeface="2  Kamran" panose="00000400000000000000" pitchFamily="2" charset="-78"/>
              </a:rPr>
              <a:t>MiniMax</a:t>
            </a:r>
            <a:r>
              <a:rPr lang="fa-IR" sz="2800" b="1" dirty="0" smtClean="0">
                <a:latin typeface="Gabriola" panose="04040605051002020D02" pitchFamily="82" charset="0"/>
                <a:cs typeface="2  Kamran" panose="00000400000000000000" pitchFamily="2" charset="-78"/>
              </a:rPr>
              <a:t> و در 30 درصد دیگر، از تصمیمات کاملاً تصادفی استفاده می کند. مقادیر </a:t>
            </a:r>
            <a:r>
              <a:rPr lang="en-US" sz="2800" b="1" dirty="0" err="1" smtClean="0">
                <a:latin typeface="Gabriola" panose="04040605051002020D02" pitchFamily="82" charset="0"/>
                <a:cs typeface="2  Kamran" panose="00000400000000000000" pitchFamily="2" charset="-78"/>
              </a:rPr>
              <a:t>Expectimax</a:t>
            </a:r>
            <a:r>
              <a:rPr lang="fa-IR" sz="2800" b="1" dirty="0" smtClean="0">
                <a:latin typeface="Gabriola" panose="04040605051002020D02" pitchFamily="82" charset="0"/>
                <a:cs typeface="2  Kamran" panose="00000400000000000000" pitchFamily="2" charset="-78"/>
              </a:rPr>
              <a:t> را برای درخت زیر مشخص کنید. </a:t>
            </a:r>
            <a:endParaRPr lang="en-US" sz="2800" b="1" dirty="0">
              <a:cs typeface="2  Kamran" panose="00000400000000000000" pitchFamily="2" charset="-78"/>
            </a:endParaRPr>
          </a:p>
        </p:txBody>
      </p:sp>
      <p:pic>
        <p:nvPicPr>
          <p:cNvPr id="19" name="Picture 18"/>
          <p:cNvPicPr>
            <a:picLocks noChangeAspect="1"/>
          </p:cNvPicPr>
          <p:nvPr/>
        </p:nvPicPr>
        <p:blipFill rotWithShape="1">
          <a:blip r:embed="rId2"/>
          <a:srcRect l="15785" t="26736" r="14790" b="20299"/>
          <a:stretch/>
        </p:blipFill>
        <p:spPr>
          <a:xfrm>
            <a:off x="2262235" y="2107140"/>
            <a:ext cx="7144304" cy="3406556"/>
          </a:xfrm>
          <a:prstGeom prst="rect">
            <a:avLst/>
          </a:prstGeom>
        </p:spPr>
      </p:pic>
      <p:sp>
        <p:nvSpPr>
          <p:cNvPr id="21" name="Oval 20"/>
          <p:cNvSpPr/>
          <p:nvPr/>
        </p:nvSpPr>
        <p:spPr>
          <a:xfrm>
            <a:off x="3102131" y="3671782"/>
            <a:ext cx="610061" cy="58632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latin typeface="Times New Roman" panose="02020603050405020304" pitchFamily="18" charset="0"/>
                <a:cs typeface="Times New Roman" panose="02020603050405020304" pitchFamily="18" charset="0"/>
              </a:rPr>
              <a:t>4.5</a:t>
            </a:r>
            <a:endParaRPr lang="en-US" sz="1400" b="1" dirty="0">
              <a:solidFill>
                <a:schemeClr val="tx1"/>
              </a:solidFill>
              <a:latin typeface="Times New Roman" panose="02020603050405020304" pitchFamily="18" charset="0"/>
              <a:cs typeface="Times New Roman" panose="02020603050405020304" pitchFamily="18" charset="0"/>
            </a:endParaRPr>
          </a:p>
        </p:txBody>
      </p:sp>
      <p:sp>
        <p:nvSpPr>
          <p:cNvPr id="8" name="Oval 7"/>
          <p:cNvSpPr/>
          <p:nvPr/>
        </p:nvSpPr>
        <p:spPr>
          <a:xfrm>
            <a:off x="5547359" y="3592169"/>
            <a:ext cx="610061" cy="58632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latin typeface="Times New Roman" panose="02020603050405020304" pitchFamily="18" charset="0"/>
                <a:cs typeface="Times New Roman" panose="02020603050405020304" pitchFamily="18" charset="0"/>
              </a:rPr>
              <a:t>2.6</a:t>
            </a:r>
            <a:endParaRPr lang="en-US" sz="1400" b="1" dirty="0">
              <a:solidFill>
                <a:schemeClr val="tx1"/>
              </a:solidFill>
              <a:latin typeface="Times New Roman" panose="02020603050405020304" pitchFamily="18" charset="0"/>
              <a:cs typeface="Times New Roman" panose="02020603050405020304" pitchFamily="18" charset="0"/>
            </a:endParaRPr>
          </a:p>
        </p:txBody>
      </p:sp>
      <p:sp>
        <p:nvSpPr>
          <p:cNvPr id="9" name="Oval 8"/>
          <p:cNvSpPr/>
          <p:nvPr/>
        </p:nvSpPr>
        <p:spPr>
          <a:xfrm>
            <a:off x="7981409" y="3671781"/>
            <a:ext cx="610061" cy="58632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latin typeface="Times New Roman" panose="02020603050405020304" pitchFamily="18" charset="0"/>
                <a:cs typeface="Times New Roman" panose="02020603050405020304" pitchFamily="18" charset="0"/>
              </a:rPr>
              <a:t>2.1</a:t>
            </a:r>
            <a:endParaRPr lang="en-US" sz="1400" b="1" dirty="0">
              <a:solidFill>
                <a:schemeClr val="tx1"/>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5614296" y="2423589"/>
            <a:ext cx="444352" cy="338554"/>
          </a:xfrm>
          <a:prstGeom prst="rect">
            <a:avLst/>
          </a:prstGeom>
          <a:noFill/>
        </p:spPr>
        <p:txBody>
          <a:bodyPr wrap="none" rtlCol="0">
            <a:spAutoFit/>
          </a:bodyPr>
          <a:lstStyle/>
          <a:p>
            <a:r>
              <a:rPr lang="en-US" sz="1600" dirty="0" smtClean="0"/>
              <a:t>4.5</a:t>
            </a:r>
            <a:endParaRPr lang="en-US" sz="1600" dirty="0"/>
          </a:p>
        </p:txBody>
      </p:sp>
    </p:spTree>
    <p:extLst>
      <p:ext uri="{BB962C8B-B14F-4D97-AF65-F5344CB8AC3E}">
        <p14:creationId xmlns:p14="http://schemas.microsoft.com/office/powerpoint/2010/main" val="7551562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H="1">
            <a:off x="0" y="788882"/>
            <a:ext cx="12192000"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6" name="TextBox 15"/>
          <p:cNvSpPr txBox="1"/>
          <p:nvPr/>
        </p:nvSpPr>
        <p:spPr>
          <a:xfrm>
            <a:off x="8543971" y="59422"/>
            <a:ext cx="3180679" cy="707886"/>
          </a:xfrm>
          <a:prstGeom prst="rect">
            <a:avLst/>
          </a:prstGeom>
          <a:noFill/>
        </p:spPr>
        <p:txBody>
          <a:bodyPr wrap="none" rtlCol="0">
            <a:spAutoFit/>
          </a:bodyPr>
          <a:lstStyle/>
          <a:p>
            <a:pPr algn="r" rtl="1"/>
            <a:r>
              <a:rPr lang="fa-IR" sz="4000" b="1" dirty="0" smtClean="0">
                <a:latin typeface="Gabriola" panose="04040605051002020D02" pitchFamily="82" charset="0"/>
                <a:cs typeface="2  Kamran" panose="00000400000000000000" pitchFamily="2" charset="-78"/>
              </a:rPr>
              <a:t>الگوریتم </a:t>
            </a:r>
            <a:r>
              <a:rPr lang="en-US" sz="4000" b="1" dirty="0" err="1" smtClean="0">
                <a:latin typeface="Gabriola" panose="04040605051002020D02" pitchFamily="82" charset="0"/>
                <a:cs typeface="2  Kamran" panose="00000400000000000000" pitchFamily="2" charset="-78"/>
              </a:rPr>
              <a:t>Expectimax</a:t>
            </a:r>
            <a:endParaRPr lang="en-US" sz="3600" dirty="0">
              <a:solidFill>
                <a:srgbClr val="0070C0"/>
              </a:solidFill>
              <a:latin typeface="Gabriola" panose="04040605051002020D02" pitchFamily="82" charset="0"/>
              <a:cs typeface="2  Kamran" panose="00000400000000000000" pitchFamily="2" charset="-78"/>
            </a:endParaRPr>
          </a:p>
        </p:txBody>
      </p:sp>
      <p:pic>
        <p:nvPicPr>
          <p:cNvPr id="6" name="Picture 5"/>
          <p:cNvPicPr>
            <a:picLocks noChangeAspect="1"/>
          </p:cNvPicPr>
          <p:nvPr/>
        </p:nvPicPr>
        <p:blipFill rotWithShape="1">
          <a:blip r:embed="rId2"/>
          <a:srcRect l="4176" t="26736" r="2491" b="9080"/>
          <a:stretch/>
        </p:blipFill>
        <p:spPr>
          <a:xfrm>
            <a:off x="254876" y="1008993"/>
            <a:ext cx="11682248" cy="5502166"/>
          </a:xfrm>
          <a:prstGeom prst="rect">
            <a:avLst/>
          </a:prstGeom>
        </p:spPr>
      </p:pic>
    </p:spTree>
    <p:extLst>
      <p:ext uri="{BB962C8B-B14F-4D97-AF65-F5344CB8AC3E}">
        <p14:creationId xmlns:p14="http://schemas.microsoft.com/office/powerpoint/2010/main" val="34365479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H="1">
            <a:off x="0" y="788882"/>
            <a:ext cx="12192000"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6" name="TextBox 15"/>
          <p:cNvSpPr txBox="1"/>
          <p:nvPr/>
        </p:nvSpPr>
        <p:spPr>
          <a:xfrm>
            <a:off x="8543971" y="59422"/>
            <a:ext cx="3180679" cy="707886"/>
          </a:xfrm>
          <a:prstGeom prst="rect">
            <a:avLst/>
          </a:prstGeom>
          <a:noFill/>
        </p:spPr>
        <p:txBody>
          <a:bodyPr wrap="none" rtlCol="0">
            <a:spAutoFit/>
          </a:bodyPr>
          <a:lstStyle/>
          <a:p>
            <a:pPr algn="r" rtl="1"/>
            <a:r>
              <a:rPr lang="fa-IR" sz="4000" b="1" dirty="0" smtClean="0">
                <a:latin typeface="Gabriola" panose="04040605051002020D02" pitchFamily="82" charset="0"/>
                <a:cs typeface="2  Kamran" panose="00000400000000000000" pitchFamily="2" charset="-78"/>
              </a:rPr>
              <a:t>الگوریتم </a:t>
            </a:r>
            <a:r>
              <a:rPr lang="en-US" sz="4000" b="1" dirty="0" err="1" smtClean="0">
                <a:latin typeface="Gabriola" panose="04040605051002020D02" pitchFamily="82" charset="0"/>
                <a:cs typeface="2  Kamran" panose="00000400000000000000" pitchFamily="2" charset="-78"/>
              </a:rPr>
              <a:t>Expectimax</a:t>
            </a:r>
            <a:endParaRPr lang="en-US" sz="3600" dirty="0">
              <a:solidFill>
                <a:srgbClr val="0070C0"/>
              </a:solidFill>
              <a:latin typeface="Gabriola" panose="04040605051002020D02" pitchFamily="82" charset="0"/>
              <a:cs typeface="2  Kamran" panose="00000400000000000000" pitchFamily="2" charset="-78"/>
            </a:endParaRPr>
          </a:p>
        </p:txBody>
      </p:sp>
      <p:sp>
        <p:nvSpPr>
          <p:cNvPr id="17" name="TextBox 16"/>
          <p:cNvSpPr txBox="1"/>
          <p:nvPr/>
        </p:nvSpPr>
        <p:spPr>
          <a:xfrm>
            <a:off x="3057099" y="970958"/>
            <a:ext cx="8893073" cy="584775"/>
          </a:xfrm>
          <a:prstGeom prst="rect">
            <a:avLst/>
          </a:prstGeom>
          <a:noFill/>
        </p:spPr>
        <p:txBody>
          <a:bodyPr wrap="square" rtlCol="0">
            <a:spAutoFit/>
          </a:bodyPr>
          <a:lstStyle/>
          <a:p>
            <a:pPr algn="r" rtl="1"/>
            <a:r>
              <a:rPr lang="fa-IR" sz="3200" b="1" dirty="0" smtClean="0">
                <a:solidFill>
                  <a:srgbClr val="FF0000"/>
                </a:solidFill>
                <a:latin typeface="Gabriola" panose="04040605051002020D02" pitchFamily="82" charset="0"/>
                <a:cs typeface="2  Kamran" panose="00000400000000000000" pitchFamily="2" charset="-78"/>
              </a:rPr>
              <a:t>سوال: </a:t>
            </a:r>
            <a:r>
              <a:rPr lang="fa-IR" sz="3200" b="1" dirty="0" smtClean="0">
                <a:latin typeface="Gabriola" panose="04040605051002020D02" pitchFamily="82" charset="0"/>
                <a:cs typeface="2  Kamran" panose="00000400000000000000" pitchFamily="2" charset="-78"/>
              </a:rPr>
              <a:t>آیا در الگوریتم </a:t>
            </a:r>
            <a:r>
              <a:rPr lang="en-US" sz="3200" b="1" dirty="0" err="1" smtClean="0">
                <a:latin typeface="Gabriola" panose="04040605051002020D02" pitchFamily="82" charset="0"/>
                <a:cs typeface="2  Kamran" panose="00000400000000000000" pitchFamily="2" charset="-78"/>
              </a:rPr>
              <a:t>Expectimax</a:t>
            </a:r>
            <a:r>
              <a:rPr lang="en-US" sz="3200" b="1" dirty="0" smtClean="0">
                <a:latin typeface="Gabriola" panose="04040605051002020D02" pitchFamily="82" charset="0"/>
                <a:cs typeface="2  Kamran" panose="00000400000000000000" pitchFamily="2" charset="-78"/>
              </a:rPr>
              <a:t> </a:t>
            </a:r>
            <a:r>
              <a:rPr lang="fa-IR" sz="3200" b="1" dirty="0" smtClean="0">
                <a:latin typeface="Gabriola" panose="04040605051002020D02" pitchFamily="82" charset="0"/>
                <a:cs typeface="2  Kamran" panose="00000400000000000000" pitchFamily="2" charset="-78"/>
              </a:rPr>
              <a:t> می توان از هرس آلفا-بتا</a:t>
            </a:r>
            <a:r>
              <a:rPr lang="en-US" sz="3200" b="1" dirty="0" smtClean="0">
                <a:latin typeface="Gabriola" panose="04040605051002020D02" pitchFamily="82" charset="0"/>
                <a:cs typeface="2  Kamran" panose="00000400000000000000" pitchFamily="2" charset="-78"/>
              </a:rPr>
              <a:t> </a:t>
            </a:r>
            <a:r>
              <a:rPr lang="fa-IR" sz="3200" b="1" dirty="0" smtClean="0">
                <a:latin typeface="Gabriola" panose="04040605051002020D02" pitchFamily="82" charset="0"/>
                <a:cs typeface="2  Kamran" panose="00000400000000000000" pitchFamily="2" charset="-78"/>
              </a:rPr>
              <a:t> استفاده کرد؟  </a:t>
            </a:r>
            <a:endParaRPr lang="en-US" sz="3200" b="1" dirty="0">
              <a:cs typeface="2  Kamran" panose="00000400000000000000" pitchFamily="2" charset="-78"/>
            </a:endParaRPr>
          </a:p>
        </p:txBody>
      </p:sp>
      <p:pic>
        <p:nvPicPr>
          <p:cNvPr id="6" name="Picture 5"/>
          <p:cNvPicPr>
            <a:picLocks noChangeAspect="1"/>
          </p:cNvPicPr>
          <p:nvPr/>
        </p:nvPicPr>
        <p:blipFill>
          <a:blip r:embed="rId2"/>
          <a:stretch>
            <a:fillRect/>
          </a:stretch>
        </p:blipFill>
        <p:spPr>
          <a:xfrm>
            <a:off x="123533" y="3315053"/>
            <a:ext cx="4385165" cy="2840103"/>
          </a:xfrm>
          <a:prstGeom prst="rect">
            <a:avLst/>
          </a:prstGeom>
        </p:spPr>
      </p:pic>
      <p:pic>
        <p:nvPicPr>
          <p:cNvPr id="8" name="Picture 7"/>
          <p:cNvPicPr>
            <a:picLocks noChangeAspect="1"/>
          </p:cNvPicPr>
          <p:nvPr/>
        </p:nvPicPr>
        <p:blipFill rotWithShape="1">
          <a:blip r:embed="rId3"/>
          <a:srcRect l="20664" t="28498" r="41784" b="21688"/>
          <a:stretch/>
        </p:blipFill>
        <p:spPr>
          <a:xfrm>
            <a:off x="4263037" y="2913128"/>
            <a:ext cx="4885899" cy="3643952"/>
          </a:xfrm>
          <a:prstGeom prst="rect">
            <a:avLst/>
          </a:prstGeom>
        </p:spPr>
      </p:pic>
      <p:sp>
        <p:nvSpPr>
          <p:cNvPr id="26" name="TextBox 25"/>
          <p:cNvSpPr txBox="1"/>
          <p:nvPr/>
        </p:nvSpPr>
        <p:spPr>
          <a:xfrm>
            <a:off x="8762933" y="2796575"/>
            <a:ext cx="3163289" cy="2308324"/>
          </a:xfrm>
          <a:prstGeom prst="rect">
            <a:avLst/>
          </a:prstGeom>
          <a:noFill/>
        </p:spPr>
        <p:txBody>
          <a:bodyPr wrap="square" rtlCol="0">
            <a:spAutoFit/>
          </a:bodyPr>
          <a:lstStyle/>
          <a:p>
            <a:pPr algn="just" rtl="1"/>
            <a:r>
              <a:rPr lang="fa-IR" sz="2400" b="1" dirty="0" smtClean="0">
                <a:solidFill>
                  <a:srgbClr val="0070C0"/>
                </a:solidFill>
                <a:latin typeface="Gabriola" panose="04040605051002020D02" pitchFamily="82" charset="0"/>
                <a:cs typeface="2  Kamran" panose="00000400000000000000" pitchFamily="2" charset="-78"/>
              </a:rPr>
              <a:t>برای محاسبه مقدار این گره، باید میانگین فرزندان محاسبه شود. بسته به مقادیر </a:t>
            </a:r>
            <a:r>
              <a:rPr lang="en-US" sz="2400" b="1" dirty="0" smtClean="0">
                <a:solidFill>
                  <a:srgbClr val="0070C0"/>
                </a:solidFill>
                <a:latin typeface="Gabriola" panose="04040605051002020D02" pitchFamily="82" charset="0"/>
                <a:cs typeface="2  Kamran" panose="00000400000000000000" pitchFamily="2" charset="-78"/>
              </a:rPr>
              <a:t>a</a:t>
            </a:r>
            <a:r>
              <a:rPr lang="fa-IR" sz="2400" b="1" dirty="0" smtClean="0">
                <a:solidFill>
                  <a:srgbClr val="0070C0"/>
                </a:solidFill>
                <a:latin typeface="Gabriola" panose="04040605051002020D02" pitchFamily="82" charset="0"/>
                <a:cs typeface="2  Kamran" panose="00000400000000000000" pitchFamily="2" charset="-78"/>
              </a:rPr>
              <a:t> و </a:t>
            </a:r>
            <a:r>
              <a:rPr lang="en-US" sz="2400" b="1" dirty="0" smtClean="0">
                <a:solidFill>
                  <a:srgbClr val="0070C0"/>
                </a:solidFill>
                <a:latin typeface="Gabriola" panose="04040605051002020D02" pitchFamily="82" charset="0"/>
                <a:cs typeface="2  Kamran" panose="00000400000000000000" pitchFamily="2" charset="-78"/>
              </a:rPr>
              <a:t>b</a:t>
            </a:r>
            <a:r>
              <a:rPr lang="fa-IR" sz="2400" b="1" dirty="0" smtClean="0">
                <a:solidFill>
                  <a:srgbClr val="0070C0"/>
                </a:solidFill>
                <a:latin typeface="Gabriola" panose="04040605051002020D02" pitchFamily="82" charset="0"/>
                <a:cs typeface="2  Kamran" panose="00000400000000000000" pitchFamily="2" charset="-78"/>
              </a:rPr>
              <a:t>، مقدار این گره می تواند کوچکتر از 8 و یا بزرگتر از 8 باشد. بنابراین، نیاز به تمامی فرزندان داریم.</a:t>
            </a:r>
            <a:endParaRPr lang="en-US" sz="2400" b="1" dirty="0">
              <a:solidFill>
                <a:srgbClr val="0070C0"/>
              </a:solidFill>
              <a:cs typeface="2  Kamran" panose="00000400000000000000" pitchFamily="2" charset="-78"/>
            </a:endParaRPr>
          </a:p>
        </p:txBody>
      </p:sp>
      <p:sp>
        <p:nvSpPr>
          <p:cNvPr id="9" name="TextBox 8"/>
          <p:cNvSpPr txBox="1"/>
          <p:nvPr/>
        </p:nvSpPr>
        <p:spPr>
          <a:xfrm>
            <a:off x="5308975" y="4722139"/>
            <a:ext cx="301686" cy="369332"/>
          </a:xfrm>
          <a:prstGeom prst="rect">
            <a:avLst/>
          </a:prstGeom>
          <a:noFill/>
        </p:spPr>
        <p:txBody>
          <a:bodyPr wrap="none" rtlCol="0">
            <a:spAutoFit/>
          </a:bodyPr>
          <a:lstStyle/>
          <a:p>
            <a:r>
              <a:rPr lang="en-US" dirty="0" smtClean="0"/>
              <a:t>8</a:t>
            </a:r>
            <a:endParaRPr lang="en-US" dirty="0"/>
          </a:p>
        </p:txBody>
      </p:sp>
      <mc:AlternateContent xmlns:mc="http://schemas.openxmlformats.org/markup-compatibility/2006" xmlns:a14="http://schemas.microsoft.com/office/drawing/2010/main">
        <mc:Choice Requires="a14">
          <p:sp>
            <p:nvSpPr>
              <p:cNvPr id="29" name="TextBox 28"/>
              <p:cNvSpPr txBox="1"/>
              <p:nvPr/>
            </p:nvSpPr>
            <p:spPr>
              <a:xfrm>
                <a:off x="4519619" y="5104899"/>
                <a:ext cx="365805" cy="6109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1</m:t>
                          </m:r>
                        </m:num>
                        <m:den>
                          <m:r>
                            <a:rPr lang="en-US" b="0" i="1" smtClean="0">
                              <a:solidFill>
                                <a:srgbClr val="0070C0"/>
                              </a:solidFill>
                              <a:latin typeface="Cambria Math" panose="02040503050406030204" pitchFamily="18" charset="0"/>
                            </a:rPr>
                            <m:t>3</m:t>
                          </m:r>
                        </m:den>
                      </m:f>
                    </m:oMath>
                  </m:oMathPara>
                </a14:m>
                <a:endParaRPr lang="en-US" dirty="0">
                  <a:solidFill>
                    <a:srgbClr val="0070C0"/>
                  </a:solidFill>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4519619" y="5104899"/>
                <a:ext cx="365805" cy="61093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5126545" y="5410367"/>
                <a:ext cx="365805" cy="6109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1</m:t>
                          </m:r>
                        </m:num>
                        <m:den>
                          <m:r>
                            <a:rPr lang="en-US" b="0" i="1" smtClean="0">
                              <a:solidFill>
                                <a:srgbClr val="0070C0"/>
                              </a:solidFill>
                              <a:latin typeface="Cambria Math" panose="02040503050406030204" pitchFamily="18" charset="0"/>
                            </a:rPr>
                            <m:t>3</m:t>
                          </m:r>
                        </m:den>
                      </m:f>
                    </m:oMath>
                  </m:oMathPara>
                </a14:m>
                <a:endParaRPr lang="en-US" dirty="0">
                  <a:solidFill>
                    <a:srgbClr val="0070C0"/>
                  </a:solidFill>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5126545" y="5410367"/>
                <a:ext cx="365805" cy="61093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5981080" y="5104899"/>
                <a:ext cx="365805" cy="6109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1</m:t>
                          </m:r>
                        </m:num>
                        <m:den>
                          <m:r>
                            <a:rPr lang="en-US" b="0" i="1" smtClean="0">
                              <a:solidFill>
                                <a:srgbClr val="0070C0"/>
                              </a:solidFill>
                              <a:latin typeface="Cambria Math" panose="02040503050406030204" pitchFamily="18" charset="0"/>
                            </a:rPr>
                            <m:t>3</m:t>
                          </m:r>
                        </m:den>
                      </m:f>
                    </m:oMath>
                  </m:oMathPara>
                </a14:m>
                <a:endParaRPr lang="en-US" dirty="0">
                  <a:solidFill>
                    <a:srgbClr val="0070C0"/>
                  </a:solidFill>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5981080" y="5104899"/>
                <a:ext cx="365805" cy="61093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7249176" y="5104899"/>
                <a:ext cx="365805" cy="6109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1</m:t>
                          </m:r>
                        </m:num>
                        <m:den>
                          <m:r>
                            <a:rPr lang="en-US" b="0" i="1" smtClean="0">
                              <a:solidFill>
                                <a:srgbClr val="0070C0"/>
                              </a:solidFill>
                              <a:latin typeface="Cambria Math" panose="02040503050406030204" pitchFamily="18" charset="0"/>
                            </a:rPr>
                            <m:t>3</m:t>
                          </m:r>
                        </m:den>
                      </m:f>
                    </m:oMath>
                  </m:oMathPara>
                </a14:m>
                <a:endParaRPr lang="en-US" dirty="0">
                  <a:solidFill>
                    <a:srgbClr val="0070C0"/>
                  </a:solidFill>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7249176" y="5104899"/>
                <a:ext cx="365805" cy="610936"/>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7856102" y="5410367"/>
                <a:ext cx="365805" cy="6109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1</m:t>
                          </m:r>
                        </m:num>
                        <m:den>
                          <m:r>
                            <a:rPr lang="en-US" b="0" i="1" smtClean="0">
                              <a:solidFill>
                                <a:srgbClr val="0070C0"/>
                              </a:solidFill>
                              <a:latin typeface="Cambria Math" panose="02040503050406030204" pitchFamily="18" charset="0"/>
                            </a:rPr>
                            <m:t>3</m:t>
                          </m:r>
                        </m:den>
                      </m:f>
                    </m:oMath>
                  </m:oMathPara>
                </a14:m>
                <a:endParaRPr lang="en-US" dirty="0">
                  <a:solidFill>
                    <a:srgbClr val="0070C0"/>
                  </a:solidFill>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7856102" y="5410367"/>
                <a:ext cx="365805" cy="610936"/>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8710637" y="5104899"/>
                <a:ext cx="365805" cy="6109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1</m:t>
                          </m:r>
                        </m:num>
                        <m:den>
                          <m:r>
                            <a:rPr lang="en-US" b="0" i="1" smtClean="0">
                              <a:solidFill>
                                <a:srgbClr val="0070C0"/>
                              </a:solidFill>
                              <a:latin typeface="Cambria Math" panose="02040503050406030204" pitchFamily="18" charset="0"/>
                            </a:rPr>
                            <m:t>3</m:t>
                          </m:r>
                        </m:den>
                      </m:f>
                    </m:oMath>
                  </m:oMathPara>
                </a14:m>
                <a:endParaRPr lang="en-US" dirty="0">
                  <a:solidFill>
                    <a:srgbClr val="0070C0"/>
                  </a:solidFill>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8710637" y="5104899"/>
                <a:ext cx="365805" cy="610936"/>
              </a:xfrm>
              <a:prstGeom prst="rect">
                <a:avLst/>
              </a:prstGeom>
              <a:blipFill>
                <a:blip r:embed="rId9"/>
                <a:stretch>
                  <a:fillRect/>
                </a:stretch>
              </a:blipFill>
            </p:spPr>
            <p:txBody>
              <a:bodyPr/>
              <a:lstStyle/>
              <a:p>
                <a:r>
                  <a:rPr lang="en-US">
                    <a:noFill/>
                  </a:rPr>
                  <a:t> </a:t>
                </a:r>
              </a:p>
            </p:txBody>
          </p:sp>
        </mc:Fallback>
      </mc:AlternateContent>
      <p:sp>
        <p:nvSpPr>
          <p:cNvPr id="10" name="Rectangle 9"/>
          <p:cNvSpPr/>
          <p:nvPr/>
        </p:nvSpPr>
        <p:spPr>
          <a:xfrm>
            <a:off x="7910694" y="6130487"/>
            <a:ext cx="523622" cy="3883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a</a:t>
            </a:r>
            <a:endParaRPr lang="en-US" dirty="0"/>
          </a:p>
        </p:txBody>
      </p:sp>
      <p:sp>
        <p:nvSpPr>
          <p:cNvPr id="35" name="Rectangle 34"/>
          <p:cNvSpPr/>
          <p:nvPr/>
        </p:nvSpPr>
        <p:spPr>
          <a:xfrm>
            <a:off x="8841017" y="6146407"/>
            <a:ext cx="523622" cy="3883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b</a:t>
            </a:r>
            <a:endParaRPr lang="en-US" dirty="0"/>
          </a:p>
        </p:txBody>
      </p:sp>
      <p:cxnSp>
        <p:nvCxnSpPr>
          <p:cNvPr id="12" name="Straight Arrow Connector 11"/>
          <p:cNvCxnSpPr/>
          <p:nvPr/>
        </p:nvCxnSpPr>
        <p:spPr>
          <a:xfrm flipV="1">
            <a:off x="8386207" y="4271765"/>
            <a:ext cx="324430" cy="3765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802639" y="1478632"/>
            <a:ext cx="8893073" cy="584775"/>
          </a:xfrm>
          <a:prstGeom prst="rect">
            <a:avLst/>
          </a:prstGeom>
          <a:noFill/>
        </p:spPr>
        <p:txBody>
          <a:bodyPr wrap="square" rtlCol="0">
            <a:spAutoFit/>
          </a:bodyPr>
          <a:lstStyle/>
          <a:p>
            <a:pPr algn="r" rtl="1"/>
            <a:r>
              <a:rPr lang="fa-IR" sz="3200" b="1" dirty="0" smtClean="0">
                <a:solidFill>
                  <a:srgbClr val="FF0000"/>
                </a:solidFill>
                <a:latin typeface="Gabriola" panose="04040605051002020D02" pitchFamily="82" charset="0"/>
                <a:cs typeface="2  Kamran" panose="00000400000000000000" pitchFamily="2" charset="-78"/>
              </a:rPr>
              <a:t>جواب: </a:t>
            </a:r>
            <a:r>
              <a:rPr lang="fa-IR" sz="3200" b="1" dirty="0" smtClean="0">
                <a:solidFill>
                  <a:srgbClr val="0070C0"/>
                </a:solidFill>
                <a:latin typeface="Gabriola" panose="04040605051002020D02" pitchFamily="82" charset="0"/>
                <a:cs typeface="2  Kamran" panose="00000400000000000000" pitchFamily="2" charset="-78"/>
              </a:rPr>
              <a:t>خیر</a:t>
            </a:r>
            <a:endParaRPr lang="en-US" sz="3200" b="1" dirty="0">
              <a:solidFill>
                <a:srgbClr val="0070C0"/>
              </a:solidFill>
              <a:cs typeface="2  Kamran" panose="00000400000000000000" pitchFamily="2" charset="-78"/>
            </a:endParaRPr>
          </a:p>
        </p:txBody>
      </p:sp>
    </p:spTree>
    <p:extLst>
      <p:ext uri="{BB962C8B-B14F-4D97-AF65-F5344CB8AC3E}">
        <p14:creationId xmlns:p14="http://schemas.microsoft.com/office/powerpoint/2010/main" val="1783323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9" grpId="0"/>
      <p:bldP spid="29" grpId="0"/>
      <p:bldP spid="30" grpId="0"/>
      <p:bldP spid="31" grpId="0"/>
      <p:bldP spid="32" grpId="0"/>
      <p:bldP spid="33" grpId="0"/>
      <p:bldP spid="34" grpId="0"/>
      <p:bldP spid="10" grpId="0" animBg="1"/>
      <p:bldP spid="35" grpId="0" animBg="1"/>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H="1">
            <a:off x="0" y="788882"/>
            <a:ext cx="12192000"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6" name="TextBox 15"/>
          <p:cNvSpPr txBox="1"/>
          <p:nvPr/>
        </p:nvSpPr>
        <p:spPr>
          <a:xfrm>
            <a:off x="7798574" y="59422"/>
            <a:ext cx="3926076" cy="707886"/>
          </a:xfrm>
          <a:prstGeom prst="rect">
            <a:avLst/>
          </a:prstGeom>
          <a:noFill/>
        </p:spPr>
        <p:txBody>
          <a:bodyPr wrap="none" rtlCol="0">
            <a:spAutoFit/>
          </a:bodyPr>
          <a:lstStyle/>
          <a:p>
            <a:pPr algn="r" rtl="1"/>
            <a:r>
              <a:rPr lang="fa-IR" sz="4000" b="1" dirty="0" smtClean="0">
                <a:latin typeface="Gabriola" panose="04040605051002020D02" pitchFamily="82" charset="0"/>
                <a:cs typeface="2  Kamran" panose="00000400000000000000" pitchFamily="2" charset="-78"/>
              </a:rPr>
              <a:t>الگوریتم </a:t>
            </a:r>
            <a:r>
              <a:rPr lang="en-US" sz="4000" b="1" dirty="0" err="1" smtClean="0">
                <a:latin typeface="Gabriola" panose="04040605051002020D02" pitchFamily="82" charset="0"/>
                <a:cs typeface="2  Kamran" panose="00000400000000000000" pitchFamily="2" charset="-78"/>
              </a:rPr>
              <a:t>ExpectiMiniMax</a:t>
            </a:r>
            <a:endParaRPr lang="en-US" sz="3600" dirty="0">
              <a:solidFill>
                <a:srgbClr val="0070C0"/>
              </a:solidFill>
              <a:latin typeface="Gabriola" panose="04040605051002020D02" pitchFamily="82" charset="0"/>
              <a:cs typeface="2  Kamran" panose="00000400000000000000" pitchFamily="2" charset="-78"/>
            </a:endParaRPr>
          </a:p>
        </p:txBody>
      </p:sp>
      <p:sp>
        <p:nvSpPr>
          <p:cNvPr id="29" name="TextBox 28"/>
          <p:cNvSpPr txBox="1"/>
          <p:nvPr/>
        </p:nvSpPr>
        <p:spPr>
          <a:xfrm>
            <a:off x="4189863" y="970958"/>
            <a:ext cx="7760309" cy="1384995"/>
          </a:xfrm>
          <a:prstGeom prst="rect">
            <a:avLst/>
          </a:prstGeom>
          <a:noFill/>
        </p:spPr>
        <p:txBody>
          <a:bodyPr wrap="square" rtlCol="0">
            <a:spAutoFit/>
          </a:bodyPr>
          <a:lstStyle/>
          <a:p>
            <a:pPr marL="457200" indent="-457200" algn="just" rtl="1">
              <a:buFont typeface="Courier New" panose="02070309020205020404" pitchFamily="49" charset="0"/>
              <a:buChar char="o"/>
            </a:pPr>
            <a:r>
              <a:rPr lang="fa-IR" sz="2800" b="1" dirty="0" smtClean="0">
                <a:latin typeface="Gabriola" panose="04040605051002020D02" pitchFamily="82" charset="0"/>
                <a:cs typeface="2  Kamran" panose="00000400000000000000" pitchFamily="2" charset="-78"/>
              </a:rPr>
              <a:t>در بازی هایی که ماهیتاً دارای عنصر شانس هستند (مانند تخته نرد)، علاوه بر </a:t>
            </a:r>
            <a:r>
              <a:rPr lang="en-US" sz="2800" b="1" dirty="0" smtClean="0">
                <a:latin typeface="Gabriola" panose="04040605051002020D02" pitchFamily="82" charset="0"/>
                <a:cs typeface="2  Kamran" panose="00000400000000000000" pitchFamily="2" charset="-78"/>
              </a:rPr>
              <a:t>MIN</a:t>
            </a:r>
            <a:r>
              <a:rPr lang="fa-IR" sz="2800" b="1" dirty="0" smtClean="0">
                <a:latin typeface="Gabriola" panose="04040605051002020D02" pitchFamily="82" charset="0"/>
                <a:cs typeface="2  Kamran" panose="00000400000000000000" pitchFamily="2" charset="-78"/>
              </a:rPr>
              <a:t> و </a:t>
            </a:r>
            <a:r>
              <a:rPr lang="en-US" sz="2800" b="1" dirty="0" smtClean="0">
                <a:latin typeface="Gabriola" panose="04040605051002020D02" pitchFamily="82" charset="0"/>
                <a:cs typeface="2  Kamran" panose="00000400000000000000" pitchFamily="2" charset="-78"/>
              </a:rPr>
              <a:t>MAX</a:t>
            </a:r>
            <a:r>
              <a:rPr lang="fa-IR" sz="2800" b="1" dirty="0" smtClean="0">
                <a:latin typeface="Gabriola" panose="04040605051002020D02" pitchFamily="82" charset="0"/>
                <a:cs typeface="2  Kamran" panose="00000400000000000000" pitchFamily="2" charset="-78"/>
              </a:rPr>
              <a:t>، محیط نیز به عنوان یک بازیکن تصادفی بعد از هر یک از دو بازیکن عمل می کند.  </a:t>
            </a:r>
            <a:endParaRPr lang="en-US" sz="2800" b="1" dirty="0">
              <a:cs typeface="2  Kamran" panose="00000400000000000000" pitchFamily="2" charset="-78"/>
            </a:endParaRPr>
          </a:p>
        </p:txBody>
      </p:sp>
      <p:sp>
        <p:nvSpPr>
          <p:cNvPr id="11" name="TextBox 10"/>
          <p:cNvSpPr txBox="1"/>
          <p:nvPr/>
        </p:nvSpPr>
        <p:spPr>
          <a:xfrm>
            <a:off x="4189863" y="2538028"/>
            <a:ext cx="7664775" cy="523220"/>
          </a:xfrm>
          <a:prstGeom prst="rect">
            <a:avLst/>
          </a:prstGeom>
          <a:noFill/>
        </p:spPr>
        <p:txBody>
          <a:bodyPr wrap="square" rtlCol="0">
            <a:spAutoFit/>
          </a:bodyPr>
          <a:lstStyle>
            <a:defPPr>
              <a:defRPr lang="en-US"/>
            </a:defPPr>
            <a:lvl1pPr marL="457200" indent="-457200" algn="r" rtl="1">
              <a:buFont typeface="Courier New" panose="02070309020205020404" pitchFamily="49" charset="0"/>
              <a:buChar char="o"/>
              <a:defRPr sz="2800" b="1">
                <a:latin typeface="Gabriola" panose="04040605051002020D02" pitchFamily="82" charset="0"/>
                <a:cs typeface="2  Kamran" panose="00000400000000000000" pitchFamily="2" charset="-78"/>
              </a:defRPr>
            </a:lvl1pPr>
          </a:lstStyle>
          <a:p>
            <a:r>
              <a:rPr lang="fa-IR" dirty="0"/>
              <a:t>در این الگوریتم، از سه نوع گره استفاده می </a:t>
            </a:r>
            <a:r>
              <a:rPr lang="fa-IR" dirty="0" smtClean="0"/>
              <a:t>شود: </a:t>
            </a:r>
            <a:r>
              <a:rPr lang="en-US" dirty="0"/>
              <a:t>MIN</a:t>
            </a:r>
            <a:r>
              <a:rPr lang="fa-IR" dirty="0"/>
              <a:t>، </a:t>
            </a:r>
            <a:r>
              <a:rPr lang="en-US" dirty="0"/>
              <a:t>MAX</a:t>
            </a:r>
            <a:r>
              <a:rPr lang="fa-IR" dirty="0"/>
              <a:t> و </a:t>
            </a:r>
            <a:r>
              <a:rPr lang="en-US" dirty="0"/>
              <a:t>Chance</a:t>
            </a:r>
            <a:r>
              <a:rPr lang="fa-IR" dirty="0"/>
              <a:t>. </a:t>
            </a:r>
            <a:endParaRPr lang="en-US" dirty="0"/>
          </a:p>
        </p:txBody>
      </p:sp>
      <p:sp>
        <p:nvSpPr>
          <p:cNvPr id="13" name="TextBox 12"/>
          <p:cNvSpPr txBox="1"/>
          <p:nvPr/>
        </p:nvSpPr>
        <p:spPr>
          <a:xfrm>
            <a:off x="6215579" y="3219177"/>
            <a:ext cx="5116703" cy="400110"/>
          </a:xfrm>
          <a:prstGeom prst="rect">
            <a:avLst/>
          </a:prstGeom>
          <a:noFill/>
        </p:spPr>
        <p:txBody>
          <a:bodyPr wrap="square" rtlCol="0">
            <a:spAutoFit/>
          </a:bodyPr>
          <a:lstStyle/>
          <a:p>
            <a:pPr marL="342900" indent="-342900" algn="r" rtl="1">
              <a:buFont typeface="Arial" panose="020B0604020202020204" pitchFamily="34" charset="0"/>
              <a:buChar char="•"/>
            </a:pPr>
            <a:r>
              <a:rPr lang="fa-IR" sz="2000" b="1" dirty="0" smtClean="0">
                <a:solidFill>
                  <a:srgbClr val="0070C0"/>
                </a:solidFill>
                <a:latin typeface="Gabriola" panose="04040605051002020D02" pitchFamily="82" charset="0"/>
                <a:cs typeface="2  Kamran" panose="00000400000000000000" pitchFamily="2" charset="-78"/>
              </a:rPr>
              <a:t>گرههای </a:t>
            </a:r>
            <a:r>
              <a:rPr lang="en-US" sz="2000" b="1" dirty="0" smtClean="0">
                <a:solidFill>
                  <a:srgbClr val="0070C0"/>
                </a:solidFill>
                <a:latin typeface="Gabriola" panose="04040605051002020D02" pitchFamily="82" charset="0"/>
                <a:cs typeface="2  Kamran" panose="00000400000000000000" pitchFamily="2" charset="-78"/>
              </a:rPr>
              <a:t>MIN </a:t>
            </a:r>
            <a:r>
              <a:rPr lang="fa-IR" sz="2000" b="1" dirty="0" smtClean="0">
                <a:solidFill>
                  <a:srgbClr val="0070C0"/>
                </a:solidFill>
                <a:latin typeface="Gabriola" panose="04040605051002020D02" pitchFamily="82" charset="0"/>
                <a:cs typeface="2  Kamran" panose="00000400000000000000" pitchFamily="2" charset="-78"/>
              </a:rPr>
              <a:t> و </a:t>
            </a:r>
            <a:r>
              <a:rPr lang="en-US" sz="2000" b="1" dirty="0" smtClean="0">
                <a:solidFill>
                  <a:srgbClr val="0070C0"/>
                </a:solidFill>
                <a:latin typeface="Gabriola" panose="04040605051002020D02" pitchFamily="82" charset="0"/>
                <a:cs typeface="2  Kamran" panose="00000400000000000000" pitchFamily="2" charset="-78"/>
              </a:rPr>
              <a:t>MAX</a:t>
            </a:r>
            <a:r>
              <a:rPr lang="fa-IR" sz="2000" b="1" dirty="0" smtClean="0">
                <a:solidFill>
                  <a:srgbClr val="0070C0"/>
                </a:solidFill>
                <a:latin typeface="Gabriola" panose="04040605051002020D02" pitchFamily="82" charset="0"/>
                <a:cs typeface="2  Kamran" panose="00000400000000000000" pitchFamily="2" charset="-78"/>
              </a:rPr>
              <a:t> همانند الگوریتم </a:t>
            </a:r>
            <a:r>
              <a:rPr lang="en-US" sz="2000" b="1" dirty="0" err="1" smtClean="0">
                <a:solidFill>
                  <a:srgbClr val="0070C0"/>
                </a:solidFill>
                <a:latin typeface="Gabriola" panose="04040605051002020D02" pitchFamily="82" charset="0"/>
                <a:cs typeface="2  Kamran" panose="00000400000000000000" pitchFamily="2" charset="-78"/>
              </a:rPr>
              <a:t>MiniMax</a:t>
            </a:r>
            <a:r>
              <a:rPr lang="fa-IR" sz="2000" b="1" dirty="0" smtClean="0">
                <a:solidFill>
                  <a:srgbClr val="0070C0"/>
                </a:solidFill>
                <a:latin typeface="Gabriola" panose="04040605051002020D02" pitchFamily="82" charset="0"/>
                <a:cs typeface="2  Kamran" panose="00000400000000000000" pitchFamily="2" charset="-78"/>
              </a:rPr>
              <a:t> عمل می کنند. </a:t>
            </a:r>
            <a:endParaRPr lang="en-US" sz="2000" b="1" dirty="0">
              <a:solidFill>
                <a:srgbClr val="0070C0"/>
              </a:solidFill>
              <a:cs typeface="2  Kamran" panose="00000400000000000000" pitchFamily="2" charset="-78"/>
            </a:endParaRPr>
          </a:p>
        </p:txBody>
      </p:sp>
      <p:sp>
        <p:nvSpPr>
          <p:cNvPr id="14" name="TextBox 13"/>
          <p:cNvSpPr txBox="1"/>
          <p:nvPr/>
        </p:nvSpPr>
        <p:spPr>
          <a:xfrm>
            <a:off x="6215578" y="3619287"/>
            <a:ext cx="5116703" cy="400110"/>
          </a:xfrm>
          <a:prstGeom prst="rect">
            <a:avLst/>
          </a:prstGeom>
          <a:noFill/>
        </p:spPr>
        <p:txBody>
          <a:bodyPr wrap="square" rtlCol="0">
            <a:spAutoFit/>
          </a:bodyPr>
          <a:lstStyle/>
          <a:p>
            <a:pPr marL="342900" indent="-342900" algn="r" rtl="1">
              <a:buFont typeface="Arial" panose="020B0604020202020204" pitchFamily="34" charset="0"/>
              <a:buChar char="•"/>
            </a:pPr>
            <a:r>
              <a:rPr lang="fa-IR" sz="2000" b="1" dirty="0" smtClean="0">
                <a:solidFill>
                  <a:srgbClr val="0070C0"/>
                </a:solidFill>
                <a:latin typeface="Gabriola" panose="04040605051002020D02" pitchFamily="82" charset="0"/>
                <a:cs typeface="2  Kamran" panose="00000400000000000000" pitchFamily="2" charset="-78"/>
              </a:rPr>
              <a:t>مابین هر دو لایه </a:t>
            </a:r>
            <a:r>
              <a:rPr lang="en-US" sz="2000" b="1" dirty="0" smtClean="0">
                <a:solidFill>
                  <a:srgbClr val="0070C0"/>
                </a:solidFill>
                <a:latin typeface="Gabriola" panose="04040605051002020D02" pitchFamily="82" charset="0"/>
                <a:cs typeface="2  Kamran" panose="00000400000000000000" pitchFamily="2" charset="-78"/>
              </a:rPr>
              <a:t>MIN</a:t>
            </a:r>
            <a:r>
              <a:rPr lang="fa-IR" sz="2000" b="1" dirty="0" smtClean="0">
                <a:solidFill>
                  <a:srgbClr val="0070C0"/>
                </a:solidFill>
                <a:latin typeface="Gabriola" panose="04040605051002020D02" pitchFamily="82" charset="0"/>
                <a:cs typeface="2  Kamran" panose="00000400000000000000" pitchFamily="2" charset="-78"/>
              </a:rPr>
              <a:t> و </a:t>
            </a:r>
            <a:r>
              <a:rPr lang="en-US" sz="2000" b="1" dirty="0" smtClean="0">
                <a:solidFill>
                  <a:srgbClr val="0070C0"/>
                </a:solidFill>
                <a:latin typeface="Gabriola" panose="04040605051002020D02" pitchFamily="82" charset="0"/>
                <a:cs typeface="2  Kamran" panose="00000400000000000000" pitchFamily="2" charset="-78"/>
              </a:rPr>
              <a:t>MAX</a:t>
            </a:r>
            <a:r>
              <a:rPr lang="fa-IR" sz="2000" b="1" dirty="0" smtClean="0">
                <a:solidFill>
                  <a:srgbClr val="0070C0"/>
                </a:solidFill>
                <a:latin typeface="Gabriola" panose="04040605051002020D02" pitchFamily="82" charset="0"/>
                <a:cs typeface="2  Kamran" panose="00000400000000000000" pitchFamily="2" charset="-78"/>
              </a:rPr>
              <a:t> یک لایه </a:t>
            </a:r>
            <a:r>
              <a:rPr lang="en-US" sz="2000" b="1" dirty="0" smtClean="0">
                <a:solidFill>
                  <a:srgbClr val="0070C0"/>
                </a:solidFill>
                <a:latin typeface="Gabriola" panose="04040605051002020D02" pitchFamily="82" charset="0"/>
                <a:cs typeface="2  Kamran" panose="00000400000000000000" pitchFamily="2" charset="-78"/>
              </a:rPr>
              <a:t>Chance</a:t>
            </a:r>
            <a:r>
              <a:rPr lang="fa-IR" sz="2000" b="1" dirty="0" smtClean="0">
                <a:solidFill>
                  <a:srgbClr val="0070C0"/>
                </a:solidFill>
                <a:latin typeface="Gabriola" panose="04040605051002020D02" pitchFamily="82" charset="0"/>
                <a:cs typeface="2  Kamran" panose="00000400000000000000" pitchFamily="2" charset="-78"/>
              </a:rPr>
              <a:t> قرار می گیرد. </a:t>
            </a:r>
            <a:endParaRPr lang="en-US" sz="2000" b="1" dirty="0">
              <a:solidFill>
                <a:srgbClr val="0070C0"/>
              </a:solidFill>
              <a:cs typeface="2  Kamran" panose="00000400000000000000" pitchFamily="2" charset="-78"/>
            </a:endParaRPr>
          </a:p>
        </p:txBody>
      </p:sp>
      <p:sp>
        <p:nvSpPr>
          <p:cNvPr id="15" name="TextBox 14"/>
          <p:cNvSpPr txBox="1"/>
          <p:nvPr/>
        </p:nvSpPr>
        <p:spPr>
          <a:xfrm>
            <a:off x="6215578" y="4019397"/>
            <a:ext cx="5116704" cy="707886"/>
          </a:xfrm>
          <a:prstGeom prst="rect">
            <a:avLst/>
          </a:prstGeom>
          <a:noFill/>
        </p:spPr>
        <p:txBody>
          <a:bodyPr wrap="square" rtlCol="0">
            <a:spAutoFit/>
          </a:bodyPr>
          <a:lstStyle/>
          <a:p>
            <a:pPr marL="342900" indent="-342900" algn="r" rtl="1">
              <a:buFont typeface="Arial" panose="020B0604020202020204" pitchFamily="34" charset="0"/>
              <a:buChar char="•"/>
            </a:pPr>
            <a:r>
              <a:rPr lang="fa-IR" sz="2000" b="1" dirty="0" smtClean="0">
                <a:solidFill>
                  <a:srgbClr val="0070C0"/>
                </a:solidFill>
                <a:latin typeface="Gabriola" panose="04040605051002020D02" pitchFamily="82" charset="0"/>
                <a:cs typeface="2  Kamran" panose="00000400000000000000" pitchFamily="2" charset="-78"/>
              </a:rPr>
              <a:t>گرههای </a:t>
            </a:r>
            <a:r>
              <a:rPr lang="en-US" sz="2000" b="1" dirty="0" smtClean="0">
                <a:solidFill>
                  <a:srgbClr val="0070C0"/>
                </a:solidFill>
                <a:latin typeface="Gabriola" panose="04040605051002020D02" pitchFamily="82" charset="0"/>
                <a:cs typeface="2  Kamran" panose="00000400000000000000" pitchFamily="2" charset="-78"/>
              </a:rPr>
              <a:t>Chance</a:t>
            </a:r>
            <a:r>
              <a:rPr lang="fa-IR" sz="2000" b="1" dirty="0" smtClean="0">
                <a:solidFill>
                  <a:srgbClr val="0070C0"/>
                </a:solidFill>
                <a:latin typeface="Gabriola" panose="04040605051002020D02" pitchFamily="82" charset="0"/>
                <a:cs typeface="2  Kamran" panose="00000400000000000000" pitchFamily="2" charset="-78"/>
              </a:rPr>
              <a:t> در الگوریتم </a:t>
            </a:r>
            <a:r>
              <a:rPr lang="en-US" sz="2000" b="1" dirty="0" err="1" smtClean="0">
                <a:solidFill>
                  <a:srgbClr val="0070C0"/>
                </a:solidFill>
                <a:latin typeface="Gabriola" panose="04040605051002020D02" pitchFamily="82" charset="0"/>
                <a:cs typeface="2  Kamran" panose="00000400000000000000" pitchFamily="2" charset="-78"/>
              </a:rPr>
              <a:t>ExpectiMiniMax</a:t>
            </a:r>
            <a:r>
              <a:rPr lang="fa-IR" sz="2000" b="1" dirty="0" smtClean="0">
                <a:solidFill>
                  <a:srgbClr val="0070C0"/>
                </a:solidFill>
                <a:latin typeface="Gabriola" panose="04040605051002020D02" pitchFamily="82" charset="0"/>
                <a:cs typeface="2  Kamran" panose="00000400000000000000" pitchFamily="2" charset="-78"/>
              </a:rPr>
              <a:t> همانند این گرهها در الگوریتم </a:t>
            </a:r>
            <a:r>
              <a:rPr lang="en-US" sz="2000" b="1" dirty="0" err="1" smtClean="0">
                <a:solidFill>
                  <a:srgbClr val="0070C0"/>
                </a:solidFill>
                <a:latin typeface="Gabriola" panose="04040605051002020D02" pitchFamily="82" charset="0"/>
                <a:cs typeface="2  Kamran" panose="00000400000000000000" pitchFamily="2" charset="-78"/>
              </a:rPr>
              <a:t>Expectimax</a:t>
            </a:r>
            <a:r>
              <a:rPr lang="fa-IR" sz="2000" b="1" dirty="0" smtClean="0">
                <a:solidFill>
                  <a:srgbClr val="0070C0"/>
                </a:solidFill>
                <a:latin typeface="Gabriola" panose="04040605051002020D02" pitchFamily="82" charset="0"/>
                <a:cs typeface="2  Kamran" panose="00000400000000000000" pitchFamily="2" charset="-78"/>
              </a:rPr>
              <a:t> عمل می کنند. </a:t>
            </a:r>
            <a:endParaRPr lang="en-US" sz="2000" b="1" dirty="0">
              <a:solidFill>
                <a:srgbClr val="0070C0"/>
              </a:solidFill>
              <a:cs typeface="2  Kamran" panose="00000400000000000000" pitchFamily="2" charset="-78"/>
            </a:endParaRPr>
          </a:p>
        </p:txBody>
      </p:sp>
      <p:pic>
        <p:nvPicPr>
          <p:cNvPr id="4" name="Picture 3"/>
          <p:cNvPicPr>
            <a:picLocks noChangeAspect="1"/>
          </p:cNvPicPr>
          <p:nvPr/>
        </p:nvPicPr>
        <p:blipFill>
          <a:blip r:embed="rId2"/>
          <a:stretch>
            <a:fillRect/>
          </a:stretch>
        </p:blipFill>
        <p:spPr>
          <a:xfrm>
            <a:off x="540119" y="3219177"/>
            <a:ext cx="2866507" cy="3286969"/>
          </a:xfrm>
          <a:prstGeom prst="rect">
            <a:avLst/>
          </a:prstGeom>
        </p:spPr>
      </p:pic>
      <p:pic>
        <p:nvPicPr>
          <p:cNvPr id="5" name="Picture 4"/>
          <p:cNvPicPr>
            <a:picLocks noChangeAspect="1"/>
          </p:cNvPicPr>
          <p:nvPr/>
        </p:nvPicPr>
        <p:blipFill>
          <a:blip r:embed="rId3"/>
          <a:stretch>
            <a:fillRect/>
          </a:stretch>
        </p:blipFill>
        <p:spPr>
          <a:xfrm>
            <a:off x="169311" y="1225680"/>
            <a:ext cx="3294870" cy="2193552"/>
          </a:xfrm>
          <a:prstGeom prst="rect">
            <a:avLst/>
          </a:prstGeom>
        </p:spPr>
      </p:pic>
    </p:spTree>
    <p:extLst>
      <p:ext uri="{BB962C8B-B14F-4D97-AF65-F5344CB8AC3E}">
        <p14:creationId xmlns:p14="http://schemas.microsoft.com/office/powerpoint/2010/main" val="2646933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1" grpId="0"/>
      <p:bldP spid="13" grpId="0"/>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H="1">
            <a:off x="0" y="788882"/>
            <a:ext cx="12192000"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6" name="TextBox 15"/>
          <p:cNvSpPr txBox="1"/>
          <p:nvPr/>
        </p:nvSpPr>
        <p:spPr>
          <a:xfrm>
            <a:off x="7798574" y="59422"/>
            <a:ext cx="3926076" cy="707886"/>
          </a:xfrm>
          <a:prstGeom prst="rect">
            <a:avLst/>
          </a:prstGeom>
          <a:noFill/>
        </p:spPr>
        <p:txBody>
          <a:bodyPr wrap="none" rtlCol="0">
            <a:spAutoFit/>
          </a:bodyPr>
          <a:lstStyle/>
          <a:p>
            <a:pPr algn="r" rtl="1"/>
            <a:r>
              <a:rPr lang="fa-IR" sz="4000" b="1" dirty="0" smtClean="0">
                <a:latin typeface="Gabriola" panose="04040605051002020D02" pitchFamily="82" charset="0"/>
                <a:cs typeface="2  Kamran" panose="00000400000000000000" pitchFamily="2" charset="-78"/>
              </a:rPr>
              <a:t>الگوریتم </a:t>
            </a:r>
            <a:r>
              <a:rPr lang="en-US" sz="4000" b="1" dirty="0" err="1" smtClean="0">
                <a:latin typeface="Gabriola" panose="04040605051002020D02" pitchFamily="82" charset="0"/>
                <a:cs typeface="2  Kamran" panose="00000400000000000000" pitchFamily="2" charset="-78"/>
              </a:rPr>
              <a:t>ExpectiMiniMax</a:t>
            </a:r>
            <a:endParaRPr lang="en-US" sz="3600" dirty="0">
              <a:solidFill>
                <a:srgbClr val="0070C0"/>
              </a:solidFill>
              <a:latin typeface="Gabriola" panose="04040605051002020D02" pitchFamily="82" charset="0"/>
              <a:cs typeface="2  Kamran" panose="00000400000000000000" pitchFamily="2" charset="-78"/>
            </a:endParaRPr>
          </a:p>
        </p:txBody>
      </p:sp>
      <p:pic>
        <p:nvPicPr>
          <p:cNvPr id="2" name="Picture 1"/>
          <p:cNvPicPr>
            <a:picLocks noChangeAspect="1"/>
          </p:cNvPicPr>
          <p:nvPr/>
        </p:nvPicPr>
        <p:blipFill>
          <a:blip r:embed="rId2"/>
          <a:stretch>
            <a:fillRect/>
          </a:stretch>
        </p:blipFill>
        <p:spPr>
          <a:xfrm>
            <a:off x="480623" y="1673842"/>
            <a:ext cx="3355116" cy="3539813"/>
          </a:xfrm>
          <a:prstGeom prst="rect">
            <a:avLst/>
          </a:prstGeom>
        </p:spPr>
      </p:pic>
      <p:pic>
        <p:nvPicPr>
          <p:cNvPr id="6" name="Picture 5"/>
          <p:cNvPicPr>
            <a:picLocks noChangeAspect="1"/>
          </p:cNvPicPr>
          <p:nvPr/>
        </p:nvPicPr>
        <p:blipFill rotWithShape="1">
          <a:blip r:embed="rId3"/>
          <a:srcRect l="1631" t="2485" r="1965" b="2260"/>
          <a:stretch/>
        </p:blipFill>
        <p:spPr>
          <a:xfrm>
            <a:off x="5560141" y="1445342"/>
            <a:ext cx="5810865" cy="4350774"/>
          </a:xfrm>
          <a:prstGeom prst="rect">
            <a:avLst/>
          </a:prstGeom>
        </p:spPr>
      </p:pic>
    </p:spTree>
    <p:extLst>
      <p:ext uri="{BB962C8B-B14F-4D97-AF65-F5344CB8AC3E}">
        <p14:creationId xmlns:p14="http://schemas.microsoft.com/office/powerpoint/2010/main" val="6934050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a:xfrm>
            <a:off x="0" y="1494178"/>
            <a:ext cx="12192000" cy="362373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p:cNvCxnSpPr/>
          <p:nvPr/>
        </p:nvCxnSpPr>
        <p:spPr>
          <a:xfrm flipH="1">
            <a:off x="0" y="788882"/>
            <a:ext cx="12192000"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6" name="TextBox 15"/>
          <p:cNvSpPr txBox="1"/>
          <p:nvPr/>
        </p:nvSpPr>
        <p:spPr>
          <a:xfrm>
            <a:off x="5168047" y="59422"/>
            <a:ext cx="6556603" cy="707886"/>
          </a:xfrm>
          <a:prstGeom prst="rect">
            <a:avLst/>
          </a:prstGeom>
          <a:noFill/>
        </p:spPr>
        <p:txBody>
          <a:bodyPr wrap="none" rtlCol="0">
            <a:spAutoFit/>
          </a:bodyPr>
          <a:lstStyle/>
          <a:p>
            <a:pPr algn="r" rtl="1"/>
            <a:r>
              <a:rPr lang="fa-IR" sz="4000" b="1" dirty="0" smtClean="0">
                <a:latin typeface="Gabriola" panose="04040605051002020D02" pitchFamily="82" charset="0"/>
                <a:cs typeface="2  Kamran" panose="00000400000000000000" pitchFamily="2" charset="-78"/>
              </a:rPr>
              <a:t>انواع دیگر بازیها: بازیهایی که </a:t>
            </a:r>
            <a:r>
              <a:rPr lang="en-US" sz="4000" b="1" dirty="0" smtClean="0">
                <a:latin typeface="Gabriola" panose="04040605051002020D02" pitchFamily="82" charset="0"/>
                <a:cs typeface="2  Kamran" panose="00000400000000000000" pitchFamily="2" charset="-78"/>
              </a:rPr>
              <a:t>Zero-Sum</a:t>
            </a:r>
            <a:r>
              <a:rPr lang="fa-IR" sz="4000" b="1" dirty="0" smtClean="0">
                <a:latin typeface="Gabriola" panose="04040605051002020D02" pitchFamily="82" charset="0"/>
                <a:cs typeface="2  Kamran" panose="00000400000000000000" pitchFamily="2" charset="-78"/>
              </a:rPr>
              <a:t> نیستند</a:t>
            </a:r>
            <a:endParaRPr lang="en-US" sz="3600" dirty="0">
              <a:solidFill>
                <a:srgbClr val="0070C0"/>
              </a:solidFill>
              <a:latin typeface="Gabriola" panose="04040605051002020D02" pitchFamily="82" charset="0"/>
              <a:cs typeface="2  Kamran" panose="00000400000000000000" pitchFamily="2" charset="-78"/>
            </a:endParaRPr>
          </a:p>
        </p:txBody>
      </p:sp>
      <p:sp>
        <p:nvSpPr>
          <p:cNvPr id="24" name="TextBox 23"/>
          <p:cNvSpPr txBox="1"/>
          <p:nvPr/>
        </p:nvSpPr>
        <p:spPr>
          <a:xfrm>
            <a:off x="2879677" y="970958"/>
            <a:ext cx="9070495" cy="523220"/>
          </a:xfrm>
          <a:prstGeom prst="rect">
            <a:avLst/>
          </a:prstGeom>
          <a:noFill/>
        </p:spPr>
        <p:txBody>
          <a:bodyPr wrap="square" rtlCol="0">
            <a:spAutoFit/>
          </a:bodyPr>
          <a:lstStyle/>
          <a:p>
            <a:pPr algn="just" rtl="1"/>
            <a:r>
              <a:rPr lang="fa-IR" sz="2800" b="1" dirty="0" smtClean="0">
                <a:latin typeface="Gabriola" panose="04040605051002020D02" pitchFamily="82" charset="0"/>
                <a:cs typeface="2  Kamran" panose="00000400000000000000" pitchFamily="2" charset="-78"/>
              </a:rPr>
              <a:t>می توان الگوریتم </a:t>
            </a:r>
            <a:r>
              <a:rPr lang="en-US" sz="2800" b="1" dirty="0" err="1" smtClean="0">
                <a:latin typeface="Gabriola" panose="04040605051002020D02" pitchFamily="82" charset="0"/>
                <a:cs typeface="2  Kamran" panose="00000400000000000000" pitchFamily="2" charset="-78"/>
              </a:rPr>
              <a:t>MiniMax</a:t>
            </a:r>
            <a:r>
              <a:rPr lang="fa-IR" sz="2800" b="1" dirty="0" smtClean="0">
                <a:latin typeface="Gabriola" panose="04040605051002020D02" pitchFamily="82" charset="0"/>
                <a:cs typeface="2  Kamran" panose="00000400000000000000" pitchFamily="2" charset="-78"/>
              </a:rPr>
              <a:t> را به بازی های دونفره ای که </a:t>
            </a:r>
            <a:r>
              <a:rPr lang="en-US" sz="2800" b="1" dirty="0" smtClean="0">
                <a:latin typeface="Gabriola" panose="04040605051002020D02" pitchFamily="82" charset="0"/>
                <a:cs typeface="2  Kamran" panose="00000400000000000000" pitchFamily="2" charset="-78"/>
              </a:rPr>
              <a:t>Zero-Sum</a:t>
            </a:r>
            <a:r>
              <a:rPr lang="fa-IR" sz="2800" b="1" dirty="0" smtClean="0">
                <a:latin typeface="Gabriola" panose="04040605051002020D02" pitchFamily="82" charset="0"/>
                <a:cs typeface="2  Kamran" panose="00000400000000000000" pitchFamily="2" charset="-78"/>
              </a:rPr>
              <a:t> نیستند نیز بسط داد. </a:t>
            </a:r>
            <a:endParaRPr lang="en-US" sz="2800" b="1" dirty="0">
              <a:cs typeface="2  Kamran" panose="00000400000000000000" pitchFamily="2" charset="-78"/>
            </a:endParaRPr>
          </a:p>
        </p:txBody>
      </p:sp>
      <p:sp>
        <p:nvSpPr>
          <p:cNvPr id="7" name="Isosceles Triangle 6"/>
          <p:cNvSpPr/>
          <p:nvPr/>
        </p:nvSpPr>
        <p:spPr>
          <a:xfrm rot="10800000">
            <a:off x="3120787" y="1827956"/>
            <a:ext cx="1050878" cy="914400"/>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 name="Rectangle 7"/>
          <p:cNvSpPr/>
          <p:nvPr/>
        </p:nvSpPr>
        <p:spPr>
          <a:xfrm>
            <a:off x="1651379" y="3521121"/>
            <a:ext cx="1091821" cy="64144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(+7,-7)</a:t>
            </a:r>
            <a:endParaRPr lang="en-US" dirty="0"/>
          </a:p>
        </p:txBody>
      </p:sp>
      <p:sp>
        <p:nvSpPr>
          <p:cNvPr id="26" name="Rectangle 25"/>
          <p:cNvSpPr/>
          <p:nvPr/>
        </p:nvSpPr>
        <p:spPr>
          <a:xfrm>
            <a:off x="3100316" y="3521121"/>
            <a:ext cx="1091821" cy="64144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(+10,-10)</a:t>
            </a:r>
            <a:endParaRPr lang="en-US" dirty="0"/>
          </a:p>
        </p:txBody>
      </p:sp>
      <p:sp>
        <p:nvSpPr>
          <p:cNvPr id="27" name="Rectangle 26"/>
          <p:cNvSpPr/>
          <p:nvPr/>
        </p:nvSpPr>
        <p:spPr>
          <a:xfrm>
            <a:off x="4549253" y="3521121"/>
            <a:ext cx="1091821" cy="64144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(+3,-3)</a:t>
            </a:r>
            <a:endParaRPr lang="en-US" dirty="0"/>
          </a:p>
        </p:txBody>
      </p:sp>
      <p:sp>
        <p:nvSpPr>
          <p:cNvPr id="9" name="TextBox 8"/>
          <p:cNvSpPr txBox="1"/>
          <p:nvPr/>
        </p:nvSpPr>
        <p:spPr>
          <a:xfrm>
            <a:off x="545911" y="1889371"/>
            <a:ext cx="588623" cy="369332"/>
          </a:xfrm>
          <a:prstGeom prst="rect">
            <a:avLst/>
          </a:prstGeom>
          <a:noFill/>
        </p:spPr>
        <p:txBody>
          <a:bodyPr wrap="none" rtlCol="0">
            <a:spAutoFit/>
          </a:bodyPr>
          <a:lstStyle/>
          <a:p>
            <a:r>
              <a:rPr lang="en-US" dirty="0" smtClean="0"/>
              <a:t>MIN</a:t>
            </a:r>
            <a:endParaRPr lang="en-US" dirty="0"/>
          </a:p>
        </p:txBody>
      </p:sp>
      <p:cxnSp>
        <p:nvCxnSpPr>
          <p:cNvPr id="12" name="Straight Connector 11"/>
          <p:cNvCxnSpPr>
            <a:stCxn id="7" idx="5"/>
            <a:endCxn id="8" idx="0"/>
          </p:cNvCxnSpPr>
          <p:nvPr/>
        </p:nvCxnSpPr>
        <p:spPr>
          <a:xfrm flipH="1">
            <a:off x="2197290" y="2285156"/>
            <a:ext cx="1186216" cy="1235965"/>
          </a:xfrm>
          <a:prstGeom prst="line">
            <a:avLst/>
          </a:prstGeom>
        </p:spPr>
        <p:style>
          <a:lnRef idx="1">
            <a:schemeClr val="dk1"/>
          </a:lnRef>
          <a:fillRef idx="0">
            <a:schemeClr val="dk1"/>
          </a:fillRef>
          <a:effectRef idx="0">
            <a:schemeClr val="dk1"/>
          </a:effectRef>
          <a:fontRef idx="minor">
            <a:schemeClr val="tx1"/>
          </a:fontRef>
        </p:style>
      </p:cxnSp>
      <p:cxnSp>
        <p:nvCxnSpPr>
          <p:cNvPr id="30" name="Straight Connector 29"/>
          <p:cNvCxnSpPr>
            <a:stCxn id="7" idx="0"/>
            <a:endCxn id="26" idx="0"/>
          </p:cNvCxnSpPr>
          <p:nvPr/>
        </p:nvCxnSpPr>
        <p:spPr>
          <a:xfrm>
            <a:off x="3646226" y="2742356"/>
            <a:ext cx="1" cy="778765"/>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p:cNvCxnSpPr>
            <a:stCxn id="7" idx="1"/>
            <a:endCxn id="27" idx="0"/>
          </p:cNvCxnSpPr>
          <p:nvPr/>
        </p:nvCxnSpPr>
        <p:spPr>
          <a:xfrm>
            <a:off x="3908945" y="2285156"/>
            <a:ext cx="1186219" cy="1235965"/>
          </a:xfrm>
          <a:prstGeom prst="line">
            <a:avLst/>
          </a:prstGeom>
        </p:spPr>
        <p:style>
          <a:lnRef idx="1">
            <a:schemeClr val="dk1"/>
          </a:lnRef>
          <a:fillRef idx="0">
            <a:schemeClr val="dk1"/>
          </a:fillRef>
          <a:effectRef idx="0">
            <a:schemeClr val="dk1"/>
          </a:effectRef>
          <a:fontRef idx="minor">
            <a:schemeClr val="tx1"/>
          </a:fontRef>
        </p:style>
      </p:cxnSp>
      <p:sp>
        <p:nvSpPr>
          <p:cNvPr id="35" name="TextBox 34"/>
          <p:cNvSpPr txBox="1"/>
          <p:nvPr/>
        </p:nvSpPr>
        <p:spPr>
          <a:xfrm>
            <a:off x="3244512" y="1817764"/>
            <a:ext cx="803425" cy="369332"/>
          </a:xfrm>
          <a:prstGeom prst="rect">
            <a:avLst/>
          </a:prstGeom>
          <a:noFill/>
        </p:spPr>
        <p:txBody>
          <a:bodyPr wrap="none" rtlCol="0">
            <a:spAutoFit/>
          </a:bodyPr>
          <a:lstStyle/>
          <a:p>
            <a:r>
              <a:rPr lang="en-US" dirty="0" smtClean="0"/>
              <a:t>(+3,-3)</a:t>
            </a:r>
            <a:endParaRPr lang="en-US" dirty="0"/>
          </a:p>
        </p:txBody>
      </p:sp>
      <p:sp>
        <p:nvSpPr>
          <p:cNvPr id="36" name="Isosceles Triangle 35"/>
          <p:cNvSpPr/>
          <p:nvPr/>
        </p:nvSpPr>
        <p:spPr>
          <a:xfrm rot="10800000">
            <a:off x="8438481" y="1827956"/>
            <a:ext cx="1050878" cy="914400"/>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7" name="Rectangle 36"/>
          <p:cNvSpPr/>
          <p:nvPr/>
        </p:nvSpPr>
        <p:spPr>
          <a:xfrm>
            <a:off x="6969073" y="3521121"/>
            <a:ext cx="1091821" cy="64144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(+3,-6)</a:t>
            </a:r>
            <a:endParaRPr lang="en-US" dirty="0"/>
          </a:p>
        </p:txBody>
      </p:sp>
      <p:sp>
        <p:nvSpPr>
          <p:cNvPr id="38" name="Rectangle 37"/>
          <p:cNvSpPr/>
          <p:nvPr/>
        </p:nvSpPr>
        <p:spPr>
          <a:xfrm>
            <a:off x="8418010" y="3521121"/>
            <a:ext cx="1091821" cy="64144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(-5,-2)</a:t>
            </a:r>
            <a:endParaRPr lang="en-US" dirty="0"/>
          </a:p>
        </p:txBody>
      </p:sp>
      <p:sp>
        <p:nvSpPr>
          <p:cNvPr id="39" name="Rectangle 38"/>
          <p:cNvSpPr/>
          <p:nvPr/>
        </p:nvSpPr>
        <p:spPr>
          <a:xfrm>
            <a:off x="9866947" y="3521121"/>
            <a:ext cx="1091821" cy="64144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(+5,+1)</a:t>
            </a:r>
            <a:endParaRPr lang="en-US" dirty="0"/>
          </a:p>
        </p:txBody>
      </p:sp>
      <p:sp>
        <p:nvSpPr>
          <p:cNvPr id="40" name="TextBox 39"/>
          <p:cNvSpPr txBox="1"/>
          <p:nvPr/>
        </p:nvSpPr>
        <p:spPr>
          <a:xfrm>
            <a:off x="10958768" y="1895352"/>
            <a:ext cx="588623" cy="369332"/>
          </a:xfrm>
          <a:prstGeom prst="rect">
            <a:avLst/>
          </a:prstGeom>
          <a:noFill/>
        </p:spPr>
        <p:txBody>
          <a:bodyPr wrap="none" rtlCol="0">
            <a:spAutoFit/>
          </a:bodyPr>
          <a:lstStyle/>
          <a:p>
            <a:r>
              <a:rPr lang="en-US" dirty="0" smtClean="0"/>
              <a:t>MIN</a:t>
            </a:r>
            <a:endParaRPr lang="en-US" dirty="0"/>
          </a:p>
        </p:txBody>
      </p:sp>
      <p:cxnSp>
        <p:nvCxnSpPr>
          <p:cNvPr id="41" name="Straight Connector 40"/>
          <p:cNvCxnSpPr>
            <a:stCxn id="36" idx="5"/>
            <a:endCxn id="37" idx="0"/>
          </p:cNvCxnSpPr>
          <p:nvPr/>
        </p:nvCxnSpPr>
        <p:spPr>
          <a:xfrm flipH="1">
            <a:off x="7514984" y="2285156"/>
            <a:ext cx="1186216" cy="1235965"/>
          </a:xfrm>
          <a:prstGeom prst="line">
            <a:avLst/>
          </a:prstGeom>
        </p:spPr>
        <p:style>
          <a:lnRef idx="1">
            <a:schemeClr val="dk1"/>
          </a:lnRef>
          <a:fillRef idx="0">
            <a:schemeClr val="dk1"/>
          </a:fillRef>
          <a:effectRef idx="0">
            <a:schemeClr val="dk1"/>
          </a:effectRef>
          <a:fontRef idx="minor">
            <a:schemeClr val="tx1"/>
          </a:fontRef>
        </p:style>
      </p:cxnSp>
      <p:cxnSp>
        <p:nvCxnSpPr>
          <p:cNvPr id="42" name="Straight Connector 41"/>
          <p:cNvCxnSpPr>
            <a:stCxn id="36" idx="0"/>
            <a:endCxn id="38" idx="0"/>
          </p:cNvCxnSpPr>
          <p:nvPr/>
        </p:nvCxnSpPr>
        <p:spPr>
          <a:xfrm>
            <a:off x="8963920" y="2742356"/>
            <a:ext cx="1" cy="778765"/>
          </a:xfrm>
          <a:prstGeom prst="line">
            <a:avLst/>
          </a:prstGeom>
        </p:spPr>
        <p:style>
          <a:lnRef idx="1">
            <a:schemeClr val="dk1"/>
          </a:lnRef>
          <a:fillRef idx="0">
            <a:schemeClr val="dk1"/>
          </a:fillRef>
          <a:effectRef idx="0">
            <a:schemeClr val="dk1"/>
          </a:effectRef>
          <a:fontRef idx="minor">
            <a:schemeClr val="tx1"/>
          </a:fontRef>
        </p:style>
      </p:cxnSp>
      <p:cxnSp>
        <p:nvCxnSpPr>
          <p:cNvPr id="43" name="Straight Connector 42"/>
          <p:cNvCxnSpPr>
            <a:stCxn id="36" idx="1"/>
            <a:endCxn id="39" idx="0"/>
          </p:cNvCxnSpPr>
          <p:nvPr/>
        </p:nvCxnSpPr>
        <p:spPr>
          <a:xfrm>
            <a:off x="9226639" y="2285156"/>
            <a:ext cx="1186219" cy="1235965"/>
          </a:xfrm>
          <a:prstGeom prst="line">
            <a:avLst/>
          </a:prstGeom>
        </p:spPr>
        <p:style>
          <a:lnRef idx="1">
            <a:schemeClr val="dk1"/>
          </a:lnRef>
          <a:fillRef idx="0">
            <a:schemeClr val="dk1"/>
          </a:fillRef>
          <a:effectRef idx="0">
            <a:schemeClr val="dk1"/>
          </a:effectRef>
          <a:fontRef idx="minor">
            <a:schemeClr val="tx1"/>
          </a:fontRef>
        </p:style>
      </p:cxnSp>
      <p:sp>
        <p:nvSpPr>
          <p:cNvPr id="44" name="TextBox 43"/>
          <p:cNvSpPr txBox="1"/>
          <p:nvPr/>
        </p:nvSpPr>
        <p:spPr>
          <a:xfrm>
            <a:off x="8562206" y="1817764"/>
            <a:ext cx="848309" cy="369332"/>
          </a:xfrm>
          <a:prstGeom prst="rect">
            <a:avLst/>
          </a:prstGeom>
          <a:noFill/>
        </p:spPr>
        <p:txBody>
          <a:bodyPr wrap="none" rtlCol="0">
            <a:spAutoFit/>
          </a:bodyPr>
          <a:lstStyle/>
          <a:p>
            <a:r>
              <a:rPr lang="en-US" dirty="0" smtClean="0"/>
              <a:t>(+5,+1)</a:t>
            </a:r>
            <a:endParaRPr lang="en-US" dirty="0"/>
          </a:p>
        </p:txBody>
      </p:sp>
      <p:sp>
        <p:nvSpPr>
          <p:cNvPr id="45" name="Rectangle 44"/>
          <p:cNvSpPr/>
          <p:nvPr/>
        </p:nvSpPr>
        <p:spPr>
          <a:xfrm>
            <a:off x="2939871" y="4495476"/>
            <a:ext cx="1252266" cy="523220"/>
          </a:xfrm>
          <a:prstGeom prst="rect">
            <a:avLst/>
          </a:prstGeom>
        </p:spPr>
        <p:txBody>
          <a:bodyPr wrap="none">
            <a:spAutoFit/>
          </a:bodyPr>
          <a:lstStyle/>
          <a:p>
            <a:pPr algn="r" rtl="1"/>
            <a:r>
              <a:rPr lang="en-US" sz="2800" b="1" dirty="0" smtClean="0">
                <a:solidFill>
                  <a:srgbClr val="FF0000"/>
                </a:solidFill>
                <a:latin typeface="Gabriola" panose="04040605051002020D02" pitchFamily="82" charset="0"/>
                <a:cs typeface="2  Kamran" panose="00000400000000000000" pitchFamily="2" charset="-78"/>
              </a:rPr>
              <a:t>Zero-Sum</a:t>
            </a:r>
            <a:endParaRPr lang="en-US" sz="2800" dirty="0">
              <a:solidFill>
                <a:srgbClr val="FF0000"/>
              </a:solidFill>
            </a:endParaRPr>
          </a:p>
        </p:txBody>
      </p:sp>
      <p:sp>
        <p:nvSpPr>
          <p:cNvPr id="46" name="Rectangle 45"/>
          <p:cNvSpPr/>
          <p:nvPr/>
        </p:nvSpPr>
        <p:spPr>
          <a:xfrm>
            <a:off x="8342423" y="4382532"/>
            <a:ext cx="1774845" cy="523220"/>
          </a:xfrm>
          <a:prstGeom prst="rect">
            <a:avLst/>
          </a:prstGeom>
        </p:spPr>
        <p:txBody>
          <a:bodyPr wrap="none">
            <a:spAutoFit/>
          </a:bodyPr>
          <a:lstStyle/>
          <a:p>
            <a:pPr algn="r" rtl="1"/>
            <a:r>
              <a:rPr lang="en-US" sz="2800" b="1" dirty="0" smtClean="0">
                <a:solidFill>
                  <a:srgbClr val="FF0000"/>
                </a:solidFill>
                <a:latin typeface="Gabriola" panose="04040605051002020D02" pitchFamily="82" charset="0"/>
                <a:cs typeface="2  Kamran" panose="00000400000000000000" pitchFamily="2" charset="-78"/>
              </a:rPr>
              <a:t>Non Zero-Sum</a:t>
            </a:r>
            <a:endParaRPr lang="en-US" sz="2800" dirty="0">
              <a:solidFill>
                <a:srgbClr val="FF0000"/>
              </a:solidFill>
            </a:endParaRPr>
          </a:p>
        </p:txBody>
      </p:sp>
      <p:sp>
        <p:nvSpPr>
          <p:cNvPr id="47" name="TextBox 46"/>
          <p:cNvSpPr txBox="1"/>
          <p:nvPr/>
        </p:nvSpPr>
        <p:spPr>
          <a:xfrm>
            <a:off x="545911" y="5286454"/>
            <a:ext cx="11178739" cy="830997"/>
          </a:xfrm>
          <a:prstGeom prst="rect">
            <a:avLst/>
          </a:prstGeom>
          <a:noFill/>
        </p:spPr>
        <p:txBody>
          <a:bodyPr wrap="square" rtlCol="0">
            <a:spAutoFit/>
          </a:bodyPr>
          <a:lstStyle/>
          <a:p>
            <a:pPr algn="just" rtl="1"/>
            <a:r>
              <a:rPr lang="fa-IR" sz="2400" b="1" dirty="0" smtClean="0">
                <a:latin typeface="Gabriola" panose="04040605051002020D02" pitchFamily="82" charset="0"/>
                <a:cs typeface="2  Kamran" panose="00000400000000000000" pitchFamily="2" charset="-78"/>
              </a:rPr>
              <a:t>مقادیر سودمندی به شکل دوتایی نمایش داده می شوند و هر بازیکن (</a:t>
            </a:r>
            <a:r>
              <a:rPr lang="en-US" sz="2400" b="1" dirty="0" smtClean="0">
                <a:latin typeface="Gabriola" panose="04040605051002020D02" pitchFamily="82" charset="0"/>
                <a:cs typeface="2  Kamran" panose="00000400000000000000" pitchFamily="2" charset="-78"/>
              </a:rPr>
              <a:t>MAX</a:t>
            </a:r>
            <a:r>
              <a:rPr lang="fa-IR" sz="2400" b="1" dirty="0" smtClean="0">
                <a:latin typeface="Gabriola" panose="04040605051002020D02" pitchFamily="82" charset="0"/>
                <a:cs typeface="2  Kamran" panose="00000400000000000000" pitchFamily="2" charset="-78"/>
              </a:rPr>
              <a:t> و </a:t>
            </a:r>
            <a:r>
              <a:rPr lang="en-US" sz="2400" b="1" dirty="0" smtClean="0">
                <a:latin typeface="Gabriola" panose="04040605051002020D02" pitchFamily="82" charset="0"/>
                <a:cs typeface="2  Kamran" panose="00000400000000000000" pitchFamily="2" charset="-78"/>
              </a:rPr>
              <a:t>MIN</a:t>
            </a:r>
            <a:r>
              <a:rPr lang="fa-IR" sz="2400" b="1" dirty="0" smtClean="0">
                <a:latin typeface="Gabriola" panose="04040605051002020D02" pitchFamily="82" charset="0"/>
                <a:cs typeface="2  Kamran" panose="00000400000000000000" pitchFamily="2" charset="-78"/>
              </a:rPr>
              <a:t>) سعی می کنند تا دوتایی را انتخاب کنند که سودمندی متناظر در آن بیشترین مقدار باشد. </a:t>
            </a:r>
            <a:endParaRPr lang="en-US" sz="2400" b="1" dirty="0">
              <a:cs typeface="2  Kamran" panose="00000400000000000000" pitchFamily="2" charset="-78"/>
            </a:endParaRPr>
          </a:p>
        </p:txBody>
      </p:sp>
    </p:spTree>
    <p:extLst>
      <p:ext uri="{BB962C8B-B14F-4D97-AF65-F5344CB8AC3E}">
        <p14:creationId xmlns:p14="http://schemas.microsoft.com/office/powerpoint/2010/main" val="207402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24" grpId="0"/>
      <p:bldP spid="7" grpId="0" animBg="1"/>
      <p:bldP spid="8" grpId="0" animBg="1"/>
      <p:bldP spid="26" grpId="0" animBg="1"/>
      <p:bldP spid="27" grpId="0" animBg="1"/>
      <p:bldP spid="9" grpId="0"/>
      <p:bldP spid="35" grpId="0"/>
      <p:bldP spid="36" grpId="0" animBg="1"/>
      <p:bldP spid="37" grpId="0" animBg="1"/>
      <p:bldP spid="38" grpId="0" animBg="1"/>
      <p:bldP spid="39" grpId="0" animBg="1"/>
      <p:bldP spid="40" grpId="0"/>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1076631" y="4868995"/>
            <a:ext cx="10486103" cy="146606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076631" y="4080124"/>
            <a:ext cx="10486103" cy="746306"/>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076632" y="3300359"/>
            <a:ext cx="10486103" cy="74630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0" y="778856"/>
            <a:ext cx="3554198" cy="2521503"/>
          </a:xfrm>
          <a:prstGeom prst="rect">
            <a:avLst/>
          </a:prstGeom>
        </p:spPr>
      </p:pic>
      <p:cxnSp>
        <p:nvCxnSpPr>
          <p:cNvPr id="3" name="Straight Connector 2"/>
          <p:cNvCxnSpPr/>
          <p:nvPr/>
        </p:nvCxnSpPr>
        <p:spPr>
          <a:xfrm flipH="1">
            <a:off x="0" y="788882"/>
            <a:ext cx="12192000"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6" name="TextBox 15"/>
          <p:cNvSpPr txBox="1"/>
          <p:nvPr/>
        </p:nvSpPr>
        <p:spPr>
          <a:xfrm>
            <a:off x="8728316" y="59422"/>
            <a:ext cx="2996334" cy="707886"/>
          </a:xfrm>
          <a:prstGeom prst="rect">
            <a:avLst/>
          </a:prstGeom>
          <a:noFill/>
        </p:spPr>
        <p:txBody>
          <a:bodyPr wrap="none" rtlCol="0">
            <a:spAutoFit/>
          </a:bodyPr>
          <a:lstStyle/>
          <a:p>
            <a:pPr algn="r" rtl="1"/>
            <a:r>
              <a:rPr lang="fa-IR" sz="4000" b="1" dirty="0" smtClean="0">
                <a:latin typeface="Gabriola" panose="04040605051002020D02" pitchFamily="82" charset="0"/>
                <a:cs typeface="2  Kamran" panose="00000400000000000000" pitchFamily="2" charset="-78"/>
              </a:rPr>
              <a:t>بازی در حضور شانس</a:t>
            </a:r>
            <a:endParaRPr lang="en-US" sz="3600" dirty="0">
              <a:solidFill>
                <a:srgbClr val="0070C0"/>
              </a:solidFill>
              <a:latin typeface="Gabriola" panose="04040605051002020D02" pitchFamily="82" charset="0"/>
              <a:cs typeface="2  Kamran" panose="00000400000000000000" pitchFamily="2" charset="-78"/>
            </a:endParaRPr>
          </a:p>
        </p:txBody>
      </p:sp>
      <p:sp>
        <p:nvSpPr>
          <p:cNvPr id="29" name="TextBox 28"/>
          <p:cNvSpPr txBox="1"/>
          <p:nvPr/>
        </p:nvSpPr>
        <p:spPr>
          <a:xfrm>
            <a:off x="3111910" y="970958"/>
            <a:ext cx="8838262" cy="1077218"/>
          </a:xfrm>
          <a:prstGeom prst="rect">
            <a:avLst/>
          </a:prstGeom>
          <a:noFill/>
        </p:spPr>
        <p:txBody>
          <a:bodyPr wrap="square" rtlCol="0">
            <a:spAutoFit/>
          </a:bodyPr>
          <a:lstStyle/>
          <a:p>
            <a:pPr algn="r" rtl="1"/>
            <a:r>
              <a:rPr lang="fa-IR" sz="3200" b="1" dirty="0" smtClean="0">
                <a:latin typeface="Gabriola" panose="04040605051002020D02" pitchFamily="82" charset="0"/>
                <a:cs typeface="2  Kamran" panose="00000400000000000000" pitchFamily="2" charset="-78"/>
              </a:rPr>
              <a:t>تا اینجای کار، با بازی هایی مواجه بودیم که اولاً در آنها محیط قطعی است و دوماً رقیب به شکل ایده آل بازی می کند. </a:t>
            </a:r>
            <a:endParaRPr lang="en-US" sz="3200" b="1" dirty="0">
              <a:cs typeface="2  Kamran" panose="00000400000000000000" pitchFamily="2" charset="-78"/>
            </a:endParaRPr>
          </a:p>
        </p:txBody>
      </p:sp>
      <p:sp>
        <p:nvSpPr>
          <p:cNvPr id="21" name="TextBox 20"/>
          <p:cNvSpPr txBox="1"/>
          <p:nvPr/>
        </p:nvSpPr>
        <p:spPr>
          <a:xfrm>
            <a:off x="3073516" y="2730672"/>
            <a:ext cx="8838262" cy="584775"/>
          </a:xfrm>
          <a:prstGeom prst="rect">
            <a:avLst/>
          </a:prstGeom>
          <a:noFill/>
        </p:spPr>
        <p:txBody>
          <a:bodyPr wrap="square" rtlCol="0">
            <a:spAutoFit/>
          </a:bodyPr>
          <a:lstStyle/>
          <a:p>
            <a:pPr algn="r" rtl="1"/>
            <a:r>
              <a:rPr lang="fa-IR" sz="3200" b="1" dirty="0" smtClean="0">
                <a:latin typeface="Gabriola" panose="04040605051002020D02" pitchFamily="82" charset="0"/>
                <a:cs typeface="2  Kamran" panose="00000400000000000000" pitchFamily="2" charset="-78"/>
              </a:rPr>
              <a:t>در برخی از بازیها ممکن است شانس نیز دخیل باشد: </a:t>
            </a:r>
            <a:endParaRPr lang="en-US" sz="3200" b="1" dirty="0">
              <a:cs typeface="2  Kamran" panose="00000400000000000000" pitchFamily="2" charset="-78"/>
            </a:endParaRPr>
          </a:p>
        </p:txBody>
      </p:sp>
      <p:sp>
        <p:nvSpPr>
          <p:cNvPr id="22" name="TextBox 21"/>
          <p:cNvSpPr txBox="1"/>
          <p:nvPr/>
        </p:nvSpPr>
        <p:spPr>
          <a:xfrm>
            <a:off x="2621232" y="3348774"/>
            <a:ext cx="8838262" cy="523220"/>
          </a:xfrm>
          <a:prstGeom prst="rect">
            <a:avLst/>
          </a:prstGeom>
          <a:noFill/>
        </p:spPr>
        <p:txBody>
          <a:bodyPr wrap="square" rtlCol="0">
            <a:spAutoFit/>
          </a:bodyPr>
          <a:lstStyle/>
          <a:p>
            <a:pPr marL="457200" indent="-457200" algn="r" rtl="1">
              <a:buFont typeface="Courier New" panose="02070309020205020404" pitchFamily="49" charset="0"/>
              <a:buChar char="o"/>
            </a:pPr>
            <a:r>
              <a:rPr lang="fa-IR" sz="2800" b="1" dirty="0" smtClean="0">
                <a:solidFill>
                  <a:srgbClr val="0070C0"/>
                </a:solidFill>
                <a:latin typeface="Gabriola" panose="04040605051002020D02" pitchFamily="82" charset="0"/>
                <a:cs typeface="2  Kamran" panose="00000400000000000000" pitchFamily="2" charset="-78"/>
              </a:rPr>
              <a:t>بازیکن رقیب کاملاً ایده آل نیست و گاهاً حرکت های تصادفی انجام میدهد. </a:t>
            </a:r>
            <a:endParaRPr lang="en-US" sz="2800" b="1" dirty="0">
              <a:solidFill>
                <a:srgbClr val="0070C0"/>
              </a:solidFill>
              <a:cs typeface="2  Kamran" panose="00000400000000000000" pitchFamily="2" charset="-78"/>
            </a:endParaRPr>
          </a:p>
        </p:txBody>
      </p:sp>
      <p:sp>
        <p:nvSpPr>
          <p:cNvPr id="23" name="TextBox 22"/>
          <p:cNvSpPr txBox="1"/>
          <p:nvPr/>
        </p:nvSpPr>
        <p:spPr>
          <a:xfrm>
            <a:off x="2621232" y="4137906"/>
            <a:ext cx="8838262" cy="523220"/>
          </a:xfrm>
          <a:prstGeom prst="rect">
            <a:avLst/>
          </a:prstGeom>
          <a:noFill/>
        </p:spPr>
        <p:txBody>
          <a:bodyPr wrap="square" rtlCol="0">
            <a:spAutoFit/>
          </a:bodyPr>
          <a:lstStyle/>
          <a:p>
            <a:pPr marL="457200" indent="-457200" algn="r" rtl="1">
              <a:buFont typeface="Courier New" panose="02070309020205020404" pitchFamily="49" charset="0"/>
              <a:buChar char="o"/>
            </a:pPr>
            <a:r>
              <a:rPr lang="fa-IR" sz="2800" b="1" dirty="0" smtClean="0">
                <a:solidFill>
                  <a:srgbClr val="0070C0"/>
                </a:solidFill>
                <a:latin typeface="Gabriola" panose="04040605051002020D02" pitchFamily="82" charset="0"/>
                <a:cs typeface="2  Kamran" panose="00000400000000000000" pitchFamily="2" charset="-78"/>
              </a:rPr>
              <a:t>ماهیت بازی همراه با شانس است. مانند بازی تخته نرد (</a:t>
            </a:r>
            <a:r>
              <a:rPr lang="en-US" sz="2800" b="1" dirty="0" smtClean="0">
                <a:solidFill>
                  <a:srgbClr val="0070C0"/>
                </a:solidFill>
                <a:latin typeface="Gabriola" panose="04040605051002020D02" pitchFamily="82" charset="0"/>
                <a:cs typeface="2  Kamran" panose="00000400000000000000" pitchFamily="2" charset="-78"/>
              </a:rPr>
              <a:t>Backgammon</a:t>
            </a:r>
            <a:r>
              <a:rPr lang="fa-IR" sz="2800" b="1" dirty="0" smtClean="0">
                <a:solidFill>
                  <a:srgbClr val="0070C0"/>
                </a:solidFill>
                <a:latin typeface="Gabriola" panose="04040605051002020D02" pitchFamily="82" charset="0"/>
                <a:cs typeface="2  Kamran" panose="00000400000000000000" pitchFamily="2" charset="-78"/>
              </a:rPr>
              <a:t>)</a:t>
            </a:r>
            <a:endParaRPr lang="en-US" sz="2800" b="1" dirty="0">
              <a:solidFill>
                <a:srgbClr val="0070C0"/>
              </a:solidFill>
              <a:cs typeface="2  Kamran" panose="00000400000000000000" pitchFamily="2" charset="-78"/>
            </a:endParaRPr>
          </a:p>
        </p:txBody>
      </p:sp>
      <p:sp>
        <p:nvSpPr>
          <p:cNvPr id="24" name="TextBox 23"/>
          <p:cNvSpPr txBox="1"/>
          <p:nvPr/>
        </p:nvSpPr>
        <p:spPr>
          <a:xfrm>
            <a:off x="3111910" y="4853296"/>
            <a:ext cx="8347583" cy="1384995"/>
          </a:xfrm>
          <a:prstGeom prst="rect">
            <a:avLst/>
          </a:prstGeom>
          <a:noFill/>
        </p:spPr>
        <p:txBody>
          <a:bodyPr wrap="square" rtlCol="0">
            <a:spAutoFit/>
          </a:bodyPr>
          <a:lstStyle/>
          <a:p>
            <a:pPr marL="457200" indent="-457200" algn="r" rtl="1">
              <a:buFont typeface="Courier New" panose="02070309020205020404" pitchFamily="49" charset="0"/>
              <a:buChar char="o"/>
            </a:pPr>
            <a:r>
              <a:rPr lang="fa-IR" sz="2800" b="1" dirty="0" smtClean="0">
                <a:solidFill>
                  <a:srgbClr val="0070C0"/>
                </a:solidFill>
                <a:latin typeface="Gabriola" panose="04040605051002020D02" pitchFamily="82" charset="0"/>
                <a:cs typeface="2  Kamran" panose="00000400000000000000" pitchFamily="2" charset="-78"/>
              </a:rPr>
              <a:t>خود عمل ممکن است با شکست مواجه شود. رباتی را در نظر بگیرید که تصمیم به حرکت به سمت اتاق مجاور دارد ولی به دلیل لغزنده بودن زمین، احتمال سر خوردن چرخهای آن وجود دارد. </a:t>
            </a:r>
            <a:endParaRPr lang="en-US" sz="2800" b="1" dirty="0">
              <a:solidFill>
                <a:srgbClr val="0070C0"/>
              </a:solidFill>
              <a:cs typeface="2  Kamran" panose="00000400000000000000" pitchFamily="2" charset="-78"/>
            </a:endParaRPr>
          </a:p>
        </p:txBody>
      </p:sp>
      <p:sp>
        <p:nvSpPr>
          <p:cNvPr id="25" name="TextBox 24"/>
          <p:cNvSpPr txBox="1"/>
          <p:nvPr/>
        </p:nvSpPr>
        <p:spPr>
          <a:xfrm>
            <a:off x="1358211" y="3300359"/>
            <a:ext cx="1635547" cy="523220"/>
          </a:xfrm>
          <a:prstGeom prst="rect">
            <a:avLst/>
          </a:prstGeom>
          <a:noFill/>
        </p:spPr>
        <p:txBody>
          <a:bodyPr wrap="square" rtlCol="0">
            <a:spAutoFit/>
          </a:bodyPr>
          <a:lstStyle/>
          <a:p>
            <a:pPr algn="r" rtl="1"/>
            <a:r>
              <a:rPr lang="en-US" sz="2800" b="1" dirty="0" err="1" smtClean="0">
                <a:solidFill>
                  <a:srgbClr val="FF0000"/>
                </a:solidFill>
                <a:latin typeface="Gabriola" panose="04040605051002020D02" pitchFamily="82" charset="0"/>
                <a:cs typeface="2  Kamran" panose="00000400000000000000" pitchFamily="2" charset="-78"/>
              </a:rPr>
              <a:t>Expectimax</a:t>
            </a:r>
            <a:endParaRPr lang="en-US" sz="2800" b="1" dirty="0">
              <a:solidFill>
                <a:srgbClr val="FF0000"/>
              </a:solidFill>
              <a:cs typeface="2  Kamran" panose="00000400000000000000" pitchFamily="2" charset="-78"/>
            </a:endParaRPr>
          </a:p>
        </p:txBody>
      </p:sp>
      <p:sp>
        <p:nvSpPr>
          <p:cNvPr id="26" name="TextBox 25"/>
          <p:cNvSpPr txBox="1"/>
          <p:nvPr/>
        </p:nvSpPr>
        <p:spPr>
          <a:xfrm>
            <a:off x="1358211" y="4046665"/>
            <a:ext cx="2025020" cy="523220"/>
          </a:xfrm>
          <a:prstGeom prst="rect">
            <a:avLst/>
          </a:prstGeom>
          <a:noFill/>
        </p:spPr>
        <p:txBody>
          <a:bodyPr wrap="square" rtlCol="0">
            <a:spAutoFit/>
          </a:bodyPr>
          <a:lstStyle/>
          <a:p>
            <a:pPr algn="r" rtl="1"/>
            <a:r>
              <a:rPr lang="en-US" sz="2800" b="1" dirty="0" err="1" smtClean="0">
                <a:solidFill>
                  <a:srgbClr val="FF0000"/>
                </a:solidFill>
                <a:latin typeface="Gabriola" panose="04040605051002020D02" pitchFamily="82" charset="0"/>
                <a:cs typeface="2  Kamran" panose="00000400000000000000" pitchFamily="2" charset="-78"/>
              </a:rPr>
              <a:t>Expectiminimax</a:t>
            </a:r>
            <a:endParaRPr lang="en-US" sz="2800" b="1" dirty="0">
              <a:solidFill>
                <a:srgbClr val="FF0000"/>
              </a:solidFill>
              <a:cs typeface="2  Kamran" panose="00000400000000000000" pitchFamily="2" charset="-78"/>
            </a:endParaRPr>
          </a:p>
        </p:txBody>
      </p:sp>
      <p:sp>
        <p:nvSpPr>
          <p:cNvPr id="27" name="TextBox 26"/>
          <p:cNvSpPr txBox="1"/>
          <p:nvPr/>
        </p:nvSpPr>
        <p:spPr>
          <a:xfrm>
            <a:off x="1339482" y="5257236"/>
            <a:ext cx="2025020" cy="523220"/>
          </a:xfrm>
          <a:prstGeom prst="rect">
            <a:avLst/>
          </a:prstGeom>
          <a:noFill/>
        </p:spPr>
        <p:txBody>
          <a:bodyPr wrap="square" rtlCol="0">
            <a:spAutoFit/>
          </a:bodyPr>
          <a:lstStyle/>
          <a:p>
            <a:pPr algn="ctr" rtl="1"/>
            <a:r>
              <a:rPr lang="en-US" sz="2800" b="1" dirty="0" smtClean="0">
                <a:solidFill>
                  <a:srgbClr val="FF0000"/>
                </a:solidFill>
                <a:latin typeface="Gabriola" panose="04040605051002020D02" pitchFamily="82" charset="0"/>
                <a:cs typeface="2  Kamran" panose="00000400000000000000" pitchFamily="2" charset="-78"/>
              </a:rPr>
              <a:t>MDP</a:t>
            </a:r>
            <a:endParaRPr lang="en-US" sz="2800" b="1" dirty="0">
              <a:solidFill>
                <a:srgbClr val="FF0000"/>
              </a:solidFill>
              <a:cs typeface="2  Kamran" panose="00000400000000000000" pitchFamily="2" charset="-78"/>
            </a:endParaRPr>
          </a:p>
        </p:txBody>
      </p:sp>
    </p:spTree>
    <p:extLst>
      <p:ext uri="{BB962C8B-B14F-4D97-AF65-F5344CB8AC3E}">
        <p14:creationId xmlns:p14="http://schemas.microsoft.com/office/powerpoint/2010/main" val="3610681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8" grpId="0" animBg="1"/>
      <p:bldP spid="7" grpId="0" animBg="1"/>
      <p:bldP spid="21" grpId="0"/>
      <p:bldP spid="22" grpId="0"/>
      <p:bldP spid="23" grpId="0"/>
      <p:bldP spid="24" grpId="0"/>
      <p:bldP spid="25" grpId="0"/>
      <p:bldP spid="26"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H="1">
            <a:off x="0" y="788882"/>
            <a:ext cx="12192000"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6" name="TextBox 15"/>
          <p:cNvSpPr txBox="1"/>
          <p:nvPr/>
        </p:nvSpPr>
        <p:spPr>
          <a:xfrm>
            <a:off x="5168047" y="59422"/>
            <a:ext cx="6556603" cy="707886"/>
          </a:xfrm>
          <a:prstGeom prst="rect">
            <a:avLst/>
          </a:prstGeom>
          <a:noFill/>
        </p:spPr>
        <p:txBody>
          <a:bodyPr wrap="none" rtlCol="0">
            <a:spAutoFit/>
          </a:bodyPr>
          <a:lstStyle/>
          <a:p>
            <a:pPr algn="r" rtl="1"/>
            <a:r>
              <a:rPr lang="fa-IR" sz="4000" b="1" dirty="0" smtClean="0">
                <a:latin typeface="Gabriola" panose="04040605051002020D02" pitchFamily="82" charset="0"/>
                <a:cs typeface="2  Kamran" panose="00000400000000000000" pitchFamily="2" charset="-78"/>
              </a:rPr>
              <a:t>انواع دیگر بازیها: بازیهایی که </a:t>
            </a:r>
            <a:r>
              <a:rPr lang="en-US" sz="4000" b="1" dirty="0" smtClean="0">
                <a:latin typeface="Gabriola" panose="04040605051002020D02" pitchFamily="82" charset="0"/>
                <a:cs typeface="2  Kamran" panose="00000400000000000000" pitchFamily="2" charset="-78"/>
              </a:rPr>
              <a:t>Zero-Sum</a:t>
            </a:r>
            <a:r>
              <a:rPr lang="fa-IR" sz="4000" b="1" dirty="0" smtClean="0">
                <a:latin typeface="Gabriola" panose="04040605051002020D02" pitchFamily="82" charset="0"/>
                <a:cs typeface="2  Kamran" panose="00000400000000000000" pitchFamily="2" charset="-78"/>
              </a:rPr>
              <a:t> نیستند</a:t>
            </a:r>
            <a:endParaRPr lang="en-US" sz="3600" dirty="0">
              <a:solidFill>
                <a:srgbClr val="0070C0"/>
              </a:solidFill>
              <a:latin typeface="Gabriola" panose="04040605051002020D02" pitchFamily="82" charset="0"/>
              <a:cs typeface="2  Kamran" panose="00000400000000000000" pitchFamily="2" charset="-78"/>
            </a:endParaRPr>
          </a:p>
        </p:txBody>
      </p:sp>
      <p:sp>
        <p:nvSpPr>
          <p:cNvPr id="24" name="TextBox 23"/>
          <p:cNvSpPr txBox="1"/>
          <p:nvPr/>
        </p:nvSpPr>
        <p:spPr>
          <a:xfrm>
            <a:off x="2879677" y="970958"/>
            <a:ext cx="9070495" cy="523220"/>
          </a:xfrm>
          <a:prstGeom prst="rect">
            <a:avLst/>
          </a:prstGeom>
          <a:noFill/>
        </p:spPr>
        <p:txBody>
          <a:bodyPr wrap="square" rtlCol="0">
            <a:spAutoFit/>
          </a:bodyPr>
          <a:lstStyle/>
          <a:p>
            <a:pPr algn="just" rtl="1"/>
            <a:r>
              <a:rPr lang="fa-IR" sz="2800" b="1" dirty="0" smtClean="0">
                <a:latin typeface="Gabriola" panose="04040605051002020D02" pitchFamily="82" charset="0"/>
                <a:cs typeface="2  Kamran" panose="00000400000000000000" pitchFamily="2" charset="-78"/>
              </a:rPr>
              <a:t>مثال:</a:t>
            </a:r>
            <a:endParaRPr lang="en-US" sz="2800" b="1" dirty="0">
              <a:cs typeface="2  Kamran" panose="00000400000000000000" pitchFamily="2" charset="-78"/>
            </a:endParaRPr>
          </a:p>
        </p:txBody>
      </p:sp>
      <p:sp>
        <p:nvSpPr>
          <p:cNvPr id="2" name="Isosceles Triangle 1"/>
          <p:cNvSpPr/>
          <p:nvPr/>
        </p:nvSpPr>
        <p:spPr>
          <a:xfrm>
            <a:off x="5315804" y="1563773"/>
            <a:ext cx="891559" cy="784998"/>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8" name="Isosceles Triangle 27"/>
          <p:cNvSpPr/>
          <p:nvPr/>
        </p:nvSpPr>
        <p:spPr>
          <a:xfrm rot="10800000">
            <a:off x="1912963" y="3810000"/>
            <a:ext cx="891559" cy="784998"/>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9" name="Isosceles Triangle 28"/>
          <p:cNvSpPr/>
          <p:nvPr/>
        </p:nvSpPr>
        <p:spPr>
          <a:xfrm rot="10800000">
            <a:off x="5306752" y="3810000"/>
            <a:ext cx="891559" cy="784998"/>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1" name="Isosceles Triangle 30"/>
          <p:cNvSpPr/>
          <p:nvPr/>
        </p:nvSpPr>
        <p:spPr>
          <a:xfrm rot="10800000">
            <a:off x="8700493" y="3828956"/>
            <a:ext cx="891559" cy="784998"/>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 name="Rectangle 3"/>
          <p:cNvSpPr/>
          <p:nvPr/>
        </p:nvSpPr>
        <p:spPr>
          <a:xfrm>
            <a:off x="900659" y="5340824"/>
            <a:ext cx="873457" cy="4640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(6,3)</a:t>
            </a:r>
            <a:endParaRPr lang="en-US" dirty="0"/>
          </a:p>
        </p:txBody>
      </p:sp>
      <p:sp>
        <p:nvSpPr>
          <p:cNvPr id="33" name="Rectangle 32"/>
          <p:cNvSpPr/>
          <p:nvPr/>
        </p:nvSpPr>
        <p:spPr>
          <a:xfrm>
            <a:off x="1917464" y="5340824"/>
            <a:ext cx="873457" cy="4640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(16,-3)</a:t>
            </a:r>
            <a:endParaRPr lang="en-US" dirty="0"/>
          </a:p>
        </p:txBody>
      </p:sp>
      <p:sp>
        <p:nvSpPr>
          <p:cNvPr id="34" name="Rectangle 33"/>
          <p:cNvSpPr/>
          <p:nvPr/>
        </p:nvSpPr>
        <p:spPr>
          <a:xfrm>
            <a:off x="2934269" y="5340824"/>
            <a:ext cx="873457" cy="4640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(-6,12)</a:t>
            </a:r>
            <a:endParaRPr lang="en-US" dirty="0"/>
          </a:p>
        </p:txBody>
      </p:sp>
      <p:sp>
        <p:nvSpPr>
          <p:cNvPr id="49" name="Rectangle 48"/>
          <p:cNvSpPr/>
          <p:nvPr/>
        </p:nvSpPr>
        <p:spPr>
          <a:xfrm>
            <a:off x="4298999" y="5340824"/>
            <a:ext cx="873457" cy="4640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(-1,4)</a:t>
            </a:r>
            <a:endParaRPr lang="en-US" dirty="0"/>
          </a:p>
        </p:txBody>
      </p:sp>
      <p:sp>
        <p:nvSpPr>
          <p:cNvPr id="50" name="Rectangle 49"/>
          <p:cNvSpPr/>
          <p:nvPr/>
        </p:nvSpPr>
        <p:spPr>
          <a:xfrm>
            <a:off x="5315804" y="5340824"/>
            <a:ext cx="873457" cy="4640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(6,-3)</a:t>
            </a:r>
            <a:endParaRPr lang="en-US" dirty="0"/>
          </a:p>
        </p:txBody>
      </p:sp>
      <p:sp>
        <p:nvSpPr>
          <p:cNvPr id="51" name="Rectangle 50"/>
          <p:cNvSpPr/>
          <p:nvPr/>
        </p:nvSpPr>
        <p:spPr>
          <a:xfrm>
            <a:off x="6332609" y="5340824"/>
            <a:ext cx="873457" cy="4640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(5,17)</a:t>
            </a:r>
            <a:endParaRPr lang="en-US" dirty="0"/>
          </a:p>
        </p:txBody>
      </p:sp>
      <p:sp>
        <p:nvSpPr>
          <p:cNvPr id="52" name="Rectangle 51"/>
          <p:cNvSpPr/>
          <p:nvPr/>
        </p:nvSpPr>
        <p:spPr>
          <a:xfrm>
            <a:off x="7683688" y="5340824"/>
            <a:ext cx="873457" cy="4640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(21,-1)</a:t>
            </a:r>
            <a:endParaRPr lang="en-US" dirty="0"/>
          </a:p>
        </p:txBody>
      </p:sp>
      <p:sp>
        <p:nvSpPr>
          <p:cNvPr id="53" name="Rectangle 52"/>
          <p:cNvSpPr/>
          <p:nvPr/>
        </p:nvSpPr>
        <p:spPr>
          <a:xfrm>
            <a:off x="8700493" y="5340824"/>
            <a:ext cx="873457" cy="4640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(21,12)</a:t>
            </a:r>
            <a:endParaRPr lang="en-US" dirty="0"/>
          </a:p>
        </p:txBody>
      </p:sp>
      <p:sp>
        <p:nvSpPr>
          <p:cNvPr id="54" name="Rectangle 53"/>
          <p:cNvSpPr/>
          <p:nvPr/>
        </p:nvSpPr>
        <p:spPr>
          <a:xfrm>
            <a:off x="9717298" y="5340824"/>
            <a:ext cx="873457" cy="4640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(-3,-8)</a:t>
            </a:r>
            <a:endParaRPr lang="en-US" dirty="0"/>
          </a:p>
        </p:txBody>
      </p:sp>
      <p:cxnSp>
        <p:nvCxnSpPr>
          <p:cNvPr id="6" name="Straight Connector 5"/>
          <p:cNvCxnSpPr>
            <a:stCxn id="2" idx="3"/>
            <a:endCxn id="28" idx="3"/>
          </p:cNvCxnSpPr>
          <p:nvPr/>
        </p:nvCxnSpPr>
        <p:spPr>
          <a:xfrm flipH="1">
            <a:off x="2358742" y="2348771"/>
            <a:ext cx="3402842" cy="1461229"/>
          </a:xfrm>
          <a:prstGeom prst="line">
            <a:avLst/>
          </a:prstGeom>
        </p:spPr>
        <p:style>
          <a:lnRef idx="1">
            <a:schemeClr val="dk1"/>
          </a:lnRef>
          <a:fillRef idx="0">
            <a:schemeClr val="dk1"/>
          </a:fillRef>
          <a:effectRef idx="0">
            <a:schemeClr val="dk1"/>
          </a:effectRef>
          <a:fontRef idx="minor">
            <a:schemeClr val="tx1"/>
          </a:fontRef>
        </p:style>
      </p:cxnSp>
      <p:cxnSp>
        <p:nvCxnSpPr>
          <p:cNvPr id="55" name="Straight Connector 54"/>
          <p:cNvCxnSpPr>
            <a:stCxn id="2" idx="3"/>
            <a:endCxn id="29" idx="3"/>
          </p:cNvCxnSpPr>
          <p:nvPr/>
        </p:nvCxnSpPr>
        <p:spPr>
          <a:xfrm flipH="1">
            <a:off x="5752531" y="2348771"/>
            <a:ext cx="9053" cy="1461229"/>
          </a:xfrm>
          <a:prstGeom prst="line">
            <a:avLst/>
          </a:prstGeom>
        </p:spPr>
        <p:style>
          <a:lnRef idx="1">
            <a:schemeClr val="dk1"/>
          </a:lnRef>
          <a:fillRef idx="0">
            <a:schemeClr val="dk1"/>
          </a:fillRef>
          <a:effectRef idx="0">
            <a:schemeClr val="dk1"/>
          </a:effectRef>
          <a:fontRef idx="minor">
            <a:schemeClr val="tx1"/>
          </a:fontRef>
        </p:style>
      </p:cxnSp>
      <p:cxnSp>
        <p:nvCxnSpPr>
          <p:cNvPr id="56" name="Straight Connector 55"/>
          <p:cNvCxnSpPr>
            <a:stCxn id="2" idx="3"/>
            <a:endCxn id="31" idx="3"/>
          </p:cNvCxnSpPr>
          <p:nvPr/>
        </p:nvCxnSpPr>
        <p:spPr>
          <a:xfrm>
            <a:off x="5761584" y="2348771"/>
            <a:ext cx="3384688" cy="1480185"/>
          </a:xfrm>
          <a:prstGeom prst="line">
            <a:avLst/>
          </a:prstGeom>
        </p:spPr>
        <p:style>
          <a:lnRef idx="1">
            <a:schemeClr val="dk1"/>
          </a:lnRef>
          <a:fillRef idx="0">
            <a:schemeClr val="dk1"/>
          </a:fillRef>
          <a:effectRef idx="0">
            <a:schemeClr val="dk1"/>
          </a:effectRef>
          <a:fontRef idx="minor">
            <a:schemeClr val="tx1"/>
          </a:fontRef>
        </p:style>
      </p:cxnSp>
      <p:cxnSp>
        <p:nvCxnSpPr>
          <p:cNvPr id="57" name="Straight Connector 56"/>
          <p:cNvCxnSpPr>
            <a:stCxn id="28" idx="0"/>
            <a:endCxn id="4" idx="0"/>
          </p:cNvCxnSpPr>
          <p:nvPr/>
        </p:nvCxnSpPr>
        <p:spPr>
          <a:xfrm flipH="1">
            <a:off x="1337388" y="4594998"/>
            <a:ext cx="1021354" cy="745826"/>
          </a:xfrm>
          <a:prstGeom prst="line">
            <a:avLst/>
          </a:prstGeom>
        </p:spPr>
        <p:style>
          <a:lnRef idx="1">
            <a:schemeClr val="dk1"/>
          </a:lnRef>
          <a:fillRef idx="0">
            <a:schemeClr val="dk1"/>
          </a:fillRef>
          <a:effectRef idx="0">
            <a:schemeClr val="dk1"/>
          </a:effectRef>
          <a:fontRef idx="minor">
            <a:schemeClr val="tx1"/>
          </a:fontRef>
        </p:style>
      </p:cxnSp>
      <p:cxnSp>
        <p:nvCxnSpPr>
          <p:cNvPr id="58" name="Straight Connector 57"/>
          <p:cNvCxnSpPr>
            <a:stCxn id="28" idx="0"/>
            <a:endCxn id="33" idx="0"/>
          </p:cNvCxnSpPr>
          <p:nvPr/>
        </p:nvCxnSpPr>
        <p:spPr>
          <a:xfrm flipH="1">
            <a:off x="2354193" y="4594998"/>
            <a:ext cx="4549" cy="745826"/>
          </a:xfrm>
          <a:prstGeom prst="line">
            <a:avLst/>
          </a:prstGeom>
        </p:spPr>
        <p:style>
          <a:lnRef idx="1">
            <a:schemeClr val="dk1"/>
          </a:lnRef>
          <a:fillRef idx="0">
            <a:schemeClr val="dk1"/>
          </a:fillRef>
          <a:effectRef idx="0">
            <a:schemeClr val="dk1"/>
          </a:effectRef>
          <a:fontRef idx="minor">
            <a:schemeClr val="tx1"/>
          </a:fontRef>
        </p:style>
      </p:cxnSp>
      <p:cxnSp>
        <p:nvCxnSpPr>
          <p:cNvPr id="59" name="Straight Connector 58"/>
          <p:cNvCxnSpPr>
            <a:stCxn id="28" idx="0"/>
            <a:endCxn id="34" idx="0"/>
          </p:cNvCxnSpPr>
          <p:nvPr/>
        </p:nvCxnSpPr>
        <p:spPr>
          <a:xfrm>
            <a:off x="2358742" y="4594998"/>
            <a:ext cx="1012256" cy="745826"/>
          </a:xfrm>
          <a:prstGeom prst="line">
            <a:avLst/>
          </a:prstGeom>
        </p:spPr>
        <p:style>
          <a:lnRef idx="1">
            <a:schemeClr val="dk1"/>
          </a:lnRef>
          <a:fillRef idx="0">
            <a:schemeClr val="dk1"/>
          </a:fillRef>
          <a:effectRef idx="0">
            <a:schemeClr val="dk1"/>
          </a:effectRef>
          <a:fontRef idx="minor">
            <a:schemeClr val="tx1"/>
          </a:fontRef>
        </p:style>
      </p:cxnSp>
      <p:cxnSp>
        <p:nvCxnSpPr>
          <p:cNvPr id="60" name="Straight Connector 59"/>
          <p:cNvCxnSpPr>
            <a:stCxn id="29" idx="0"/>
            <a:endCxn id="49" idx="0"/>
          </p:cNvCxnSpPr>
          <p:nvPr/>
        </p:nvCxnSpPr>
        <p:spPr>
          <a:xfrm flipH="1">
            <a:off x="4735728" y="4594998"/>
            <a:ext cx="1016803" cy="745826"/>
          </a:xfrm>
          <a:prstGeom prst="line">
            <a:avLst/>
          </a:prstGeom>
        </p:spPr>
        <p:style>
          <a:lnRef idx="1">
            <a:schemeClr val="dk1"/>
          </a:lnRef>
          <a:fillRef idx="0">
            <a:schemeClr val="dk1"/>
          </a:fillRef>
          <a:effectRef idx="0">
            <a:schemeClr val="dk1"/>
          </a:effectRef>
          <a:fontRef idx="minor">
            <a:schemeClr val="tx1"/>
          </a:fontRef>
        </p:style>
      </p:cxnSp>
      <p:cxnSp>
        <p:nvCxnSpPr>
          <p:cNvPr id="61" name="Straight Connector 60"/>
          <p:cNvCxnSpPr>
            <a:stCxn id="29" idx="0"/>
            <a:endCxn id="50" idx="0"/>
          </p:cNvCxnSpPr>
          <p:nvPr/>
        </p:nvCxnSpPr>
        <p:spPr>
          <a:xfrm>
            <a:off x="5752531" y="4594998"/>
            <a:ext cx="2" cy="745826"/>
          </a:xfrm>
          <a:prstGeom prst="line">
            <a:avLst/>
          </a:prstGeom>
        </p:spPr>
        <p:style>
          <a:lnRef idx="1">
            <a:schemeClr val="dk1"/>
          </a:lnRef>
          <a:fillRef idx="0">
            <a:schemeClr val="dk1"/>
          </a:fillRef>
          <a:effectRef idx="0">
            <a:schemeClr val="dk1"/>
          </a:effectRef>
          <a:fontRef idx="minor">
            <a:schemeClr val="tx1"/>
          </a:fontRef>
        </p:style>
      </p:cxnSp>
      <p:cxnSp>
        <p:nvCxnSpPr>
          <p:cNvPr id="62" name="Straight Connector 61"/>
          <p:cNvCxnSpPr>
            <a:stCxn id="29" idx="0"/>
            <a:endCxn id="51" idx="0"/>
          </p:cNvCxnSpPr>
          <p:nvPr/>
        </p:nvCxnSpPr>
        <p:spPr>
          <a:xfrm>
            <a:off x="5752531" y="4594998"/>
            <a:ext cx="1016807" cy="745826"/>
          </a:xfrm>
          <a:prstGeom prst="line">
            <a:avLst/>
          </a:prstGeom>
        </p:spPr>
        <p:style>
          <a:lnRef idx="1">
            <a:schemeClr val="dk1"/>
          </a:lnRef>
          <a:fillRef idx="0">
            <a:schemeClr val="dk1"/>
          </a:fillRef>
          <a:effectRef idx="0">
            <a:schemeClr val="dk1"/>
          </a:effectRef>
          <a:fontRef idx="minor">
            <a:schemeClr val="tx1"/>
          </a:fontRef>
        </p:style>
      </p:cxnSp>
      <p:cxnSp>
        <p:nvCxnSpPr>
          <p:cNvPr id="67" name="Straight Connector 66"/>
          <p:cNvCxnSpPr>
            <a:stCxn id="31" idx="0"/>
            <a:endCxn id="52" idx="0"/>
          </p:cNvCxnSpPr>
          <p:nvPr/>
        </p:nvCxnSpPr>
        <p:spPr>
          <a:xfrm flipH="1">
            <a:off x="8120417" y="4613954"/>
            <a:ext cx="1025855" cy="726870"/>
          </a:xfrm>
          <a:prstGeom prst="line">
            <a:avLst/>
          </a:prstGeom>
        </p:spPr>
        <p:style>
          <a:lnRef idx="1">
            <a:schemeClr val="dk1"/>
          </a:lnRef>
          <a:fillRef idx="0">
            <a:schemeClr val="dk1"/>
          </a:fillRef>
          <a:effectRef idx="0">
            <a:schemeClr val="dk1"/>
          </a:effectRef>
          <a:fontRef idx="minor">
            <a:schemeClr val="tx1"/>
          </a:fontRef>
        </p:style>
      </p:cxnSp>
      <p:cxnSp>
        <p:nvCxnSpPr>
          <p:cNvPr id="68" name="Straight Connector 67"/>
          <p:cNvCxnSpPr>
            <a:stCxn id="31" idx="0"/>
            <a:endCxn id="53" idx="0"/>
          </p:cNvCxnSpPr>
          <p:nvPr/>
        </p:nvCxnSpPr>
        <p:spPr>
          <a:xfrm flipH="1">
            <a:off x="9137222" y="4613954"/>
            <a:ext cx="9050" cy="726870"/>
          </a:xfrm>
          <a:prstGeom prst="line">
            <a:avLst/>
          </a:prstGeom>
        </p:spPr>
        <p:style>
          <a:lnRef idx="1">
            <a:schemeClr val="dk1"/>
          </a:lnRef>
          <a:fillRef idx="0">
            <a:schemeClr val="dk1"/>
          </a:fillRef>
          <a:effectRef idx="0">
            <a:schemeClr val="dk1"/>
          </a:effectRef>
          <a:fontRef idx="minor">
            <a:schemeClr val="tx1"/>
          </a:fontRef>
        </p:style>
      </p:cxnSp>
      <p:cxnSp>
        <p:nvCxnSpPr>
          <p:cNvPr id="69" name="Straight Connector 68"/>
          <p:cNvCxnSpPr>
            <a:stCxn id="31" idx="0"/>
            <a:endCxn id="54" idx="0"/>
          </p:cNvCxnSpPr>
          <p:nvPr/>
        </p:nvCxnSpPr>
        <p:spPr>
          <a:xfrm>
            <a:off x="9146272" y="4613954"/>
            <a:ext cx="1007755" cy="72687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598411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H="1">
            <a:off x="0" y="788882"/>
            <a:ext cx="12192000"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6" name="TextBox 15"/>
          <p:cNvSpPr txBox="1"/>
          <p:nvPr/>
        </p:nvSpPr>
        <p:spPr>
          <a:xfrm>
            <a:off x="5168047" y="59422"/>
            <a:ext cx="6556603" cy="707886"/>
          </a:xfrm>
          <a:prstGeom prst="rect">
            <a:avLst/>
          </a:prstGeom>
          <a:noFill/>
        </p:spPr>
        <p:txBody>
          <a:bodyPr wrap="none" rtlCol="0">
            <a:spAutoFit/>
          </a:bodyPr>
          <a:lstStyle/>
          <a:p>
            <a:pPr algn="r" rtl="1"/>
            <a:r>
              <a:rPr lang="fa-IR" sz="4000" b="1" dirty="0" smtClean="0">
                <a:latin typeface="Gabriola" panose="04040605051002020D02" pitchFamily="82" charset="0"/>
                <a:cs typeface="2  Kamran" panose="00000400000000000000" pitchFamily="2" charset="-78"/>
              </a:rPr>
              <a:t>انواع دیگر بازیها: بازیهایی که </a:t>
            </a:r>
            <a:r>
              <a:rPr lang="en-US" sz="4000" b="1" dirty="0" smtClean="0">
                <a:latin typeface="Gabriola" panose="04040605051002020D02" pitchFamily="82" charset="0"/>
                <a:cs typeface="2  Kamran" panose="00000400000000000000" pitchFamily="2" charset="-78"/>
              </a:rPr>
              <a:t>Zero-Sum</a:t>
            </a:r>
            <a:r>
              <a:rPr lang="fa-IR" sz="4000" b="1" dirty="0" smtClean="0">
                <a:latin typeface="Gabriola" panose="04040605051002020D02" pitchFamily="82" charset="0"/>
                <a:cs typeface="2  Kamran" panose="00000400000000000000" pitchFamily="2" charset="-78"/>
              </a:rPr>
              <a:t> نیستند</a:t>
            </a:r>
            <a:endParaRPr lang="en-US" sz="3600" dirty="0">
              <a:solidFill>
                <a:srgbClr val="0070C0"/>
              </a:solidFill>
              <a:latin typeface="Gabriola" panose="04040605051002020D02" pitchFamily="82" charset="0"/>
              <a:cs typeface="2  Kamran" panose="00000400000000000000" pitchFamily="2" charset="-78"/>
            </a:endParaRPr>
          </a:p>
        </p:txBody>
      </p:sp>
      <p:sp>
        <p:nvSpPr>
          <p:cNvPr id="24" name="TextBox 23"/>
          <p:cNvSpPr txBox="1"/>
          <p:nvPr/>
        </p:nvSpPr>
        <p:spPr>
          <a:xfrm>
            <a:off x="2879677" y="970958"/>
            <a:ext cx="9070495" cy="523220"/>
          </a:xfrm>
          <a:prstGeom prst="rect">
            <a:avLst/>
          </a:prstGeom>
          <a:noFill/>
        </p:spPr>
        <p:txBody>
          <a:bodyPr wrap="square" rtlCol="0">
            <a:spAutoFit/>
          </a:bodyPr>
          <a:lstStyle/>
          <a:p>
            <a:pPr algn="just" rtl="1"/>
            <a:r>
              <a:rPr lang="fa-IR" sz="2800" b="1" dirty="0" smtClean="0">
                <a:latin typeface="Gabriola" panose="04040605051002020D02" pitchFamily="82" charset="0"/>
                <a:cs typeface="2  Kamran" panose="00000400000000000000" pitchFamily="2" charset="-78"/>
              </a:rPr>
              <a:t>مثال:</a:t>
            </a:r>
            <a:endParaRPr lang="en-US" sz="2800" b="1" dirty="0">
              <a:cs typeface="2  Kamran" panose="00000400000000000000" pitchFamily="2" charset="-78"/>
            </a:endParaRPr>
          </a:p>
        </p:txBody>
      </p:sp>
      <p:sp>
        <p:nvSpPr>
          <p:cNvPr id="2" name="Isosceles Triangle 1"/>
          <p:cNvSpPr/>
          <p:nvPr/>
        </p:nvSpPr>
        <p:spPr>
          <a:xfrm>
            <a:off x="5315804" y="1563773"/>
            <a:ext cx="891559" cy="784998"/>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8" name="Isosceles Triangle 27"/>
          <p:cNvSpPr/>
          <p:nvPr/>
        </p:nvSpPr>
        <p:spPr>
          <a:xfrm rot="10800000">
            <a:off x="1912963" y="3810000"/>
            <a:ext cx="891559" cy="784998"/>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9" name="Isosceles Triangle 28"/>
          <p:cNvSpPr/>
          <p:nvPr/>
        </p:nvSpPr>
        <p:spPr>
          <a:xfrm rot="10800000">
            <a:off x="5306752" y="3810000"/>
            <a:ext cx="891559" cy="784998"/>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1" name="Isosceles Triangle 30"/>
          <p:cNvSpPr/>
          <p:nvPr/>
        </p:nvSpPr>
        <p:spPr>
          <a:xfrm rot="10800000">
            <a:off x="8700493" y="3828956"/>
            <a:ext cx="891559" cy="784998"/>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 name="Rectangle 3"/>
          <p:cNvSpPr/>
          <p:nvPr/>
        </p:nvSpPr>
        <p:spPr>
          <a:xfrm>
            <a:off x="900659" y="5340824"/>
            <a:ext cx="873457" cy="4640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(6,3)</a:t>
            </a:r>
            <a:endParaRPr lang="en-US" dirty="0"/>
          </a:p>
        </p:txBody>
      </p:sp>
      <p:sp>
        <p:nvSpPr>
          <p:cNvPr id="33" name="Rectangle 32"/>
          <p:cNvSpPr/>
          <p:nvPr/>
        </p:nvSpPr>
        <p:spPr>
          <a:xfrm>
            <a:off x="1917464" y="5340824"/>
            <a:ext cx="873457" cy="4640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(16,-3)</a:t>
            </a:r>
            <a:endParaRPr lang="en-US" dirty="0"/>
          </a:p>
        </p:txBody>
      </p:sp>
      <p:sp>
        <p:nvSpPr>
          <p:cNvPr id="34" name="Rectangle 33"/>
          <p:cNvSpPr/>
          <p:nvPr/>
        </p:nvSpPr>
        <p:spPr>
          <a:xfrm>
            <a:off x="2934269" y="5340824"/>
            <a:ext cx="873457" cy="4640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(-6,12)</a:t>
            </a:r>
            <a:endParaRPr lang="en-US" dirty="0"/>
          </a:p>
        </p:txBody>
      </p:sp>
      <p:sp>
        <p:nvSpPr>
          <p:cNvPr id="49" name="Rectangle 48"/>
          <p:cNvSpPr/>
          <p:nvPr/>
        </p:nvSpPr>
        <p:spPr>
          <a:xfrm>
            <a:off x="4298999" y="5340824"/>
            <a:ext cx="873457" cy="4640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(-1,4)</a:t>
            </a:r>
            <a:endParaRPr lang="en-US" dirty="0"/>
          </a:p>
        </p:txBody>
      </p:sp>
      <p:sp>
        <p:nvSpPr>
          <p:cNvPr id="50" name="Rectangle 49"/>
          <p:cNvSpPr/>
          <p:nvPr/>
        </p:nvSpPr>
        <p:spPr>
          <a:xfrm>
            <a:off x="5315804" y="5340824"/>
            <a:ext cx="873457" cy="4640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(6,-3)</a:t>
            </a:r>
            <a:endParaRPr lang="en-US" dirty="0"/>
          </a:p>
        </p:txBody>
      </p:sp>
      <p:sp>
        <p:nvSpPr>
          <p:cNvPr id="51" name="Rectangle 50"/>
          <p:cNvSpPr/>
          <p:nvPr/>
        </p:nvSpPr>
        <p:spPr>
          <a:xfrm>
            <a:off x="6332609" y="5340824"/>
            <a:ext cx="873457" cy="4640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(5,17)</a:t>
            </a:r>
            <a:endParaRPr lang="en-US" dirty="0"/>
          </a:p>
        </p:txBody>
      </p:sp>
      <p:sp>
        <p:nvSpPr>
          <p:cNvPr id="52" name="Rectangle 51"/>
          <p:cNvSpPr/>
          <p:nvPr/>
        </p:nvSpPr>
        <p:spPr>
          <a:xfrm>
            <a:off x="7683688" y="5340824"/>
            <a:ext cx="873457" cy="4640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(21,-1)</a:t>
            </a:r>
            <a:endParaRPr lang="en-US" dirty="0"/>
          </a:p>
        </p:txBody>
      </p:sp>
      <p:sp>
        <p:nvSpPr>
          <p:cNvPr id="53" name="Rectangle 52"/>
          <p:cNvSpPr/>
          <p:nvPr/>
        </p:nvSpPr>
        <p:spPr>
          <a:xfrm>
            <a:off x="8700493" y="5340824"/>
            <a:ext cx="873457" cy="4640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(21,12)</a:t>
            </a:r>
            <a:endParaRPr lang="en-US" dirty="0"/>
          </a:p>
        </p:txBody>
      </p:sp>
      <p:sp>
        <p:nvSpPr>
          <p:cNvPr id="54" name="Rectangle 53"/>
          <p:cNvSpPr/>
          <p:nvPr/>
        </p:nvSpPr>
        <p:spPr>
          <a:xfrm>
            <a:off x="9717298" y="5340824"/>
            <a:ext cx="873457" cy="4640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(-3,-8)</a:t>
            </a:r>
            <a:endParaRPr lang="en-US" dirty="0"/>
          </a:p>
        </p:txBody>
      </p:sp>
      <p:cxnSp>
        <p:nvCxnSpPr>
          <p:cNvPr id="6" name="Straight Connector 5"/>
          <p:cNvCxnSpPr>
            <a:stCxn id="2" idx="3"/>
            <a:endCxn id="28" idx="3"/>
          </p:cNvCxnSpPr>
          <p:nvPr/>
        </p:nvCxnSpPr>
        <p:spPr>
          <a:xfrm flipH="1">
            <a:off x="2358742" y="2348771"/>
            <a:ext cx="3402842" cy="1461229"/>
          </a:xfrm>
          <a:prstGeom prst="line">
            <a:avLst/>
          </a:prstGeom>
        </p:spPr>
        <p:style>
          <a:lnRef idx="1">
            <a:schemeClr val="dk1"/>
          </a:lnRef>
          <a:fillRef idx="0">
            <a:schemeClr val="dk1"/>
          </a:fillRef>
          <a:effectRef idx="0">
            <a:schemeClr val="dk1"/>
          </a:effectRef>
          <a:fontRef idx="minor">
            <a:schemeClr val="tx1"/>
          </a:fontRef>
        </p:style>
      </p:cxnSp>
      <p:cxnSp>
        <p:nvCxnSpPr>
          <p:cNvPr id="55" name="Straight Connector 54"/>
          <p:cNvCxnSpPr>
            <a:stCxn id="2" idx="3"/>
            <a:endCxn id="29" idx="3"/>
          </p:cNvCxnSpPr>
          <p:nvPr/>
        </p:nvCxnSpPr>
        <p:spPr>
          <a:xfrm flipH="1">
            <a:off x="5752531" y="2348771"/>
            <a:ext cx="9053" cy="1461229"/>
          </a:xfrm>
          <a:prstGeom prst="line">
            <a:avLst/>
          </a:prstGeom>
        </p:spPr>
        <p:style>
          <a:lnRef idx="1">
            <a:schemeClr val="dk1"/>
          </a:lnRef>
          <a:fillRef idx="0">
            <a:schemeClr val="dk1"/>
          </a:fillRef>
          <a:effectRef idx="0">
            <a:schemeClr val="dk1"/>
          </a:effectRef>
          <a:fontRef idx="minor">
            <a:schemeClr val="tx1"/>
          </a:fontRef>
        </p:style>
      </p:cxnSp>
      <p:cxnSp>
        <p:nvCxnSpPr>
          <p:cNvPr id="56" name="Straight Connector 55"/>
          <p:cNvCxnSpPr>
            <a:stCxn id="2" idx="3"/>
            <a:endCxn id="31" idx="3"/>
          </p:cNvCxnSpPr>
          <p:nvPr/>
        </p:nvCxnSpPr>
        <p:spPr>
          <a:xfrm>
            <a:off x="5761584" y="2348771"/>
            <a:ext cx="3384688" cy="1480185"/>
          </a:xfrm>
          <a:prstGeom prst="line">
            <a:avLst/>
          </a:prstGeom>
        </p:spPr>
        <p:style>
          <a:lnRef idx="1">
            <a:schemeClr val="dk1"/>
          </a:lnRef>
          <a:fillRef idx="0">
            <a:schemeClr val="dk1"/>
          </a:fillRef>
          <a:effectRef idx="0">
            <a:schemeClr val="dk1"/>
          </a:effectRef>
          <a:fontRef idx="minor">
            <a:schemeClr val="tx1"/>
          </a:fontRef>
        </p:style>
      </p:cxnSp>
      <p:cxnSp>
        <p:nvCxnSpPr>
          <p:cNvPr id="57" name="Straight Connector 56"/>
          <p:cNvCxnSpPr>
            <a:stCxn id="28" idx="0"/>
            <a:endCxn id="4" idx="0"/>
          </p:cNvCxnSpPr>
          <p:nvPr/>
        </p:nvCxnSpPr>
        <p:spPr>
          <a:xfrm flipH="1">
            <a:off x="1337388" y="4594998"/>
            <a:ext cx="1021354" cy="745826"/>
          </a:xfrm>
          <a:prstGeom prst="line">
            <a:avLst/>
          </a:prstGeom>
        </p:spPr>
        <p:style>
          <a:lnRef idx="1">
            <a:schemeClr val="dk1"/>
          </a:lnRef>
          <a:fillRef idx="0">
            <a:schemeClr val="dk1"/>
          </a:fillRef>
          <a:effectRef idx="0">
            <a:schemeClr val="dk1"/>
          </a:effectRef>
          <a:fontRef idx="minor">
            <a:schemeClr val="tx1"/>
          </a:fontRef>
        </p:style>
      </p:cxnSp>
      <p:cxnSp>
        <p:nvCxnSpPr>
          <p:cNvPr id="58" name="Straight Connector 57"/>
          <p:cNvCxnSpPr>
            <a:stCxn id="28" idx="0"/>
            <a:endCxn id="33" idx="0"/>
          </p:cNvCxnSpPr>
          <p:nvPr/>
        </p:nvCxnSpPr>
        <p:spPr>
          <a:xfrm flipH="1">
            <a:off x="2354193" y="4594998"/>
            <a:ext cx="4549" cy="745826"/>
          </a:xfrm>
          <a:prstGeom prst="line">
            <a:avLst/>
          </a:prstGeom>
        </p:spPr>
        <p:style>
          <a:lnRef idx="1">
            <a:schemeClr val="dk1"/>
          </a:lnRef>
          <a:fillRef idx="0">
            <a:schemeClr val="dk1"/>
          </a:fillRef>
          <a:effectRef idx="0">
            <a:schemeClr val="dk1"/>
          </a:effectRef>
          <a:fontRef idx="minor">
            <a:schemeClr val="tx1"/>
          </a:fontRef>
        </p:style>
      </p:cxnSp>
      <p:cxnSp>
        <p:nvCxnSpPr>
          <p:cNvPr id="59" name="Straight Connector 58"/>
          <p:cNvCxnSpPr>
            <a:stCxn id="28" idx="0"/>
            <a:endCxn id="34" idx="0"/>
          </p:cNvCxnSpPr>
          <p:nvPr/>
        </p:nvCxnSpPr>
        <p:spPr>
          <a:xfrm>
            <a:off x="2358742" y="4594998"/>
            <a:ext cx="1012256" cy="745826"/>
          </a:xfrm>
          <a:prstGeom prst="line">
            <a:avLst/>
          </a:prstGeom>
        </p:spPr>
        <p:style>
          <a:lnRef idx="1">
            <a:schemeClr val="dk1"/>
          </a:lnRef>
          <a:fillRef idx="0">
            <a:schemeClr val="dk1"/>
          </a:fillRef>
          <a:effectRef idx="0">
            <a:schemeClr val="dk1"/>
          </a:effectRef>
          <a:fontRef idx="minor">
            <a:schemeClr val="tx1"/>
          </a:fontRef>
        </p:style>
      </p:cxnSp>
      <p:cxnSp>
        <p:nvCxnSpPr>
          <p:cNvPr id="60" name="Straight Connector 59"/>
          <p:cNvCxnSpPr>
            <a:stCxn id="29" idx="0"/>
            <a:endCxn id="49" idx="0"/>
          </p:cNvCxnSpPr>
          <p:nvPr/>
        </p:nvCxnSpPr>
        <p:spPr>
          <a:xfrm flipH="1">
            <a:off x="4735728" y="4594998"/>
            <a:ext cx="1016803" cy="745826"/>
          </a:xfrm>
          <a:prstGeom prst="line">
            <a:avLst/>
          </a:prstGeom>
        </p:spPr>
        <p:style>
          <a:lnRef idx="1">
            <a:schemeClr val="dk1"/>
          </a:lnRef>
          <a:fillRef idx="0">
            <a:schemeClr val="dk1"/>
          </a:fillRef>
          <a:effectRef idx="0">
            <a:schemeClr val="dk1"/>
          </a:effectRef>
          <a:fontRef idx="minor">
            <a:schemeClr val="tx1"/>
          </a:fontRef>
        </p:style>
      </p:cxnSp>
      <p:cxnSp>
        <p:nvCxnSpPr>
          <p:cNvPr id="61" name="Straight Connector 60"/>
          <p:cNvCxnSpPr>
            <a:stCxn id="29" idx="0"/>
            <a:endCxn id="50" idx="0"/>
          </p:cNvCxnSpPr>
          <p:nvPr/>
        </p:nvCxnSpPr>
        <p:spPr>
          <a:xfrm>
            <a:off x="5752531" y="4594998"/>
            <a:ext cx="2" cy="745826"/>
          </a:xfrm>
          <a:prstGeom prst="line">
            <a:avLst/>
          </a:prstGeom>
        </p:spPr>
        <p:style>
          <a:lnRef idx="1">
            <a:schemeClr val="dk1"/>
          </a:lnRef>
          <a:fillRef idx="0">
            <a:schemeClr val="dk1"/>
          </a:fillRef>
          <a:effectRef idx="0">
            <a:schemeClr val="dk1"/>
          </a:effectRef>
          <a:fontRef idx="minor">
            <a:schemeClr val="tx1"/>
          </a:fontRef>
        </p:style>
      </p:cxnSp>
      <p:cxnSp>
        <p:nvCxnSpPr>
          <p:cNvPr id="62" name="Straight Connector 61"/>
          <p:cNvCxnSpPr>
            <a:stCxn id="29" idx="0"/>
            <a:endCxn id="51" idx="0"/>
          </p:cNvCxnSpPr>
          <p:nvPr/>
        </p:nvCxnSpPr>
        <p:spPr>
          <a:xfrm>
            <a:off x="5752531" y="4594998"/>
            <a:ext cx="1016807" cy="745826"/>
          </a:xfrm>
          <a:prstGeom prst="line">
            <a:avLst/>
          </a:prstGeom>
        </p:spPr>
        <p:style>
          <a:lnRef idx="1">
            <a:schemeClr val="dk1"/>
          </a:lnRef>
          <a:fillRef idx="0">
            <a:schemeClr val="dk1"/>
          </a:fillRef>
          <a:effectRef idx="0">
            <a:schemeClr val="dk1"/>
          </a:effectRef>
          <a:fontRef idx="minor">
            <a:schemeClr val="tx1"/>
          </a:fontRef>
        </p:style>
      </p:cxnSp>
      <p:cxnSp>
        <p:nvCxnSpPr>
          <p:cNvPr id="67" name="Straight Connector 66"/>
          <p:cNvCxnSpPr>
            <a:stCxn id="31" idx="0"/>
            <a:endCxn id="52" idx="0"/>
          </p:cNvCxnSpPr>
          <p:nvPr/>
        </p:nvCxnSpPr>
        <p:spPr>
          <a:xfrm flipH="1">
            <a:off x="8120417" y="4613954"/>
            <a:ext cx="1025855" cy="726870"/>
          </a:xfrm>
          <a:prstGeom prst="line">
            <a:avLst/>
          </a:prstGeom>
        </p:spPr>
        <p:style>
          <a:lnRef idx="1">
            <a:schemeClr val="dk1"/>
          </a:lnRef>
          <a:fillRef idx="0">
            <a:schemeClr val="dk1"/>
          </a:fillRef>
          <a:effectRef idx="0">
            <a:schemeClr val="dk1"/>
          </a:effectRef>
          <a:fontRef idx="minor">
            <a:schemeClr val="tx1"/>
          </a:fontRef>
        </p:style>
      </p:cxnSp>
      <p:cxnSp>
        <p:nvCxnSpPr>
          <p:cNvPr id="68" name="Straight Connector 67"/>
          <p:cNvCxnSpPr>
            <a:stCxn id="31" idx="0"/>
            <a:endCxn id="53" idx="0"/>
          </p:cNvCxnSpPr>
          <p:nvPr/>
        </p:nvCxnSpPr>
        <p:spPr>
          <a:xfrm flipH="1">
            <a:off x="9137222" y="4613954"/>
            <a:ext cx="9050" cy="726870"/>
          </a:xfrm>
          <a:prstGeom prst="line">
            <a:avLst/>
          </a:prstGeom>
        </p:spPr>
        <p:style>
          <a:lnRef idx="1">
            <a:schemeClr val="dk1"/>
          </a:lnRef>
          <a:fillRef idx="0">
            <a:schemeClr val="dk1"/>
          </a:fillRef>
          <a:effectRef idx="0">
            <a:schemeClr val="dk1"/>
          </a:effectRef>
          <a:fontRef idx="minor">
            <a:schemeClr val="tx1"/>
          </a:fontRef>
        </p:style>
      </p:cxnSp>
      <p:cxnSp>
        <p:nvCxnSpPr>
          <p:cNvPr id="69" name="Straight Connector 68"/>
          <p:cNvCxnSpPr>
            <a:stCxn id="31" idx="0"/>
            <a:endCxn id="54" idx="0"/>
          </p:cNvCxnSpPr>
          <p:nvPr/>
        </p:nvCxnSpPr>
        <p:spPr>
          <a:xfrm>
            <a:off x="9146272" y="4613954"/>
            <a:ext cx="1007755" cy="726870"/>
          </a:xfrm>
          <a:prstGeom prst="line">
            <a:avLst/>
          </a:prstGeom>
        </p:spPr>
        <p:style>
          <a:lnRef idx="1">
            <a:schemeClr val="dk1"/>
          </a:lnRef>
          <a:fillRef idx="0">
            <a:schemeClr val="dk1"/>
          </a:fillRef>
          <a:effectRef idx="0">
            <a:schemeClr val="dk1"/>
          </a:effectRef>
          <a:fontRef idx="minor">
            <a:schemeClr val="tx1"/>
          </a:fontRef>
        </p:style>
      </p:cxnSp>
      <p:sp>
        <p:nvSpPr>
          <p:cNvPr id="76" name="Rectangle 75"/>
          <p:cNvSpPr/>
          <p:nvPr/>
        </p:nvSpPr>
        <p:spPr>
          <a:xfrm>
            <a:off x="1050762" y="3967074"/>
            <a:ext cx="873457" cy="4640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(-6,12)</a:t>
            </a:r>
            <a:endParaRPr lang="en-US" dirty="0"/>
          </a:p>
        </p:txBody>
      </p:sp>
      <p:sp>
        <p:nvSpPr>
          <p:cNvPr id="32" name="Rectangle 31"/>
          <p:cNvSpPr/>
          <p:nvPr/>
        </p:nvSpPr>
        <p:spPr>
          <a:xfrm>
            <a:off x="4426401" y="3967074"/>
            <a:ext cx="873457" cy="4640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(5,17)</a:t>
            </a:r>
            <a:endParaRPr lang="en-US" dirty="0"/>
          </a:p>
        </p:txBody>
      </p:sp>
      <p:sp>
        <p:nvSpPr>
          <p:cNvPr id="35" name="Rectangle 34"/>
          <p:cNvSpPr/>
          <p:nvPr/>
        </p:nvSpPr>
        <p:spPr>
          <a:xfrm>
            <a:off x="7791253" y="3967074"/>
            <a:ext cx="873457" cy="4640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(21,12)</a:t>
            </a:r>
            <a:endParaRPr lang="en-US" dirty="0"/>
          </a:p>
        </p:txBody>
      </p:sp>
    </p:spTree>
    <p:extLst>
      <p:ext uri="{BB962C8B-B14F-4D97-AF65-F5344CB8AC3E}">
        <p14:creationId xmlns:p14="http://schemas.microsoft.com/office/powerpoint/2010/main" val="17499287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H="1">
            <a:off x="0" y="788882"/>
            <a:ext cx="12192000"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6" name="TextBox 15"/>
          <p:cNvSpPr txBox="1"/>
          <p:nvPr/>
        </p:nvSpPr>
        <p:spPr>
          <a:xfrm>
            <a:off x="5168047" y="59422"/>
            <a:ext cx="6556603" cy="707886"/>
          </a:xfrm>
          <a:prstGeom prst="rect">
            <a:avLst/>
          </a:prstGeom>
          <a:noFill/>
        </p:spPr>
        <p:txBody>
          <a:bodyPr wrap="none" rtlCol="0">
            <a:spAutoFit/>
          </a:bodyPr>
          <a:lstStyle/>
          <a:p>
            <a:pPr algn="r" rtl="1"/>
            <a:r>
              <a:rPr lang="fa-IR" sz="4000" b="1" dirty="0" smtClean="0">
                <a:latin typeface="Gabriola" panose="04040605051002020D02" pitchFamily="82" charset="0"/>
                <a:cs typeface="2  Kamran" panose="00000400000000000000" pitchFamily="2" charset="-78"/>
              </a:rPr>
              <a:t>انواع دیگر بازیها: بازیهایی که </a:t>
            </a:r>
            <a:r>
              <a:rPr lang="en-US" sz="4000" b="1" dirty="0" smtClean="0">
                <a:latin typeface="Gabriola" panose="04040605051002020D02" pitchFamily="82" charset="0"/>
                <a:cs typeface="2  Kamran" panose="00000400000000000000" pitchFamily="2" charset="-78"/>
              </a:rPr>
              <a:t>Zero-Sum</a:t>
            </a:r>
            <a:r>
              <a:rPr lang="fa-IR" sz="4000" b="1" dirty="0" smtClean="0">
                <a:latin typeface="Gabriola" panose="04040605051002020D02" pitchFamily="82" charset="0"/>
                <a:cs typeface="2  Kamran" panose="00000400000000000000" pitchFamily="2" charset="-78"/>
              </a:rPr>
              <a:t> نیستند</a:t>
            </a:r>
            <a:endParaRPr lang="en-US" sz="3600" dirty="0">
              <a:solidFill>
                <a:srgbClr val="0070C0"/>
              </a:solidFill>
              <a:latin typeface="Gabriola" panose="04040605051002020D02" pitchFamily="82" charset="0"/>
              <a:cs typeface="2  Kamran" panose="00000400000000000000" pitchFamily="2" charset="-78"/>
            </a:endParaRPr>
          </a:p>
        </p:txBody>
      </p:sp>
      <p:sp>
        <p:nvSpPr>
          <p:cNvPr id="24" name="TextBox 23"/>
          <p:cNvSpPr txBox="1"/>
          <p:nvPr/>
        </p:nvSpPr>
        <p:spPr>
          <a:xfrm>
            <a:off x="2879677" y="970958"/>
            <a:ext cx="9070495" cy="523220"/>
          </a:xfrm>
          <a:prstGeom prst="rect">
            <a:avLst/>
          </a:prstGeom>
          <a:noFill/>
        </p:spPr>
        <p:txBody>
          <a:bodyPr wrap="square" rtlCol="0">
            <a:spAutoFit/>
          </a:bodyPr>
          <a:lstStyle/>
          <a:p>
            <a:pPr algn="just" rtl="1"/>
            <a:r>
              <a:rPr lang="fa-IR" sz="2800" b="1" dirty="0" smtClean="0">
                <a:latin typeface="Gabriola" panose="04040605051002020D02" pitchFamily="82" charset="0"/>
                <a:cs typeface="2  Kamran" panose="00000400000000000000" pitchFamily="2" charset="-78"/>
              </a:rPr>
              <a:t>مثال:</a:t>
            </a:r>
            <a:endParaRPr lang="en-US" sz="2800" b="1" dirty="0">
              <a:cs typeface="2  Kamran" panose="00000400000000000000" pitchFamily="2" charset="-78"/>
            </a:endParaRPr>
          </a:p>
        </p:txBody>
      </p:sp>
      <p:sp>
        <p:nvSpPr>
          <p:cNvPr id="2" name="Isosceles Triangle 1"/>
          <p:cNvSpPr/>
          <p:nvPr/>
        </p:nvSpPr>
        <p:spPr>
          <a:xfrm>
            <a:off x="5315804" y="1563773"/>
            <a:ext cx="891559" cy="784998"/>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8" name="Isosceles Triangle 27"/>
          <p:cNvSpPr/>
          <p:nvPr/>
        </p:nvSpPr>
        <p:spPr>
          <a:xfrm rot="10800000">
            <a:off x="1912963" y="3810000"/>
            <a:ext cx="891559" cy="784998"/>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9" name="Isosceles Triangle 28"/>
          <p:cNvSpPr/>
          <p:nvPr/>
        </p:nvSpPr>
        <p:spPr>
          <a:xfrm rot="10800000">
            <a:off x="5306752" y="3810000"/>
            <a:ext cx="891559" cy="784998"/>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1" name="Isosceles Triangle 30"/>
          <p:cNvSpPr/>
          <p:nvPr/>
        </p:nvSpPr>
        <p:spPr>
          <a:xfrm rot="10800000">
            <a:off x="8700493" y="3828956"/>
            <a:ext cx="891559" cy="784998"/>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 name="Rectangle 3"/>
          <p:cNvSpPr/>
          <p:nvPr/>
        </p:nvSpPr>
        <p:spPr>
          <a:xfrm>
            <a:off x="900659" y="5340824"/>
            <a:ext cx="873457" cy="4640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(6,3)</a:t>
            </a:r>
            <a:endParaRPr lang="en-US" dirty="0"/>
          </a:p>
        </p:txBody>
      </p:sp>
      <p:sp>
        <p:nvSpPr>
          <p:cNvPr id="33" name="Rectangle 32"/>
          <p:cNvSpPr/>
          <p:nvPr/>
        </p:nvSpPr>
        <p:spPr>
          <a:xfrm>
            <a:off x="1917464" y="5340824"/>
            <a:ext cx="873457" cy="4640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(16,-3)</a:t>
            </a:r>
            <a:endParaRPr lang="en-US" dirty="0"/>
          </a:p>
        </p:txBody>
      </p:sp>
      <p:sp>
        <p:nvSpPr>
          <p:cNvPr id="34" name="Rectangle 33"/>
          <p:cNvSpPr/>
          <p:nvPr/>
        </p:nvSpPr>
        <p:spPr>
          <a:xfrm>
            <a:off x="2934269" y="5340824"/>
            <a:ext cx="873457" cy="4640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(-6,12)</a:t>
            </a:r>
            <a:endParaRPr lang="en-US" dirty="0"/>
          </a:p>
        </p:txBody>
      </p:sp>
      <p:sp>
        <p:nvSpPr>
          <p:cNvPr id="49" name="Rectangle 48"/>
          <p:cNvSpPr/>
          <p:nvPr/>
        </p:nvSpPr>
        <p:spPr>
          <a:xfrm>
            <a:off x="4298999" y="5340824"/>
            <a:ext cx="873457" cy="4640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(-1,4)</a:t>
            </a:r>
            <a:endParaRPr lang="en-US" dirty="0"/>
          </a:p>
        </p:txBody>
      </p:sp>
      <p:sp>
        <p:nvSpPr>
          <p:cNvPr id="50" name="Rectangle 49"/>
          <p:cNvSpPr/>
          <p:nvPr/>
        </p:nvSpPr>
        <p:spPr>
          <a:xfrm>
            <a:off x="5315804" y="5340824"/>
            <a:ext cx="873457" cy="4640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(6,-3)</a:t>
            </a:r>
            <a:endParaRPr lang="en-US" dirty="0"/>
          </a:p>
        </p:txBody>
      </p:sp>
      <p:sp>
        <p:nvSpPr>
          <p:cNvPr id="51" name="Rectangle 50"/>
          <p:cNvSpPr/>
          <p:nvPr/>
        </p:nvSpPr>
        <p:spPr>
          <a:xfrm>
            <a:off x="6332609" y="5340824"/>
            <a:ext cx="873457" cy="4640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(5,17)</a:t>
            </a:r>
            <a:endParaRPr lang="en-US" dirty="0"/>
          </a:p>
        </p:txBody>
      </p:sp>
      <p:sp>
        <p:nvSpPr>
          <p:cNvPr id="52" name="Rectangle 51"/>
          <p:cNvSpPr/>
          <p:nvPr/>
        </p:nvSpPr>
        <p:spPr>
          <a:xfrm>
            <a:off x="7683688" y="5340824"/>
            <a:ext cx="873457" cy="4640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(21,-1)</a:t>
            </a:r>
            <a:endParaRPr lang="en-US" dirty="0"/>
          </a:p>
        </p:txBody>
      </p:sp>
      <p:sp>
        <p:nvSpPr>
          <p:cNvPr id="53" name="Rectangle 52"/>
          <p:cNvSpPr/>
          <p:nvPr/>
        </p:nvSpPr>
        <p:spPr>
          <a:xfrm>
            <a:off x="8700493" y="5340824"/>
            <a:ext cx="873457" cy="4640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(21,12)</a:t>
            </a:r>
            <a:endParaRPr lang="en-US" dirty="0"/>
          </a:p>
        </p:txBody>
      </p:sp>
      <p:sp>
        <p:nvSpPr>
          <p:cNvPr id="54" name="Rectangle 53"/>
          <p:cNvSpPr/>
          <p:nvPr/>
        </p:nvSpPr>
        <p:spPr>
          <a:xfrm>
            <a:off x="9717298" y="5340824"/>
            <a:ext cx="873457" cy="4640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(-3,-8)</a:t>
            </a:r>
            <a:endParaRPr lang="en-US" dirty="0"/>
          </a:p>
        </p:txBody>
      </p:sp>
      <p:cxnSp>
        <p:nvCxnSpPr>
          <p:cNvPr id="6" name="Straight Connector 5"/>
          <p:cNvCxnSpPr>
            <a:stCxn id="2" idx="3"/>
            <a:endCxn id="28" idx="3"/>
          </p:cNvCxnSpPr>
          <p:nvPr/>
        </p:nvCxnSpPr>
        <p:spPr>
          <a:xfrm flipH="1">
            <a:off x="2358742" y="2348771"/>
            <a:ext cx="3402842" cy="1461229"/>
          </a:xfrm>
          <a:prstGeom prst="line">
            <a:avLst/>
          </a:prstGeom>
        </p:spPr>
        <p:style>
          <a:lnRef idx="1">
            <a:schemeClr val="dk1"/>
          </a:lnRef>
          <a:fillRef idx="0">
            <a:schemeClr val="dk1"/>
          </a:fillRef>
          <a:effectRef idx="0">
            <a:schemeClr val="dk1"/>
          </a:effectRef>
          <a:fontRef idx="minor">
            <a:schemeClr val="tx1"/>
          </a:fontRef>
        </p:style>
      </p:cxnSp>
      <p:cxnSp>
        <p:nvCxnSpPr>
          <p:cNvPr id="55" name="Straight Connector 54"/>
          <p:cNvCxnSpPr>
            <a:stCxn id="2" idx="3"/>
            <a:endCxn id="29" idx="3"/>
          </p:cNvCxnSpPr>
          <p:nvPr/>
        </p:nvCxnSpPr>
        <p:spPr>
          <a:xfrm flipH="1">
            <a:off x="5752531" y="2348771"/>
            <a:ext cx="9053" cy="1461229"/>
          </a:xfrm>
          <a:prstGeom prst="line">
            <a:avLst/>
          </a:prstGeom>
        </p:spPr>
        <p:style>
          <a:lnRef idx="1">
            <a:schemeClr val="dk1"/>
          </a:lnRef>
          <a:fillRef idx="0">
            <a:schemeClr val="dk1"/>
          </a:fillRef>
          <a:effectRef idx="0">
            <a:schemeClr val="dk1"/>
          </a:effectRef>
          <a:fontRef idx="minor">
            <a:schemeClr val="tx1"/>
          </a:fontRef>
        </p:style>
      </p:cxnSp>
      <p:cxnSp>
        <p:nvCxnSpPr>
          <p:cNvPr id="56" name="Straight Connector 55"/>
          <p:cNvCxnSpPr>
            <a:stCxn id="2" idx="3"/>
            <a:endCxn id="31" idx="3"/>
          </p:cNvCxnSpPr>
          <p:nvPr/>
        </p:nvCxnSpPr>
        <p:spPr>
          <a:xfrm>
            <a:off x="5761584" y="2348771"/>
            <a:ext cx="3384688" cy="1480185"/>
          </a:xfrm>
          <a:prstGeom prst="line">
            <a:avLst/>
          </a:prstGeom>
        </p:spPr>
        <p:style>
          <a:lnRef idx="1">
            <a:schemeClr val="dk1"/>
          </a:lnRef>
          <a:fillRef idx="0">
            <a:schemeClr val="dk1"/>
          </a:fillRef>
          <a:effectRef idx="0">
            <a:schemeClr val="dk1"/>
          </a:effectRef>
          <a:fontRef idx="minor">
            <a:schemeClr val="tx1"/>
          </a:fontRef>
        </p:style>
      </p:cxnSp>
      <p:cxnSp>
        <p:nvCxnSpPr>
          <p:cNvPr id="57" name="Straight Connector 56"/>
          <p:cNvCxnSpPr>
            <a:stCxn id="28" idx="0"/>
            <a:endCxn id="4" idx="0"/>
          </p:cNvCxnSpPr>
          <p:nvPr/>
        </p:nvCxnSpPr>
        <p:spPr>
          <a:xfrm flipH="1">
            <a:off x="1337388" y="4594998"/>
            <a:ext cx="1021354" cy="745826"/>
          </a:xfrm>
          <a:prstGeom prst="line">
            <a:avLst/>
          </a:prstGeom>
        </p:spPr>
        <p:style>
          <a:lnRef idx="1">
            <a:schemeClr val="dk1"/>
          </a:lnRef>
          <a:fillRef idx="0">
            <a:schemeClr val="dk1"/>
          </a:fillRef>
          <a:effectRef idx="0">
            <a:schemeClr val="dk1"/>
          </a:effectRef>
          <a:fontRef idx="minor">
            <a:schemeClr val="tx1"/>
          </a:fontRef>
        </p:style>
      </p:cxnSp>
      <p:cxnSp>
        <p:nvCxnSpPr>
          <p:cNvPr id="58" name="Straight Connector 57"/>
          <p:cNvCxnSpPr>
            <a:stCxn id="28" idx="0"/>
            <a:endCxn id="33" idx="0"/>
          </p:cNvCxnSpPr>
          <p:nvPr/>
        </p:nvCxnSpPr>
        <p:spPr>
          <a:xfrm flipH="1">
            <a:off x="2354193" y="4594998"/>
            <a:ext cx="4549" cy="745826"/>
          </a:xfrm>
          <a:prstGeom prst="line">
            <a:avLst/>
          </a:prstGeom>
        </p:spPr>
        <p:style>
          <a:lnRef idx="1">
            <a:schemeClr val="dk1"/>
          </a:lnRef>
          <a:fillRef idx="0">
            <a:schemeClr val="dk1"/>
          </a:fillRef>
          <a:effectRef idx="0">
            <a:schemeClr val="dk1"/>
          </a:effectRef>
          <a:fontRef idx="minor">
            <a:schemeClr val="tx1"/>
          </a:fontRef>
        </p:style>
      </p:cxnSp>
      <p:cxnSp>
        <p:nvCxnSpPr>
          <p:cNvPr id="59" name="Straight Connector 58"/>
          <p:cNvCxnSpPr>
            <a:stCxn id="28" idx="0"/>
            <a:endCxn id="34" idx="0"/>
          </p:cNvCxnSpPr>
          <p:nvPr/>
        </p:nvCxnSpPr>
        <p:spPr>
          <a:xfrm>
            <a:off x="2358742" y="4594998"/>
            <a:ext cx="1012256" cy="745826"/>
          </a:xfrm>
          <a:prstGeom prst="line">
            <a:avLst/>
          </a:prstGeom>
        </p:spPr>
        <p:style>
          <a:lnRef idx="1">
            <a:schemeClr val="dk1"/>
          </a:lnRef>
          <a:fillRef idx="0">
            <a:schemeClr val="dk1"/>
          </a:fillRef>
          <a:effectRef idx="0">
            <a:schemeClr val="dk1"/>
          </a:effectRef>
          <a:fontRef idx="minor">
            <a:schemeClr val="tx1"/>
          </a:fontRef>
        </p:style>
      </p:cxnSp>
      <p:cxnSp>
        <p:nvCxnSpPr>
          <p:cNvPr id="60" name="Straight Connector 59"/>
          <p:cNvCxnSpPr>
            <a:stCxn id="29" idx="0"/>
            <a:endCxn id="49" idx="0"/>
          </p:cNvCxnSpPr>
          <p:nvPr/>
        </p:nvCxnSpPr>
        <p:spPr>
          <a:xfrm flipH="1">
            <a:off x="4735728" y="4594998"/>
            <a:ext cx="1016803" cy="745826"/>
          </a:xfrm>
          <a:prstGeom prst="line">
            <a:avLst/>
          </a:prstGeom>
        </p:spPr>
        <p:style>
          <a:lnRef idx="1">
            <a:schemeClr val="dk1"/>
          </a:lnRef>
          <a:fillRef idx="0">
            <a:schemeClr val="dk1"/>
          </a:fillRef>
          <a:effectRef idx="0">
            <a:schemeClr val="dk1"/>
          </a:effectRef>
          <a:fontRef idx="minor">
            <a:schemeClr val="tx1"/>
          </a:fontRef>
        </p:style>
      </p:cxnSp>
      <p:cxnSp>
        <p:nvCxnSpPr>
          <p:cNvPr id="61" name="Straight Connector 60"/>
          <p:cNvCxnSpPr>
            <a:stCxn id="29" idx="0"/>
            <a:endCxn id="50" idx="0"/>
          </p:cNvCxnSpPr>
          <p:nvPr/>
        </p:nvCxnSpPr>
        <p:spPr>
          <a:xfrm>
            <a:off x="5752531" y="4594998"/>
            <a:ext cx="2" cy="745826"/>
          </a:xfrm>
          <a:prstGeom prst="line">
            <a:avLst/>
          </a:prstGeom>
        </p:spPr>
        <p:style>
          <a:lnRef idx="1">
            <a:schemeClr val="dk1"/>
          </a:lnRef>
          <a:fillRef idx="0">
            <a:schemeClr val="dk1"/>
          </a:fillRef>
          <a:effectRef idx="0">
            <a:schemeClr val="dk1"/>
          </a:effectRef>
          <a:fontRef idx="minor">
            <a:schemeClr val="tx1"/>
          </a:fontRef>
        </p:style>
      </p:cxnSp>
      <p:cxnSp>
        <p:nvCxnSpPr>
          <p:cNvPr id="62" name="Straight Connector 61"/>
          <p:cNvCxnSpPr>
            <a:stCxn id="29" idx="0"/>
            <a:endCxn id="51" idx="0"/>
          </p:cNvCxnSpPr>
          <p:nvPr/>
        </p:nvCxnSpPr>
        <p:spPr>
          <a:xfrm>
            <a:off x="5752531" y="4594998"/>
            <a:ext cx="1016807" cy="745826"/>
          </a:xfrm>
          <a:prstGeom prst="line">
            <a:avLst/>
          </a:prstGeom>
        </p:spPr>
        <p:style>
          <a:lnRef idx="1">
            <a:schemeClr val="dk1"/>
          </a:lnRef>
          <a:fillRef idx="0">
            <a:schemeClr val="dk1"/>
          </a:fillRef>
          <a:effectRef idx="0">
            <a:schemeClr val="dk1"/>
          </a:effectRef>
          <a:fontRef idx="minor">
            <a:schemeClr val="tx1"/>
          </a:fontRef>
        </p:style>
      </p:cxnSp>
      <p:cxnSp>
        <p:nvCxnSpPr>
          <p:cNvPr id="67" name="Straight Connector 66"/>
          <p:cNvCxnSpPr>
            <a:stCxn id="31" idx="0"/>
            <a:endCxn id="52" idx="0"/>
          </p:cNvCxnSpPr>
          <p:nvPr/>
        </p:nvCxnSpPr>
        <p:spPr>
          <a:xfrm flipH="1">
            <a:off x="8120417" y="4613954"/>
            <a:ext cx="1025855" cy="726870"/>
          </a:xfrm>
          <a:prstGeom prst="line">
            <a:avLst/>
          </a:prstGeom>
        </p:spPr>
        <p:style>
          <a:lnRef idx="1">
            <a:schemeClr val="dk1"/>
          </a:lnRef>
          <a:fillRef idx="0">
            <a:schemeClr val="dk1"/>
          </a:fillRef>
          <a:effectRef idx="0">
            <a:schemeClr val="dk1"/>
          </a:effectRef>
          <a:fontRef idx="minor">
            <a:schemeClr val="tx1"/>
          </a:fontRef>
        </p:style>
      </p:cxnSp>
      <p:cxnSp>
        <p:nvCxnSpPr>
          <p:cNvPr id="68" name="Straight Connector 67"/>
          <p:cNvCxnSpPr>
            <a:stCxn id="31" idx="0"/>
            <a:endCxn id="53" idx="0"/>
          </p:cNvCxnSpPr>
          <p:nvPr/>
        </p:nvCxnSpPr>
        <p:spPr>
          <a:xfrm flipH="1">
            <a:off x="9137222" y="4613954"/>
            <a:ext cx="9050" cy="726870"/>
          </a:xfrm>
          <a:prstGeom prst="line">
            <a:avLst/>
          </a:prstGeom>
        </p:spPr>
        <p:style>
          <a:lnRef idx="1">
            <a:schemeClr val="dk1"/>
          </a:lnRef>
          <a:fillRef idx="0">
            <a:schemeClr val="dk1"/>
          </a:fillRef>
          <a:effectRef idx="0">
            <a:schemeClr val="dk1"/>
          </a:effectRef>
          <a:fontRef idx="minor">
            <a:schemeClr val="tx1"/>
          </a:fontRef>
        </p:style>
      </p:cxnSp>
      <p:cxnSp>
        <p:nvCxnSpPr>
          <p:cNvPr id="69" name="Straight Connector 68"/>
          <p:cNvCxnSpPr>
            <a:stCxn id="31" idx="0"/>
            <a:endCxn id="54" idx="0"/>
          </p:cNvCxnSpPr>
          <p:nvPr/>
        </p:nvCxnSpPr>
        <p:spPr>
          <a:xfrm>
            <a:off x="9146272" y="4613954"/>
            <a:ext cx="1007755" cy="726870"/>
          </a:xfrm>
          <a:prstGeom prst="line">
            <a:avLst/>
          </a:prstGeom>
        </p:spPr>
        <p:style>
          <a:lnRef idx="1">
            <a:schemeClr val="dk1"/>
          </a:lnRef>
          <a:fillRef idx="0">
            <a:schemeClr val="dk1"/>
          </a:fillRef>
          <a:effectRef idx="0">
            <a:schemeClr val="dk1"/>
          </a:effectRef>
          <a:fontRef idx="minor">
            <a:schemeClr val="tx1"/>
          </a:fontRef>
        </p:style>
      </p:cxnSp>
      <p:sp>
        <p:nvSpPr>
          <p:cNvPr id="76" name="Rectangle 75"/>
          <p:cNvSpPr/>
          <p:nvPr/>
        </p:nvSpPr>
        <p:spPr>
          <a:xfrm>
            <a:off x="1050762" y="3967074"/>
            <a:ext cx="873457" cy="4640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(-6,12)</a:t>
            </a:r>
            <a:endParaRPr lang="en-US" dirty="0"/>
          </a:p>
        </p:txBody>
      </p:sp>
      <p:sp>
        <p:nvSpPr>
          <p:cNvPr id="32" name="Rectangle 31"/>
          <p:cNvSpPr/>
          <p:nvPr/>
        </p:nvSpPr>
        <p:spPr>
          <a:xfrm>
            <a:off x="4426401" y="3967074"/>
            <a:ext cx="873457" cy="4640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(5,17)</a:t>
            </a:r>
            <a:endParaRPr lang="en-US" dirty="0"/>
          </a:p>
        </p:txBody>
      </p:sp>
      <p:sp>
        <p:nvSpPr>
          <p:cNvPr id="35" name="Rectangle 34"/>
          <p:cNvSpPr/>
          <p:nvPr/>
        </p:nvSpPr>
        <p:spPr>
          <a:xfrm>
            <a:off x="7791253" y="3967074"/>
            <a:ext cx="873457" cy="4640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(21,12)</a:t>
            </a:r>
            <a:endParaRPr lang="en-US" dirty="0"/>
          </a:p>
        </p:txBody>
      </p:sp>
      <p:sp>
        <p:nvSpPr>
          <p:cNvPr id="36" name="Rectangle 35"/>
          <p:cNvSpPr/>
          <p:nvPr/>
        </p:nvSpPr>
        <p:spPr>
          <a:xfrm>
            <a:off x="4433294" y="1643476"/>
            <a:ext cx="873457" cy="4640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(21,12)</a:t>
            </a:r>
            <a:endParaRPr lang="en-US" dirty="0"/>
          </a:p>
        </p:txBody>
      </p:sp>
    </p:spTree>
    <p:extLst>
      <p:ext uri="{BB962C8B-B14F-4D97-AF65-F5344CB8AC3E}">
        <p14:creationId xmlns:p14="http://schemas.microsoft.com/office/powerpoint/2010/main" val="8113320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3128250" y="1654679"/>
            <a:ext cx="8267630" cy="4659038"/>
          </a:xfrm>
          <a:prstGeom prst="rect">
            <a:avLst/>
          </a:prstGeom>
        </p:spPr>
      </p:pic>
      <p:pic>
        <p:nvPicPr>
          <p:cNvPr id="5" name="Picture 4"/>
          <p:cNvPicPr>
            <a:picLocks noChangeAspect="1"/>
          </p:cNvPicPr>
          <p:nvPr/>
        </p:nvPicPr>
        <p:blipFill>
          <a:blip r:embed="rId3"/>
          <a:stretch>
            <a:fillRect/>
          </a:stretch>
        </p:blipFill>
        <p:spPr>
          <a:xfrm>
            <a:off x="177422" y="810457"/>
            <a:ext cx="3843529" cy="2453771"/>
          </a:xfrm>
          <a:prstGeom prst="rect">
            <a:avLst/>
          </a:prstGeom>
        </p:spPr>
      </p:pic>
      <p:cxnSp>
        <p:nvCxnSpPr>
          <p:cNvPr id="3" name="Straight Connector 2"/>
          <p:cNvCxnSpPr/>
          <p:nvPr/>
        </p:nvCxnSpPr>
        <p:spPr>
          <a:xfrm flipH="1">
            <a:off x="0" y="788882"/>
            <a:ext cx="12192000"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6" name="TextBox 15"/>
          <p:cNvSpPr txBox="1"/>
          <p:nvPr/>
        </p:nvSpPr>
        <p:spPr>
          <a:xfrm>
            <a:off x="4488374" y="59422"/>
            <a:ext cx="7236276" cy="707886"/>
          </a:xfrm>
          <a:prstGeom prst="rect">
            <a:avLst/>
          </a:prstGeom>
          <a:noFill/>
        </p:spPr>
        <p:txBody>
          <a:bodyPr wrap="none" rtlCol="0">
            <a:spAutoFit/>
          </a:bodyPr>
          <a:lstStyle/>
          <a:p>
            <a:pPr algn="r" rtl="1"/>
            <a:r>
              <a:rPr lang="fa-IR" sz="4000" b="1" dirty="0" smtClean="0">
                <a:latin typeface="Gabriola" panose="04040605051002020D02" pitchFamily="82" charset="0"/>
                <a:cs typeface="2  Kamran" panose="00000400000000000000" pitchFamily="2" charset="-78"/>
              </a:rPr>
              <a:t>انواع دیگر بازیها: بازیهایی که بیش از دو بازیکن دارند</a:t>
            </a:r>
            <a:endParaRPr lang="en-US" sz="3600" dirty="0">
              <a:solidFill>
                <a:srgbClr val="0070C0"/>
              </a:solidFill>
              <a:latin typeface="Gabriola" panose="04040605051002020D02" pitchFamily="82" charset="0"/>
              <a:cs typeface="2  Kamran" panose="00000400000000000000" pitchFamily="2" charset="-78"/>
            </a:endParaRPr>
          </a:p>
        </p:txBody>
      </p:sp>
      <p:sp>
        <p:nvSpPr>
          <p:cNvPr id="24" name="TextBox 23"/>
          <p:cNvSpPr txBox="1"/>
          <p:nvPr/>
        </p:nvSpPr>
        <p:spPr>
          <a:xfrm>
            <a:off x="2879677" y="970958"/>
            <a:ext cx="9070495" cy="523220"/>
          </a:xfrm>
          <a:prstGeom prst="rect">
            <a:avLst/>
          </a:prstGeom>
          <a:noFill/>
        </p:spPr>
        <p:txBody>
          <a:bodyPr wrap="square" rtlCol="0">
            <a:spAutoFit/>
          </a:bodyPr>
          <a:lstStyle/>
          <a:p>
            <a:pPr algn="just" rtl="1"/>
            <a:r>
              <a:rPr lang="fa-IR" sz="2800" b="1" dirty="0" smtClean="0">
                <a:latin typeface="Gabriola" panose="04040605051002020D02" pitchFamily="82" charset="0"/>
                <a:cs typeface="2  Kamran" panose="00000400000000000000" pitchFamily="2" charset="-78"/>
              </a:rPr>
              <a:t>به شیوه مشابهی می توان الگوریتم </a:t>
            </a:r>
            <a:r>
              <a:rPr lang="en-US" sz="2800" b="1" dirty="0" err="1" smtClean="0">
                <a:latin typeface="Gabriola" panose="04040605051002020D02" pitchFamily="82" charset="0"/>
                <a:cs typeface="2  Kamran" panose="00000400000000000000" pitchFamily="2" charset="-78"/>
              </a:rPr>
              <a:t>MiniMax</a:t>
            </a:r>
            <a:r>
              <a:rPr lang="fa-IR" sz="2800" b="1" dirty="0" smtClean="0">
                <a:latin typeface="Gabriola" panose="04040605051002020D02" pitchFamily="82" charset="0"/>
                <a:cs typeface="2  Kamran" panose="00000400000000000000" pitchFamily="2" charset="-78"/>
              </a:rPr>
              <a:t> را به بازیهای چند بازیکنی نیز تعمیم داد.</a:t>
            </a:r>
            <a:endParaRPr lang="en-US" sz="2800" b="1" dirty="0">
              <a:cs typeface="2  Kamran" panose="00000400000000000000" pitchFamily="2" charset="-78"/>
            </a:endParaRPr>
          </a:p>
        </p:txBody>
      </p:sp>
      <p:sp>
        <p:nvSpPr>
          <p:cNvPr id="8" name="Rectangle 7"/>
          <p:cNvSpPr/>
          <p:nvPr/>
        </p:nvSpPr>
        <p:spPr>
          <a:xfrm>
            <a:off x="3215733" y="4154351"/>
            <a:ext cx="805218" cy="42308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1,6,6</a:t>
            </a:r>
            <a:endParaRPr lang="en-US" dirty="0"/>
          </a:p>
        </p:txBody>
      </p:sp>
      <p:sp>
        <p:nvSpPr>
          <p:cNvPr id="37" name="Rectangle 36"/>
          <p:cNvSpPr/>
          <p:nvPr/>
        </p:nvSpPr>
        <p:spPr>
          <a:xfrm>
            <a:off x="5115046" y="4154350"/>
            <a:ext cx="805218" cy="42308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6,1,2</a:t>
            </a:r>
            <a:endParaRPr lang="en-US" dirty="0"/>
          </a:p>
        </p:txBody>
      </p:sp>
      <p:sp>
        <p:nvSpPr>
          <p:cNvPr id="38" name="Rectangle 37"/>
          <p:cNvSpPr/>
          <p:nvPr/>
        </p:nvSpPr>
        <p:spPr>
          <a:xfrm>
            <a:off x="7305806" y="4154350"/>
            <a:ext cx="805218" cy="42308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5,1,7</a:t>
            </a:r>
            <a:endParaRPr lang="en-US" dirty="0"/>
          </a:p>
        </p:txBody>
      </p:sp>
      <p:sp>
        <p:nvSpPr>
          <p:cNvPr id="39" name="Rectangle 38"/>
          <p:cNvSpPr/>
          <p:nvPr/>
        </p:nvSpPr>
        <p:spPr>
          <a:xfrm>
            <a:off x="8948234" y="4154349"/>
            <a:ext cx="805218" cy="42308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5,2,5</a:t>
            </a:r>
            <a:endParaRPr lang="en-US" dirty="0"/>
          </a:p>
        </p:txBody>
      </p:sp>
      <p:sp>
        <p:nvSpPr>
          <p:cNvPr id="40" name="Rectangle 39"/>
          <p:cNvSpPr/>
          <p:nvPr/>
        </p:nvSpPr>
        <p:spPr>
          <a:xfrm>
            <a:off x="5693391" y="2841147"/>
            <a:ext cx="805218" cy="42308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1,6,6</a:t>
            </a:r>
            <a:endParaRPr lang="en-US" dirty="0"/>
          </a:p>
        </p:txBody>
      </p:sp>
      <p:sp>
        <p:nvSpPr>
          <p:cNvPr id="41" name="Rectangle 40"/>
          <p:cNvSpPr/>
          <p:nvPr/>
        </p:nvSpPr>
        <p:spPr>
          <a:xfrm>
            <a:off x="8102809" y="2865472"/>
            <a:ext cx="805218" cy="42308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5,2,5</a:t>
            </a:r>
            <a:endParaRPr lang="en-US" dirty="0"/>
          </a:p>
        </p:txBody>
      </p:sp>
      <p:sp>
        <p:nvSpPr>
          <p:cNvPr id="42" name="Rectangle 41"/>
          <p:cNvSpPr/>
          <p:nvPr/>
        </p:nvSpPr>
        <p:spPr>
          <a:xfrm>
            <a:off x="7492850" y="1715536"/>
            <a:ext cx="805218" cy="42308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5,2,5</a:t>
            </a:r>
            <a:endParaRPr lang="en-US" dirty="0"/>
          </a:p>
        </p:txBody>
      </p:sp>
    </p:spTree>
    <p:extLst>
      <p:ext uri="{BB962C8B-B14F-4D97-AF65-F5344CB8AC3E}">
        <p14:creationId xmlns:p14="http://schemas.microsoft.com/office/powerpoint/2010/main" val="14912468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H="1">
            <a:off x="0" y="788882"/>
            <a:ext cx="12192000"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6" name="TextBox 15"/>
          <p:cNvSpPr txBox="1"/>
          <p:nvPr/>
        </p:nvSpPr>
        <p:spPr>
          <a:xfrm>
            <a:off x="8543971" y="59422"/>
            <a:ext cx="3180679" cy="707886"/>
          </a:xfrm>
          <a:prstGeom prst="rect">
            <a:avLst/>
          </a:prstGeom>
          <a:noFill/>
        </p:spPr>
        <p:txBody>
          <a:bodyPr wrap="none" rtlCol="0">
            <a:spAutoFit/>
          </a:bodyPr>
          <a:lstStyle/>
          <a:p>
            <a:pPr algn="r" rtl="1"/>
            <a:r>
              <a:rPr lang="fa-IR" sz="4000" b="1" dirty="0" smtClean="0">
                <a:latin typeface="Gabriola" panose="04040605051002020D02" pitchFamily="82" charset="0"/>
                <a:cs typeface="2  Kamran" panose="00000400000000000000" pitchFamily="2" charset="-78"/>
              </a:rPr>
              <a:t>الگوریتم </a:t>
            </a:r>
            <a:r>
              <a:rPr lang="en-US" sz="4000" b="1" dirty="0" err="1" smtClean="0">
                <a:latin typeface="Gabriola" panose="04040605051002020D02" pitchFamily="82" charset="0"/>
                <a:cs typeface="2  Kamran" panose="00000400000000000000" pitchFamily="2" charset="-78"/>
              </a:rPr>
              <a:t>Expectimax</a:t>
            </a:r>
            <a:endParaRPr lang="en-US" sz="3600" dirty="0">
              <a:solidFill>
                <a:srgbClr val="0070C0"/>
              </a:solidFill>
              <a:latin typeface="Gabriola" panose="04040605051002020D02" pitchFamily="82" charset="0"/>
              <a:cs typeface="2  Kamran" panose="00000400000000000000" pitchFamily="2" charset="-78"/>
            </a:endParaRPr>
          </a:p>
        </p:txBody>
      </p:sp>
      <p:sp>
        <p:nvSpPr>
          <p:cNvPr id="29" name="TextBox 28"/>
          <p:cNvSpPr txBox="1"/>
          <p:nvPr/>
        </p:nvSpPr>
        <p:spPr>
          <a:xfrm>
            <a:off x="3111910" y="970958"/>
            <a:ext cx="8838262" cy="584775"/>
          </a:xfrm>
          <a:prstGeom prst="rect">
            <a:avLst/>
          </a:prstGeom>
          <a:noFill/>
        </p:spPr>
        <p:txBody>
          <a:bodyPr wrap="square" rtlCol="0">
            <a:spAutoFit/>
          </a:bodyPr>
          <a:lstStyle/>
          <a:p>
            <a:pPr algn="r" rtl="1"/>
            <a:r>
              <a:rPr lang="fa-IR" sz="3200" b="1" dirty="0" smtClean="0">
                <a:solidFill>
                  <a:srgbClr val="FF0000"/>
                </a:solidFill>
                <a:latin typeface="Gabriola" panose="04040605051002020D02" pitchFamily="82" charset="0"/>
                <a:cs typeface="2  Kamran" panose="00000400000000000000" pitchFamily="2" charset="-78"/>
              </a:rPr>
              <a:t>یادآوری: </a:t>
            </a:r>
            <a:r>
              <a:rPr lang="fa-IR" sz="3200" b="1" dirty="0" smtClean="0">
                <a:latin typeface="Gabriola" panose="04040605051002020D02" pitchFamily="82" charset="0"/>
                <a:cs typeface="2  Kamran" panose="00000400000000000000" pitchFamily="2" charset="-78"/>
              </a:rPr>
              <a:t>الگوریتم </a:t>
            </a:r>
            <a:r>
              <a:rPr lang="en-US" sz="3200" b="1" dirty="0" err="1" smtClean="0">
                <a:latin typeface="Gabriola" panose="04040605051002020D02" pitchFamily="82" charset="0"/>
                <a:cs typeface="2  Kamran" panose="00000400000000000000" pitchFamily="2" charset="-78"/>
              </a:rPr>
              <a:t>MiniMax</a:t>
            </a:r>
            <a:r>
              <a:rPr lang="fa-IR" sz="3200" b="1" dirty="0" smtClean="0">
                <a:latin typeface="Gabriola" panose="04040605051002020D02" pitchFamily="82" charset="0"/>
                <a:cs typeface="2  Kamran" panose="00000400000000000000" pitchFamily="2" charset="-78"/>
              </a:rPr>
              <a:t> </a:t>
            </a:r>
            <a:endParaRPr lang="en-US" sz="3200" b="1" dirty="0">
              <a:cs typeface="2  Kamran" panose="00000400000000000000" pitchFamily="2" charset="-78"/>
            </a:endParaRPr>
          </a:p>
        </p:txBody>
      </p:sp>
      <p:pic>
        <p:nvPicPr>
          <p:cNvPr id="4" name="Picture 3"/>
          <p:cNvPicPr>
            <a:picLocks noChangeAspect="1"/>
          </p:cNvPicPr>
          <p:nvPr/>
        </p:nvPicPr>
        <p:blipFill>
          <a:blip r:embed="rId2"/>
          <a:stretch>
            <a:fillRect/>
          </a:stretch>
        </p:blipFill>
        <p:spPr>
          <a:xfrm>
            <a:off x="206447" y="2420531"/>
            <a:ext cx="4788370" cy="2577375"/>
          </a:xfrm>
          <a:prstGeom prst="rect">
            <a:avLst/>
          </a:prstGeom>
        </p:spPr>
      </p:pic>
      <p:pic>
        <p:nvPicPr>
          <p:cNvPr id="5" name="Picture 4"/>
          <p:cNvPicPr>
            <a:picLocks noChangeAspect="1"/>
          </p:cNvPicPr>
          <p:nvPr/>
        </p:nvPicPr>
        <p:blipFill rotWithShape="1">
          <a:blip r:embed="rId3"/>
          <a:srcRect l="40512" t="34374" r="38170" b="30626"/>
          <a:stretch/>
        </p:blipFill>
        <p:spPr>
          <a:xfrm>
            <a:off x="5775960" y="1555733"/>
            <a:ext cx="4724400" cy="4360983"/>
          </a:xfrm>
          <a:prstGeom prst="rect">
            <a:avLst/>
          </a:prstGeom>
        </p:spPr>
      </p:pic>
      <p:sp>
        <p:nvSpPr>
          <p:cNvPr id="8" name="TextBox 7"/>
          <p:cNvSpPr txBox="1"/>
          <p:nvPr/>
        </p:nvSpPr>
        <p:spPr>
          <a:xfrm>
            <a:off x="647809" y="5245401"/>
            <a:ext cx="4466058" cy="461665"/>
          </a:xfrm>
          <a:prstGeom prst="rect">
            <a:avLst/>
          </a:prstGeom>
          <a:noFill/>
        </p:spPr>
        <p:txBody>
          <a:bodyPr wrap="square" rtlCol="0">
            <a:spAutoFit/>
          </a:bodyPr>
          <a:lstStyle/>
          <a:p>
            <a:pPr algn="ctr" rtl="1"/>
            <a:r>
              <a:rPr lang="fa-IR" sz="2400" b="1" dirty="0" smtClean="0">
                <a:solidFill>
                  <a:srgbClr val="0070C0"/>
                </a:solidFill>
                <a:latin typeface="Gabriola" panose="04040605051002020D02" pitchFamily="82" charset="0"/>
                <a:cs typeface="2  Kamran" panose="00000400000000000000" pitchFamily="2" charset="-78"/>
              </a:rPr>
              <a:t>فرض اولیه: </a:t>
            </a:r>
            <a:r>
              <a:rPr lang="en-US" sz="2400" b="1" dirty="0" smtClean="0">
                <a:solidFill>
                  <a:srgbClr val="0070C0"/>
                </a:solidFill>
                <a:latin typeface="Gabriola" panose="04040605051002020D02" pitchFamily="82" charset="0"/>
                <a:cs typeface="2  Kamran" panose="00000400000000000000" pitchFamily="2" charset="-78"/>
              </a:rPr>
              <a:t>MIN</a:t>
            </a:r>
            <a:r>
              <a:rPr lang="fa-IR" sz="2400" b="1" dirty="0" smtClean="0">
                <a:solidFill>
                  <a:srgbClr val="0070C0"/>
                </a:solidFill>
                <a:latin typeface="Gabriola" panose="04040605051002020D02" pitchFamily="82" charset="0"/>
                <a:cs typeface="2  Kamran" panose="00000400000000000000" pitchFamily="2" charset="-78"/>
              </a:rPr>
              <a:t> بهترین حرکت خود را انجام می دهد. </a:t>
            </a:r>
            <a:endParaRPr lang="en-US" sz="2400" b="1" dirty="0">
              <a:solidFill>
                <a:srgbClr val="0070C0"/>
              </a:solidFill>
              <a:cs typeface="2  Kamran" panose="00000400000000000000" pitchFamily="2" charset="-78"/>
            </a:endParaRPr>
          </a:p>
        </p:txBody>
      </p:sp>
    </p:spTree>
    <p:extLst>
      <p:ext uri="{BB962C8B-B14F-4D97-AF65-F5344CB8AC3E}">
        <p14:creationId xmlns:p14="http://schemas.microsoft.com/office/powerpoint/2010/main" val="16761189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H="1">
            <a:off x="0" y="788882"/>
            <a:ext cx="12192000"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6" name="TextBox 15"/>
          <p:cNvSpPr txBox="1"/>
          <p:nvPr/>
        </p:nvSpPr>
        <p:spPr>
          <a:xfrm>
            <a:off x="8543971" y="59422"/>
            <a:ext cx="3180679" cy="707886"/>
          </a:xfrm>
          <a:prstGeom prst="rect">
            <a:avLst/>
          </a:prstGeom>
          <a:noFill/>
        </p:spPr>
        <p:txBody>
          <a:bodyPr wrap="none" rtlCol="0">
            <a:spAutoFit/>
          </a:bodyPr>
          <a:lstStyle/>
          <a:p>
            <a:pPr algn="r" rtl="1"/>
            <a:r>
              <a:rPr lang="fa-IR" sz="4000" b="1" dirty="0" smtClean="0">
                <a:latin typeface="Gabriola" panose="04040605051002020D02" pitchFamily="82" charset="0"/>
                <a:cs typeface="2  Kamran" panose="00000400000000000000" pitchFamily="2" charset="-78"/>
              </a:rPr>
              <a:t>الگوریتم </a:t>
            </a:r>
            <a:r>
              <a:rPr lang="en-US" sz="4000" b="1" dirty="0" err="1" smtClean="0">
                <a:latin typeface="Gabriola" panose="04040605051002020D02" pitchFamily="82" charset="0"/>
                <a:cs typeface="2  Kamran" panose="00000400000000000000" pitchFamily="2" charset="-78"/>
              </a:rPr>
              <a:t>Expectimax</a:t>
            </a:r>
            <a:endParaRPr lang="en-US" sz="3600" dirty="0">
              <a:solidFill>
                <a:srgbClr val="0070C0"/>
              </a:solidFill>
              <a:latin typeface="Gabriola" panose="04040605051002020D02" pitchFamily="82" charset="0"/>
              <a:cs typeface="2  Kamran" panose="00000400000000000000" pitchFamily="2" charset="-78"/>
            </a:endParaRPr>
          </a:p>
        </p:txBody>
      </p:sp>
      <p:sp>
        <p:nvSpPr>
          <p:cNvPr id="29" name="TextBox 28"/>
          <p:cNvSpPr txBox="1"/>
          <p:nvPr/>
        </p:nvSpPr>
        <p:spPr>
          <a:xfrm>
            <a:off x="4408752" y="970958"/>
            <a:ext cx="7541420" cy="954107"/>
          </a:xfrm>
          <a:prstGeom prst="rect">
            <a:avLst/>
          </a:prstGeom>
          <a:noFill/>
        </p:spPr>
        <p:txBody>
          <a:bodyPr wrap="square" rtlCol="0">
            <a:spAutoFit/>
          </a:bodyPr>
          <a:lstStyle/>
          <a:p>
            <a:pPr marL="457200" indent="-457200" algn="r" rtl="1">
              <a:buFont typeface="Courier New" panose="02070309020205020404" pitchFamily="49" charset="0"/>
              <a:buChar char="o"/>
            </a:pPr>
            <a:r>
              <a:rPr lang="fa-IR" sz="2800" b="1" dirty="0" smtClean="0">
                <a:latin typeface="Gabriola" panose="04040605051002020D02" pitchFamily="82" charset="0"/>
                <a:cs typeface="2  Kamran" panose="00000400000000000000" pitchFamily="2" charset="-78"/>
              </a:rPr>
              <a:t>در الگوریتم </a:t>
            </a:r>
            <a:r>
              <a:rPr lang="en-US" sz="2800" b="1" dirty="0" err="1" smtClean="0">
                <a:latin typeface="Gabriola" panose="04040605051002020D02" pitchFamily="82" charset="0"/>
                <a:cs typeface="2  Kamran" panose="00000400000000000000" pitchFamily="2" charset="-78"/>
              </a:rPr>
              <a:t>Expectimax</a:t>
            </a:r>
            <a:r>
              <a:rPr lang="fa-IR" sz="2800" b="1" dirty="0" smtClean="0">
                <a:latin typeface="Gabriola" panose="04040605051002020D02" pitchFamily="82" charset="0"/>
                <a:cs typeface="2  Kamran" panose="00000400000000000000" pitchFamily="2" charset="-78"/>
              </a:rPr>
              <a:t> فرض بر این است که رقیب (</a:t>
            </a:r>
            <a:r>
              <a:rPr lang="en-US" sz="2800" b="1" dirty="0" smtClean="0">
                <a:latin typeface="Gabriola" panose="04040605051002020D02" pitchFamily="82" charset="0"/>
                <a:cs typeface="2  Kamran" panose="00000400000000000000" pitchFamily="2" charset="-78"/>
              </a:rPr>
              <a:t>MIN</a:t>
            </a:r>
            <a:r>
              <a:rPr lang="fa-IR" sz="2800" b="1" dirty="0" smtClean="0">
                <a:latin typeface="Gabriola" panose="04040605051002020D02" pitchFamily="82" charset="0"/>
                <a:cs typeface="2  Kamran" panose="00000400000000000000" pitchFamily="2" charset="-78"/>
              </a:rPr>
              <a:t>) خیلی ایده آل نیست و گاهاً حرکت های اشتباه هم انجام میدهد.</a:t>
            </a:r>
            <a:endParaRPr lang="en-US" sz="2800" b="1" dirty="0">
              <a:cs typeface="2  Kamran" panose="00000400000000000000" pitchFamily="2" charset="-78"/>
            </a:endParaRPr>
          </a:p>
        </p:txBody>
      </p:sp>
      <p:pic>
        <p:nvPicPr>
          <p:cNvPr id="2" name="Picture 1"/>
          <p:cNvPicPr>
            <a:picLocks noChangeAspect="1"/>
          </p:cNvPicPr>
          <p:nvPr/>
        </p:nvPicPr>
        <p:blipFill>
          <a:blip r:embed="rId2"/>
          <a:stretch>
            <a:fillRect/>
          </a:stretch>
        </p:blipFill>
        <p:spPr>
          <a:xfrm>
            <a:off x="168951" y="970958"/>
            <a:ext cx="3488649" cy="1428768"/>
          </a:xfrm>
          <a:prstGeom prst="rect">
            <a:avLst/>
          </a:prstGeom>
        </p:spPr>
      </p:pic>
      <p:pic>
        <p:nvPicPr>
          <p:cNvPr id="6" name="Picture 5"/>
          <p:cNvPicPr>
            <a:picLocks noChangeAspect="1"/>
          </p:cNvPicPr>
          <p:nvPr/>
        </p:nvPicPr>
        <p:blipFill rotWithShape="1">
          <a:blip r:embed="rId3"/>
          <a:srcRect l="67639" t="31999" r="5973" b="34001"/>
          <a:stretch/>
        </p:blipFill>
        <p:spPr>
          <a:xfrm>
            <a:off x="925627" y="2996436"/>
            <a:ext cx="4046423" cy="3258435"/>
          </a:xfrm>
          <a:prstGeom prst="rect">
            <a:avLst/>
          </a:prstGeom>
        </p:spPr>
      </p:pic>
      <p:sp>
        <p:nvSpPr>
          <p:cNvPr id="11" name="TextBox 10"/>
          <p:cNvSpPr txBox="1"/>
          <p:nvPr/>
        </p:nvSpPr>
        <p:spPr>
          <a:xfrm>
            <a:off x="4972050" y="2267391"/>
            <a:ext cx="6978122" cy="954107"/>
          </a:xfrm>
          <a:prstGeom prst="rect">
            <a:avLst/>
          </a:prstGeom>
          <a:noFill/>
        </p:spPr>
        <p:txBody>
          <a:bodyPr wrap="square" rtlCol="0">
            <a:spAutoFit/>
          </a:bodyPr>
          <a:lstStyle/>
          <a:p>
            <a:pPr marL="457200" indent="-457200" algn="r" rtl="1">
              <a:buFont typeface="Courier New" panose="02070309020205020404" pitchFamily="49" charset="0"/>
              <a:buChar char="o"/>
            </a:pPr>
            <a:r>
              <a:rPr lang="fa-IR" sz="2800" b="1" dirty="0" smtClean="0">
                <a:latin typeface="Gabriola" panose="04040605051002020D02" pitchFamily="82" charset="0"/>
                <a:cs typeface="2  Kamran" panose="00000400000000000000" pitchFamily="2" charset="-78"/>
              </a:rPr>
              <a:t>در این الگوریتم، به جای در نظر گرفتن بدترین حالت برای </a:t>
            </a:r>
            <a:r>
              <a:rPr lang="en-US" sz="2800" b="1" dirty="0" smtClean="0">
                <a:latin typeface="Gabriola" panose="04040605051002020D02" pitchFamily="82" charset="0"/>
                <a:cs typeface="2  Kamran" panose="00000400000000000000" pitchFamily="2" charset="-78"/>
              </a:rPr>
              <a:t>MIN</a:t>
            </a:r>
            <a:r>
              <a:rPr lang="fa-IR" sz="2800" b="1" dirty="0" smtClean="0">
                <a:latin typeface="Gabriola" panose="04040605051002020D02" pitchFamily="82" charset="0"/>
                <a:cs typeface="2  Kamran" panose="00000400000000000000" pitchFamily="2" charset="-78"/>
              </a:rPr>
              <a:t>، حالت میانگین را در نظر می گیریم.  </a:t>
            </a:r>
            <a:r>
              <a:rPr lang="fa-IR" sz="2800" b="1" dirty="0" smtClean="0">
                <a:solidFill>
                  <a:srgbClr val="00B0F0"/>
                </a:solidFill>
                <a:latin typeface="Gabriola" panose="04040605051002020D02" pitchFamily="82" charset="0"/>
                <a:cs typeface="2  Kamran" panose="00000400000000000000" pitchFamily="2" charset="-78"/>
              </a:rPr>
              <a:t>(امید ریاضی: </a:t>
            </a:r>
            <a:r>
              <a:rPr lang="en-US" sz="2800" b="1" dirty="0" smtClean="0">
                <a:solidFill>
                  <a:srgbClr val="00B0F0"/>
                </a:solidFill>
                <a:latin typeface="Gabriola" panose="04040605051002020D02" pitchFamily="82" charset="0"/>
                <a:cs typeface="2  Kamran" panose="00000400000000000000" pitchFamily="2" charset="-78"/>
              </a:rPr>
              <a:t>Expected Value</a:t>
            </a:r>
            <a:r>
              <a:rPr lang="fa-IR" sz="2800" b="1" dirty="0" smtClean="0">
                <a:solidFill>
                  <a:srgbClr val="00B0F0"/>
                </a:solidFill>
                <a:latin typeface="Gabriola" panose="04040605051002020D02" pitchFamily="82" charset="0"/>
                <a:cs typeface="2  Kamran" panose="00000400000000000000" pitchFamily="2" charset="-78"/>
              </a:rPr>
              <a:t>)</a:t>
            </a:r>
            <a:endParaRPr lang="en-US" sz="2800" b="1" dirty="0">
              <a:solidFill>
                <a:srgbClr val="00B0F0"/>
              </a:solidFill>
              <a:cs typeface="2  Kamran" panose="00000400000000000000" pitchFamily="2" charset="-78"/>
            </a:endParaRPr>
          </a:p>
        </p:txBody>
      </p:sp>
      <p:sp>
        <p:nvSpPr>
          <p:cNvPr id="12" name="TextBox 11"/>
          <p:cNvSpPr txBox="1"/>
          <p:nvPr/>
        </p:nvSpPr>
        <p:spPr>
          <a:xfrm>
            <a:off x="4972050" y="3302214"/>
            <a:ext cx="6978122" cy="523220"/>
          </a:xfrm>
          <a:prstGeom prst="rect">
            <a:avLst/>
          </a:prstGeom>
          <a:noFill/>
        </p:spPr>
        <p:txBody>
          <a:bodyPr wrap="square" rtlCol="0">
            <a:spAutoFit/>
          </a:bodyPr>
          <a:lstStyle/>
          <a:p>
            <a:pPr marL="457200" indent="-457200" algn="r" rtl="1">
              <a:buFont typeface="Courier New" panose="02070309020205020404" pitchFamily="49" charset="0"/>
              <a:buChar char="o"/>
            </a:pPr>
            <a:r>
              <a:rPr lang="fa-IR" sz="2800" b="1" dirty="0" smtClean="0">
                <a:latin typeface="Gabriola" panose="04040605051002020D02" pitchFamily="82" charset="0"/>
                <a:cs typeface="2  Kamran" panose="00000400000000000000" pitchFamily="2" charset="-78"/>
              </a:rPr>
              <a:t>در </a:t>
            </a:r>
            <a:r>
              <a:rPr lang="en-US" sz="2800" b="1" dirty="0" err="1" smtClean="0">
                <a:latin typeface="Gabriola" panose="04040605051002020D02" pitchFamily="82" charset="0"/>
                <a:cs typeface="2  Kamran" panose="00000400000000000000" pitchFamily="2" charset="-78"/>
              </a:rPr>
              <a:t>Expectimax</a:t>
            </a:r>
            <a:r>
              <a:rPr lang="fa-IR" sz="2800" b="1" dirty="0" smtClean="0">
                <a:latin typeface="Gabriola" panose="04040605051002020D02" pitchFamily="82" charset="0"/>
                <a:cs typeface="2  Kamran" panose="00000400000000000000" pitchFamily="2" charset="-78"/>
              </a:rPr>
              <a:t>: </a:t>
            </a:r>
            <a:endParaRPr lang="en-US" sz="2800" b="1" dirty="0">
              <a:solidFill>
                <a:srgbClr val="00B0F0"/>
              </a:solidFill>
              <a:cs typeface="2  Kamran" panose="00000400000000000000" pitchFamily="2" charset="-78"/>
            </a:endParaRPr>
          </a:p>
        </p:txBody>
      </p:sp>
      <p:sp>
        <p:nvSpPr>
          <p:cNvPr id="13" name="TextBox 12"/>
          <p:cNvSpPr txBox="1"/>
          <p:nvPr/>
        </p:nvSpPr>
        <p:spPr>
          <a:xfrm>
            <a:off x="6270170" y="3825434"/>
            <a:ext cx="5116703" cy="400110"/>
          </a:xfrm>
          <a:prstGeom prst="rect">
            <a:avLst/>
          </a:prstGeom>
          <a:noFill/>
        </p:spPr>
        <p:txBody>
          <a:bodyPr wrap="square" rtlCol="0">
            <a:spAutoFit/>
          </a:bodyPr>
          <a:lstStyle/>
          <a:p>
            <a:pPr algn="r" rtl="1"/>
            <a:r>
              <a:rPr lang="fa-IR" sz="2000" b="1" dirty="0" smtClean="0">
                <a:solidFill>
                  <a:srgbClr val="0070C0"/>
                </a:solidFill>
                <a:latin typeface="Gabriola" panose="04040605051002020D02" pitchFamily="82" charset="0"/>
                <a:cs typeface="2  Kamran" panose="00000400000000000000" pitchFamily="2" charset="-78"/>
              </a:rPr>
              <a:t>گرههای </a:t>
            </a:r>
            <a:r>
              <a:rPr lang="en-US" sz="2000" b="1" dirty="0" smtClean="0">
                <a:solidFill>
                  <a:srgbClr val="0070C0"/>
                </a:solidFill>
                <a:latin typeface="Gabriola" panose="04040605051002020D02" pitchFamily="82" charset="0"/>
                <a:cs typeface="2  Kamran" panose="00000400000000000000" pitchFamily="2" charset="-78"/>
              </a:rPr>
              <a:t>MAX</a:t>
            </a:r>
            <a:r>
              <a:rPr lang="fa-IR" sz="2000" b="1" dirty="0" smtClean="0">
                <a:solidFill>
                  <a:srgbClr val="0070C0"/>
                </a:solidFill>
                <a:latin typeface="Gabriola" panose="04040605051002020D02" pitchFamily="82" charset="0"/>
                <a:cs typeface="2  Kamran" panose="00000400000000000000" pitchFamily="2" charset="-78"/>
              </a:rPr>
              <a:t> همانند الگوریتم </a:t>
            </a:r>
            <a:r>
              <a:rPr lang="en-US" sz="2000" b="1" dirty="0" err="1" smtClean="0">
                <a:solidFill>
                  <a:srgbClr val="0070C0"/>
                </a:solidFill>
                <a:latin typeface="Gabriola" panose="04040605051002020D02" pitchFamily="82" charset="0"/>
                <a:cs typeface="2  Kamran" panose="00000400000000000000" pitchFamily="2" charset="-78"/>
              </a:rPr>
              <a:t>MiniMax</a:t>
            </a:r>
            <a:r>
              <a:rPr lang="fa-IR" sz="2000" b="1" dirty="0" smtClean="0">
                <a:solidFill>
                  <a:srgbClr val="0070C0"/>
                </a:solidFill>
                <a:latin typeface="Gabriola" panose="04040605051002020D02" pitchFamily="82" charset="0"/>
                <a:cs typeface="2  Kamran" panose="00000400000000000000" pitchFamily="2" charset="-78"/>
              </a:rPr>
              <a:t> عمل می کنند. </a:t>
            </a:r>
            <a:endParaRPr lang="en-US" sz="2000" b="1" dirty="0">
              <a:solidFill>
                <a:srgbClr val="0070C0"/>
              </a:solidFill>
              <a:cs typeface="2  Kamran" panose="00000400000000000000" pitchFamily="2" charset="-78"/>
            </a:endParaRPr>
          </a:p>
        </p:txBody>
      </p:sp>
      <p:sp>
        <p:nvSpPr>
          <p:cNvPr id="14" name="TextBox 13"/>
          <p:cNvSpPr txBox="1"/>
          <p:nvPr/>
        </p:nvSpPr>
        <p:spPr>
          <a:xfrm>
            <a:off x="6270169" y="4225544"/>
            <a:ext cx="5116703" cy="400110"/>
          </a:xfrm>
          <a:prstGeom prst="rect">
            <a:avLst/>
          </a:prstGeom>
          <a:noFill/>
        </p:spPr>
        <p:txBody>
          <a:bodyPr wrap="square" rtlCol="0">
            <a:spAutoFit/>
          </a:bodyPr>
          <a:lstStyle/>
          <a:p>
            <a:pPr algn="r" rtl="1"/>
            <a:r>
              <a:rPr lang="fa-IR" sz="2000" b="1" dirty="0" smtClean="0">
                <a:solidFill>
                  <a:srgbClr val="0070C0"/>
                </a:solidFill>
                <a:latin typeface="Gabriola" panose="04040605051002020D02" pitchFamily="82" charset="0"/>
                <a:cs typeface="2  Kamran" panose="00000400000000000000" pitchFamily="2" charset="-78"/>
              </a:rPr>
              <a:t>به جای گرههای </a:t>
            </a:r>
            <a:r>
              <a:rPr lang="en-US" sz="2000" b="1" dirty="0" smtClean="0">
                <a:solidFill>
                  <a:srgbClr val="0070C0"/>
                </a:solidFill>
                <a:latin typeface="Gabriola" panose="04040605051002020D02" pitchFamily="82" charset="0"/>
                <a:cs typeface="2  Kamran" panose="00000400000000000000" pitchFamily="2" charset="-78"/>
              </a:rPr>
              <a:t>MIN</a:t>
            </a:r>
            <a:r>
              <a:rPr lang="fa-IR" sz="2000" b="1" dirty="0" smtClean="0">
                <a:solidFill>
                  <a:srgbClr val="0070C0"/>
                </a:solidFill>
                <a:latin typeface="Gabriola" panose="04040605051002020D02" pitchFamily="82" charset="0"/>
                <a:cs typeface="2  Kamran" panose="00000400000000000000" pitchFamily="2" charset="-78"/>
              </a:rPr>
              <a:t> از گرههایی تحت عنوان </a:t>
            </a:r>
            <a:r>
              <a:rPr lang="en-US" sz="2000" b="1" dirty="0" smtClean="0">
                <a:solidFill>
                  <a:srgbClr val="0070C0"/>
                </a:solidFill>
                <a:latin typeface="Gabriola" panose="04040605051002020D02" pitchFamily="82" charset="0"/>
                <a:cs typeface="2  Kamran" panose="00000400000000000000" pitchFamily="2" charset="-78"/>
              </a:rPr>
              <a:t>Chance</a:t>
            </a:r>
            <a:r>
              <a:rPr lang="fa-IR" sz="2000" b="1" dirty="0" smtClean="0">
                <a:solidFill>
                  <a:srgbClr val="0070C0"/>
                </a:solidFill>
                <a:latin typeface="Gabriola" panose="04040605051002020D02" pitchFamily="82" charset="0"/>
                <a:cs typeface="2  Kamran" panose="00000400000000000000" pitchFamily="2" charset="-78"/>
              </a:rPr>
              <a:t> استفاده می شود. </a:t>
            </a:r>
            <a:endParaRPr lang="en-US" sz="2000" b="1" dirty="0">
              <a:solidFill>
                <a:srgbClr val="0070C0"/>
              </a:solidFill>
              <a:cs typeface="2  Kamran" panose="00000400000000000000" pitchFamily="2" charset="-78"/>
            </a:endParaRPr>
          </a:p>
        </p:txBody>
      </p:sp>
      <p:sp>
        <p:nvSpPr>
          <p:cNvPr id="15" name="TextBox 14"/>
          <p:cNvSpPr txBox="1"/>
          <p:nvPr/>
        </p:nvSpPr>
        <p:spPr>
          <a:xfrm>
            <a:off x="6270169" y="4625654"/>
            <a:ext cx="5116703" cy="707886"/>
          </a:xfrm>
          <a:prstGeom prst="rect">
            <a:avLst/>
          </a:prstGeom>
          <a:noFill/>
        </p:spPr>
        <p:txBody>
          <a:bodyPr wrap="square" rtlCol="0">
            <a:spAutoFit/>
          </a:bodyPr>
          <a:lstStyle/>
          <a:p>
            <a:pPr algn="r" rtl="1"/>
            <a:r>
              <a:rPr lang="fa-IR" sz="2000" b="1" dirty="0" smtClean="0">
                <a:solidFill>
                  <a:srgbClr val="0070C0"/>
                </a:solidFill>
                <a:latin typeface="Gabriola" panose="04040605051002020D02" pitchFamily="82" charset="0"/>
                <a:cs typeface="2  Kamran" panose="00000400000000000000" pitchFamily="2" charset="-78"/>
              </a:rPr>
              <a:t>این گرهها، به جای در نظر گرفتن کمترین مقدار فرزندان خود، میانگین وزنی (امید)</a:t>
            </a:r>
            <a:r>
              <a:rPr lang="en-US" sz="2000" b="1" dirty="0" smtClean="0">
                <a:solidFill>
                  <a:srgbClr val="0070C0"/>
                </a:solidFill>
                <a:latin typeface="Gabriola" panose="04040605051002020D02" pitchFamily="82" charset="0"/>
                <a:cs typeface="2  Kamran" panose="00000400000000000000" pitchFamily="2" charset="-78"/>
              </a:rPr>
              <a:t> </a:t>
            </a:r>
            <a:r>
              <a:rPr lang="fa-IR" sz="2000" b="1" dirty="0">
                <a:solidFill>
                  <a:srgbClr val="0070C0"/>
                </a:solidFill>
                <a:latin typeface="Gabriola" panose="04040605051002020D02" pitchFamily="82" charset="0"/>
                <a:cs typeface="2  Kamran" panose="00000400000000000000" pitchFamily="2" charset="-78"/>
              </a:rPr>
              <a:t> </a:t>
            </a:r>
            <a:r>
              <a:rPr lang="fa-IR" sz="2000" b="1" dirty="0" smtClean="0">
                <a:solidFill>
                  <a:srgbClr val="0070C0"/>
                </a:solidFill>
                <a:latin typeface="Gabriola" panose="04040605051002020D02" pitchFamily="82" charset="0"/>
                <a:cs typeface="2  Kamran" panose="00000400000000000000" pitchFamily="2" charset="-78"/>
              </a:rPr>
              <a:t>گرههای فرزند را محاسبه می کنند. </a:t>
            </a:r>
            <a:endParaRPr lang="en-US" sz="2000" b="1" dirty="0">
              <a:solidFill>
                <a:srgbClr val="0070C0"/>
              </a:solidFill>
              <a:cs typeface="2  Kamran" panose="00000400000000000000" pitchFamily="2" charset="-78"/>
            </a:endParaRPr>
          </a:p>
        </p:txBody>
      </p:sp>
    </p:spTree>
    <p:extLst>
      <p:ext uri="{BB962C8B-B14F-4D97-AF65-F5344CB8AC3E}">
        <p14:creationId xmlns:p14="http://schemas.microsoft.com/office/powerpoint/2010/main" val="3942158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1" grpId="0"/>
      <p:bldP spid="12" grpId="0"/>
      <p:bldP spid="13"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H="1">
            <a:off x="0" y="788882"/>
            <a:ext cx="12192000"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6" name="TextBox 15"/>
          <p:cNvSpPr txBox="1"/>
          <p:nvPr/>
        </p:nvSpPr>
        <p:spPr>
          <a:xfrm>
            <a:off x="8543971" y="59422"/>
            <a:ext cx="3180679" cy="707886"/>
          </a:xfrm>
          <a:prstGeom prst="rect">
            <a:avLst/>
          </a:prstGeom>
          <a:noFill/>
        </p:spPr>
        <p:txBody>
          <a:bodyPr wrap="none" rtlCol="0">
            <a:spAutoFit/>
          </a:bodyPr>
          <a:lstStyle/>
          <a:p>
            <a:pPr algn="r" rtl="1"/>
            <a:r>
              <a:rPr lang="fa-IR" sz="4000" b="1" dirty="0" smtClean="0">
                <a:latin typeface="Gabriola" panose="04040605051002020D02" pitchFamily="82" charset="0"/>
                <a:cs typeface="2  Kamran" panose="00000400000000000000" pitchFamily="2" charset="-78"/>
              </a:rPr>
              <a:t>الگوریتم </a:t>
            </a:r>
            <a:r>
              <a:rPr lang="en-US" sz="4000" b="1" dirty="0" err="1" smtClean="0">
                <a:latin typeface="Gabriola" panose="04040605051002020D02" pitchFamily="82" charset="0"/>
                <a:cs typeface="2  Kamran" panose="00000400000000000000" pitchFamily="2" charset="-78"/>
              </a:rPr>
              <a:t>Expectimax</a:t>
            </a:r>
            <a:endParaRPr lang="en-US" sz="3600" dirty="0">
              <a:solidFill>
                <a:srgbClr val="0070C0"/>
              </a:solidFill>
              <a:latin typeface="Gabriola" panose="04040605051002020D02" pitchFamily="82" charset="0"/>
              <a:cs typeface="2  Kamran" panose="00000400000000000000" pitchFamily="2" charset="-78"/>
            </a:endParaRPr>
          </a:p>
        </p:txBody>
      </p:sp>
      <p:sp>
        <p:nvSpPr>
          <p:cNvPr id="17" name="TextBox 16"/>
          <p:cNvSpPr txBox="1"/>
          <p:nvPr/>
        </p:nvSpPr>
        <p:spPr>
          <a:xfrm>
            <a:off x="8847116" y="970958"/>
            <a:ext cx="3103055" cy="584775"/>
          </a:xfrm>
          <a:prstGeom prst="rect">
            <a:avLst/>
          </a:prstGeom>
          <a:noFill/>
        </p:spPr>
        <p:txBody>
          <a:bodyPr wrap="square" rtlCol="0">
            <a:spAutoFit/>
          </a:bodyPr>
          <a:lstStyle/>
          <a:p>
            <a:pPr algn="r" rtl="1"/>
            <a:r>
              <a:rPr lang="fa-IR" sz="3200" b="1" dirty="0" smtClean="0">
                <a:solidFill>
                  <a:srgbClr val="FF0000"/>
                </a:solidFill>
                <a:latin typeface="Gabriola" panose="04040605051002020D02" pitchFamily="82" charset="0"/>
                <a:cs typeface="2  Kamran" panose="00000400000000000000" pitchFamily="2" charset="-78"/>
              </a:rPr>
              <a:t>مثال</a:t>
            </a:r>
            <a:endParaRPr lang="en-US" sz="3200" b="1" dirty="0">
              <a:cs typeface="2  Kamran" panose="00000400000000000000" pitchFamily="2" charset="-78"/>
            </a:endParaRPr>
          </a:p>
        </p:txBody>
      </p:sp>
      <p:pic>
        <p:nvPicPr>
          <p:cNvPr id="4" name="Picture 3"/>
          <p:cNvPicPr>
            <a:picLocks noChangeAspect="1"/>
          </p:cNvPicPr>
          <p:nvPr/>
        </p:nvPicPr>
        <p:blipFill rotWithShape="1">
          <a:blip r:embed="rId2"/>
          <a:srcRect l="15785" t="26736" r="14790" b="20299"/>
          <a:stretch/>
        </p:blipFill>
        <p:spPr>
          <a:xfrm>
            <a:off x="1702676" y="1555733"/>
            <a:ext cx="9033641" cy="4307432"/>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2191406" y="4256689"/>
                <a:ext cx="365805" cy="6109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1</m:t>
                          </m:r>
                        </m:num>
                        <m:den>
                          <m:r>
                            <a:rPr lang="en-US" b="0" i="1" smtClean="0">
                              <a:solidFill>
                                <a:srgbClr val="0070C0"/>
                              </a:solidFill>
                              <a:latin typeface="Cambria Math" panose="02040503050406030204" pitchFamily="18" charset="0"/>
                            </a:rPr>
                            <m:t>2</m:t>
                          </m:r>
                        </m:den>
                      </m:f>
                    </m:oMath>
                  </m:oMathPara>
                </a14:m>
                <a:endParaRPr lang="en-US" dirty="0">
                  <a:solidFill>
                    <a:srgbClr val="0070C0"/>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191406" y="4256689"/>
                <a:ext cx="365805" cy="610936"/>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2798332" y="4562157"/>
                <a:ext cx="365805" cy="6109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1</m:t>
                          </m:r>
                        </m:num>
                        <m:den>
                          <m:r>
                            <a:rPr lang="en-US" b="0" i="1" smtClean="0">
                              <a:solidFill>
                                <a:srgbClr val="0070C0"/>
                              </a:solidFill>
                              <a:latin typeface="Cambria Math" panose="02040503050406030204" pitchFamily="18" charset="0"/>
                            </a:rPr>
                            <m:t>3</m:t>
                          </m:r>
                        </m:den>
                      </m:f>
                    </m:oMath>
                  </m:oMathPara>
                </a14:m>
                <a:endParaRPr lang="en-US" dirty="0">
                  <a:solidFill>
                    <a:srgbClr val="0070C0"/>
                  </a:solidFill>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2798332" y="4562157"/>
                <a:ext cx="365805" cy="610936"/>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3652867" y="4256689"/>
                <a:ext cx="365805" cy="6109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1</m:t>
                          </m:r>
                        </m:num>
                        <m:den>
                          <m:r>
                            <a:rPr lang="en-US" b="0" i="1" smtClean="0">
                              <a:solidFill>
                                <a:srgbClr val="0070C0"/>
                              </a:solidFill>
                              <a:latin typeface="Cambria Math" panose="02040503050406030204" pitchFamily="18" charset="0"/>
                            </a:rPr>
                            <m:t>6</m:t>
                          </m:r>
                        </m:den>
                      </m:f>
                    </m:oMath>
                  </m:oMathPara>
                </a14:m>
                <a:endParaRPr lang="en-US" dirty="0">
                  <a:solidFill>
                    <a:srgbClr val="0070C0"/>
                  </a:solidFill>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3652867" y="4256689"/>
                <a:ext cx="365805" cy="610936"/>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5307736" y="4251429"/>
                <a:ext cx="365805" cy="6109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1</m:t>
                          </m:r>
                        </m:num>
                        <m:den>
                          <m:r>
                            <a:rPr lang="en-US" b="0" i="1" smtClean="0">
                              <a:solidFill>
                                <a:srgbClr val="0070C0"/>
                              </a:solidFill>
                              <a:latin typeface="Cambria Math" panose="02040503050406030204" pitchFamily="18" charset="0"/>
                            </a:rPr>
                            <m:t>2</m:t>
                          </m:r>
                        </m:den>
                      </m:f>
                    </m:oMath>
                  </m:oMathPara>
                </a14:m>
                <a:endParaRPr lang="en-US" dirty="0">
                  <a:solidFill>
                    <a:srgbClr val="0070C0"/>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5307736" y="4251429"/>
                <a:ext cx="365805" cy="610936"/>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5914662" y="4556897"/>
                <a:ext cx="365805" cy="6109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1</m:t>
                          </m:r>
                        </m:num>
                        <m:den>
                          <m:r>
                            <a:rPr lang="en-US" b="0" i="1" smtClean="0">
                              <a:solidFill>
                                <a:srgbClr val="0070C0"/>
                              </a:solidFill>
                              <a:latin typeface="Cambria Math" panose="02040503050406030204" pitchFamily="18" charset="0"/>
                            </a:rPr>
                            <m:t>4</m:t>
                          </m:r>
                        </m:den>
                      </m:f>
                    </m:oMath>
                  </m:oMathPara>
                </a14:m>
                <a:endParaRPr lang="en-US" dirty="0">
                  <a:solidFill>
                    <a:srgbClr val="0070C0"/>
                  </a:solidFill>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5914662" y="4556897"/>
                <a:ext cx="365805" cy="610936"/>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6769197" y="4251429"/>
                <a:ext cx="365805" cy="6109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1</m:t>
                          </m:r>
                        </m:num>
                        <m:den>
                          <m:r>
                            <a:rPr lang="en-US" b="0" i="1" smtClean="0">
                              <a:solidFill>
                                <a:srgbClr val="0070C0"/>
                              </a:solidFill>
                              <a:latin typeface="Cambria Math" panose="02040503050406030204" pitchFamily="18" charset="0"/>
                            </a:rPr>
                            <m:t>4</m:t>
                          </m:r>
                        </m:den>
                      </m:f>
                    </m:oMath>
                  </m:oMathPara>
                </a14:m>
                <a:endParaRPr lang="en-US" dirty="0">
                  <a:solidFill>
                    <a:srgbClr val="0070C0"/>
                  </a:solidFill>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6769197" y="4251429"/>
                <a:ext cx="365805" cy="610936"/>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8409243" y="4204131"/>
                <a:ext cx="365805" cy="6109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1</m:t>
                          </m:r>
                        </m:num>
                        <m:den>
                          <m:r>
                            <a:rPr lang="en-US" b="0" i="1" smtClean="0">
                              <a:solidFill>
                                <a:srgbClr val="0070C0"/>
                              </a:solidFill>
                              <a:latin typeface="Cambria Math" panose="02040503050406030204" pitchFamily="18" charset="0"/>
                            </a:rPr>
                            <m:t>3</m:t>
                          </m:r>
                        </m:den>
                      </m:f>
                    </m:oMath>
                  </m:oMathPara>
                </a14:m>
                <a:endParaRPr lang="en-US" dirty="0">
                  <a:solidFill>
                    <a:srgbClr val="0070C0"/>
                  </a:solidFill>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8409243" y="4204131"/>
                <a:ext cx="365805" cy="610936"/>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9016169" y="4509599"/>
                <a:ext cx="365805" cy="6109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1</m:t>
                          </m:r>
                        </m:num>
                        <m:den>
                          <m:r>
                            <a:rPr lang="en-US" b="0" i="1" smtClean="0">
                              <a:solidFill>
                                <a:srgbClr val="0070C0"/>
                              </a:solidFill>
                              <a:latin typeface="Cambria Math" panose="02040503050406030204" pitchFamily="18" charset="0"/>
                            </a:rPr>
                            <m:t>3</m:t>
                          </m:r>
                        </m:den>
                      </m:f>
                    </m:oMath>
                  </m:oMathPara>
                </a14:m>
                <a:endParaRPr lang="en-US" dirty="0">
                  <a:solidFill>
                    <a:srgbClr val="0070C0"/>
                  </a:solidFill>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9016169" y="4509599"/>
                <a:ext cx="365805" cy="610936"/>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9870704" y="4204131"/>
                <a:ext cx="365805" cy="6109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1</m:t>
                          </m:r>
                        </m:num>
                        <m:den>
                          <m:r>
                            <a:rPr lang="en-US" b="0" i="1" smtClean="0">
                              <a:solidFill>
                                <a:srgbClr val="0070C0"/>
                              </a:solidFill>
                              <a:latin typeface="Cambria Math" panose="02040503050406030204" pitchFamily="18" charset="0"/>
                            </a:rPr>
                            <m:t>3</m:t>
                          </m:r>
                        </m:den>
                      </m:f>
                    </m:oMath>
                  </m:oMathPara>
                </a14:m>
                <a:endParaRPr lang="en-US" dirty="0">
                  <a:solidFill>
                    <a:srgbClr val="0070C0"/>
                  </a:solidFill>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9870704" y="4204131"/>
                <a:ext cx="365805" cy="610936"/>
              </a:xfrm>
              <a:prstGeom prst="rect">
                <a:avLst/>
              </a:prstGeom>
              <a:blipFill rotWithShape="0">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617059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H="1">
            <a:off x="0" y="788882"/>
            <a:ext cx="12192000"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6" name="TextBox 15"/>
          <p:cNvSpPr txBox="1"/>
          <p:nvPr/>
        </p:nvSpPr>
        <p:spPr>
          <a:xfrm>
            <a:off x="8543971" y="59422"/>
            <a:ext cx="3180679" cy="707886"/>
          </a:xfrm>
          <a:prstGeom prst="rect">
            <a:avLst/>
          </a:prstGeom>
          <a:noFill/>
        </p:spPr>
        <p:txBody>
          <a:bodyPr wrap="none" rtlCol="0">
            <a:spAutoFit/>
          </a:bodyPr>
          <a:lstStyle/>
          <a:p>
            <a:pPr algn="r" rtl="1"/>
            <a:r>
              <a:rPr lang="fa-IR" sz="4000" b="1" dirty="0" smtClean="0">
                <a:latin typeface="Gabriola" panose="04040605051002020D02" pitchFamily="82" charset="0"/>
                <a:cs typeface="2  Kamran" panose="00000400000000000000" pitchFamily="2" charset="-78"/>
              </a:rPr>
              <a:t>الگوریتم </a:t>
            </a:r>
            <a:r>
              <a:rPr lang="en-US" sz="4000" b="1" dirty="0" err="1" smtClean="0">
                <a:latin typeface="Gabriola" panose="04040605051002020D02" pitchFamily="82" charset="0"/>
                <a:cs typeface="2  Kamran" panose="00000400000000000000" pitchFamily="2" charset="-78"/>
              </a:rPr>
              <a:t>Expectimax</a:t>
            </a:r>
            <a:endParaRPr lang="en-US" sz="3600" dirty="0">
              <a:solidFill>
                <a:srgbClr val="0070C0"/>
              </a:solidFill>
              <a:latin typeface="Gabriola" panose="04040605051002020D02" pitchFamily="82" charset="0"/>
              <a:cs typeface="2  Kamran" panose="00000400000000000000" pitchFamily="2" charset="-78"/>
            </a:endParaRPr>
          </a:p>
        </p:txBody>
      </p:sp>
      <p:sp>
        <p:nvSpPr>
          <p:cNvPr id="17" name="TextBox 16"/>
          <p:cNvSpPr txBox="1"/>
          <p:nvPr/>
        </p:nvSpPr>
        <p:spPr>
          <a:xfrm>
            <a:off x="8847116" y="970958"/>
            <a:ext cx="3103055" cy="584775"/>
          </a:xfrm>
          <a:prstGeom prst="rect">
            <a:avLst/>
          </a:prstGeom>
          <a:noFill/>
        </p:spPr>
        <p:txBody>
          <a:bodyPr wrap="square" rtlCol="0">
            <a:spAutoFit/>
          </a:bodyPr>
          <a:lstStyle/>
          <a:p>
            <a:pPr algn="r" rtl="1"/>
            <a:r>
              <a:rPr lang="fa-IR" sz="3200" b="1" dirty="0" smtClean="0">
                <a:solidFill>
                  <a:srgbClr val="FF0000"/>
                </a:solidFill>
                <a:latin typeface="Gabriola" panose="04040605051002020D02" pitchFamily="82" charset="0"/>
                <a:cs typeface="2  Kamran" panose="00000400000000000000" pitchFamily="2" charset="-78"/>
              </a:rPr>
              <a:t>مثال</a:t>
            </a:r>
            <a:endParaRPr lang="en-US" sz="3200" b="1" dirty="0">
              <a:cs typeface="2  Kamran" panose="00000400000000000000" pitchFamily="2" charset="-78"/>
            </a:endParaRPr>
          </a:p>
        </p:txBody>
      </p:sp>
      <p:pic>
        <p:nvPicPr>
          <p:cNvPr id="4" name="Picture 3"/>
          <p:cNvPicPr>
            <a:picLocks noChangeAspect="1"/>
          </p:cNvPicPr>
          <p:nvPr/>
        </p:nvPicPr>
        <p:blipFill rotWithShape="1">
          <a:blip r:embed="rId2"/>
          <a:srcRect l="15785" t="26736" r="14790" b="20299"/>
          <a:stretch/>
        </p:blipFill>
        <p:spPr>
          <a:xfrm>
            <a:off x="1702676" y="1555733"/>
            <a:ext cx="9033641" cy="4307432"/>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2191406" y="4256689"/>
                <a:ext cx="365805" cy="6109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1</m:t>
                          </m:r>
                        </m:num>
                        <m:den>
                          <m:r>
                            <a:rPr lang="en-US" b="0" i="1" smtClean="0">
                              <a:solidFill>
                                <a:srgbClr val="0070C0"/>
                              </a:solidFill>
                              <a:latin typeface="Cambria Math" panose="02040503050406030204" pitchFamily="18" charset="0"/>
                            </a:rPr>
                            <m:t>2</m:t>
                          </m:r>
                        </m:den>
                      </m:f>
                    </m:oMath>
                  </m:oMathPara>
                </a14:m>
                <a:endParaRPr lang="en-US" dirty="0">
                  <a:solidFill>
                    <a:srgbClr val="0070C0"/>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191406" y="4256689"/>
                <a:ext cx="365805" cy="610936"/>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2798332" y="4562157"/>
                <a:ext cx="365805" cy="6109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1</m:t>
                          </m:r>
                        </m:num>
                        <m:den>
                          <m:r>
                            <a:rPr lang="en-US" b="0" i="1" smtClean="0">
                              <a:solidFill>
                                <a:srgbClr val="0070C0"/>
                              </a:solidFill>
                              <a:latin typeface="Cambria Math" panose="02040503050406030204" pitchFamily="18" charset="0"/>
                            </a:rPr>
                            <m:t>3</m:t>
                          </m:r>
                        </m:den>
                      </m:f>
                    </m:oMath>
                  </m:oMathPara>
                </a14:m>
                <a:endParaRPr lang="en-US" dirty="0">
                  <a:solidFill>
                    <a:srgbClr val="0070C0"/>
                  </a:solidFill>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2798332" y="4562157"/>
                <a:ext cx="365805" cy="610936"/>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3652867" y="4256689"/>
                <a:ext cx="365805" cy="6109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1</m:t>
                          </m:r>
                        </m:num>
                        <m:den>
                          <m:r>
                            <a:rPr lang="en-US" b="0" i="1" smtClean="0">
                              <a:solidFill>
                                <a:srgbClr val="0070C0"/>
                              </a:solidFill>
                              <a:latin typeface="Cambria Math" panose="02040503050406030204" pitchFamily="18" charset="0"/>
                            </a:rPr>
                            <m:t>6</m:t>
                          </m:r>
                        </m:den>
                      </m:f>
                    </m:oMath>
                  </m:oMathPara>
                </a14:m>
                <a:endParaRPr lang="en-US" dirty="0">
                  <a:solidFill>
                    <a:srgbClr val="0070C0"/>
                  </a:solidFill>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3652867" y="4256689"/>
                <a:ext cx="365805" cy="610936"/>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5307736" y="4251429"/>
                <a:ext cx="365805" cy="6109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1</m:t>
                          </m:r>
                        </m:num>
                        <m:den>
                          <m:r>
                            <a:rPr lang="en-US" b="0" i="1" smtClean="0">
                              <a:solidFill>
                                <a:srgbClr val="0070C0"/>
                              </a:solidFill>
                              <a:latin typeface="Cambria Math" panose="02040503050406030204" pitchFamily="18" charset="0"/>
                            </a:rPr>
                            <m:t>2</m:t>
                          </m:r>
                        </m:den>
                      </m:f>
                    </m:oMath>
                  </m:oMathPara>
                </a14:m>
                <a:endParaRPr lang="en-US" dirty="0">
                  <a:solidFill>
                    <a:srgbClr val="0070C0"/>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5307736" y="4251429"/>
                <a:ext cx="365805" cy="610936"/>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5914662" y="4556897"/>
                <a:ext cx="365805" cy="6109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1</m:t>
                          </m:r>
                        </m:num>
                        <m:den>
                          <m:r>
                            <a:rPr lang="en-US" b="0" i="1" smtClean="0">
                              <a:solidFill>
                                <a:srgbClr val="0070C0"/>
                              </a:solidFill>
                              <a:latin typeface="Cambria Math" panose="02040503050406030204" pitchFamily="18" charset="0"/>
                            </a:rPr>
                            <m:t>4</m:t>
                          </m:r>
                        </m:den>
                      </m:f>
                    </m:oMath>
                  </m:oMathPara>
                </a14:m>
                <a:endParaRPr lang="en-US" dirty="0">
                  <a:solidFill>
                    <a:srgbClr val="0070C0"/>
                  </a:solidFill>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5914662" y="4556897"/>
                <a:ext cx="365805" cy="610936"/>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6769197" y="4251429"/>
                <a:ext cx="365805" cy="6109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1</m:t>
                          </m:r>
                        </m:num>
                        <m:den>
                          <m:r>
                            <a:rPr lang="en-US" b="0" i="1" smtClean="0">
                              <a:solidFill>
                                <a:srgbClr val="0070C0"/>
                              </a:solidFill>
                              <a:latin typeface="Cambria Math" panose="02040503050406030204" pitchFamily="18" charset="0"/>
                            </a:rPr>
                            <m:t>4</m:t>
                          </m:r>
                        </m:den>
                      </m:f>
                    </m:oMath>
                  </m:oMathPara>
                </a14:m>
                <a:endParaRPr lang="en-US" dirty="0">
                  <a:solidFill>
                    <a:srgbClr val="0070C0"/>
                  </a:solidFill>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6769197" y="4251429"/>
                <a:ext cx="365805" cy="610936"/>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8409243" y="4204131"/>
                <a:ext cx="365805" cy="6109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1</m:t>
                          </m:r>
                        </m:num>
                        <m:den>
                          <m:r>
                            <a:rPr lang="en-US" b="0" i="1" smtClean="0">
                              <a:solidFill>
                                <a:srgbClr val="0070C0"/>
                              </a:solidFill>
                              <a:latin typeface="Cambria Math" panose="02040503050406030204" pitchFamily="18" charset="0"/>
                            </a:rPr>
                            <m:t>3</m:t>
                          </m:r>
                        </m:den>
                      </m:f>
                    </m:oMath>
                  </m:oMathPara>
                </a14:m>
                <a:endParaRPr lang="en-US" dirty="0">
                  <a:solidFill>
                    <a:srgbClr val="0070C0"/>
                  </a:solidFill>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8409243" y="4204131"/>
                <a:ext cx="365805" cy="610936"/>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9016169" y="4509599"/>
                <a:ext cx="365805" cy="6109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1</m:t>
                          </m:r>
                        </m:num>
                        <m:den>
                          <m:r>
                            <a:rPr lang="en-US" b="0" i="1" smtClean="0">
                              <a:solidFill>
                                <a:srgbClr val="0070C0"/>
                              </a:solidFill>
                              <a:latin typeface="Cambria Math" panose="02040503050406030204" pitchFamily="18" charset="0"/>
                            </a:rPr>
                            <m:t>3</m:t>
                          </m:r>
                        </m:den>
                      </m:f>
                    </m:oMath>
                  </m:oMathPara>
                </a14:m>
                <a:endParaRPr lang="en-US" dirty="0">
                  <a:solidFill>
                    <a:srgbClr val="0070C0"/>
                  </a:solidFill>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9016169" y="4509599"/>
                <a:ext cx="365805" cy="610936"/>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9870704" y="4204131"/>
                <a:ext cx="365805" cy="6109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1</m:t>
                          </m:r>
                        </m:num>
                        <m:den>
                          <m:r>
                            <a:rPr lang="en-US" b="0" i="1" smtClean="0">
                              <a:solidFill>
                                <a:srgbClr val="0070C0"/>
                              </a:solidFill>
                              <a:latin typeface="Cambria Math" panose="02040503050406030204" pitchFamily="18" charset="0"/>
                            </a:rPr>
                            <m:t>3</m:t>
                          </m:r>
                        </m:den>
                      </m:f>
                    </m:oMath>
                  </m:oMathPara>
                </a14:m>
                <a:endParaRPr lang="en-US" dirty="0">
                  <a:solidFill>
                    <a:srgbClr val="0070C0"/>
                  </a:solidFill>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9870704" y="4204131"/>
                <a:ext cx="365805" cy="610936"/>
              </a:xfrm>
              <a:prstGeom prst="rect">
                <a:avLst/>
              </a:prstGeom>
              <a:blipFill rotWithShape="0">
                <a:blip r:embed="rId11"/>
                <a:stretch>
                  <a:fillRect/>
                </a:stretch>
              </a:blipFill>
            </p:spPr>
            <p:txBody>
              <a:bodyPr/>
              <a:lstStyle/>
              <a:p>
                <a:r>
                  <a:rPr lang="en-US">
                    <a:noFill/>
                  </a:rPr>
                  <a:t> </a:t>
                </a:r>
              </a:p>
            </p:txBody>
          </p:sp>
        </mc:Fallback>
      </mc:AlternateContent>
      <p:sp>
        <p:nvSpPr>
          <p:cNvPr id="2" name="Oval 1"/>
          <p:cNvSpPr/>
          <p:nvPr/>
        </p:nvSpPr>
        <p:spPr>
          <a:xfrm>
            <a:off x="2774582" y="3562598"/>
            <a:ext cx="713232" cy="70488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7</a:t>
            </a:r>
            <a:endParaRPr lang="en-US" sz="3200" dirty="0">
              <a:solidFill>
                <a:schemeClr val="tx1"/>
              </a:solidFill>
            </a:endParaRPr>
          </a:p>
        </p:txBody>
      </p:sp>
      <mc:AlternateContent xmlns:mc="http://schemas.openxmlformats.org/markup-compatibility/2006" xmlns:a14="http://schemas.microsoft.com/office/drawing/2010/main">
        <mc:Choice Requires="a14">
          <p:sp>
            <p:nvSpPr>
              <p:cNvPr id="26" name="TextBox 25"/>
              <p:cNvSpPr txBox="1"/>
              <p:nvPr/>
            </p:nvSpPr>
            <p:spPr>
              <a:xfrm>
                <a:off x="1671503" y="5967986"/>
                <a:ext cx="2919389" cy="6127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solidFill>
                                <a:schemeClr val="tx1"/>
                              </a:solidFill>
                              <a:latin typeface="Cambria Math" panose="02040503050406030204" pitchFamily="18" charset="0"/>
                            </a:rPr>
                          </m:ctrlPr>
                        </m:fPr>
                        <m:num>
                          <m:r>
                            <a:rPr lang="en-US" b="0" i="1" smtClean="0">
                              <a:solidFill>
                                <a:schemeClr val="tx1"/>
                              </a:solidFill>
                              <a:latin typeface="Cambria Math" panose="02040503050406030204" pitchFamily="18" charset="0"/>
                            </a:rPr>
                            <m:t>1</m:t>
                          </m:r>
                        </m:num>
                        <m:den>
                          <m:r>
                            <a:rPr lang="en-US" b="0" i="1" smtClean="0">
                              <a:solidFill>
                                <a:schemeClr val="tx1"/>
                              </a:solidFill>
                              <a:latin typeface="Cambria Math" panose="02040503050406030204" pitchFamily="18" charset="0"/>
                            </a:rPr>
                            <m:t>2</m:t>
                          </m:r>
                        </m:den>
                      </m:f>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3</m:t>
                      </m:r>
                      <m:r>
                        <a:rPr lang="en-US" b="0" i="1" smtClean="0">
                          <a:solidFill>
                            <a:schemeClr val="tx1"/>
                          </a:solidFill>
                          <a:latin typeface="Cambria Math" panose="02040503050406030204" pitchFamily="18" charset="0"/>
                        </a:rPr>
                        <m:t>+</m:t>
                      </m:r>
                      <m:f>
                        <m:fPr>
                          <m:ctrlPr>
                            <a:rPr lang="en-US" b="0" i="1" smtClean="0">
                              <a:solidFill>
                                <a:schemeClr val="tx1"/>
                              </a:solidFill>
                              <a:latin typeface="Cambria Math" panose="02040503050406030204" pitchFamily="18" charset="0"/>
                            </a:rPr>
                          </m:ctrlPr>
                        </m:fPr>
                        <m:num>
                          <m:r>
                            <a:rPr lang="en-US" b="0" i="1" smtClean="0">
                              <a:solidFill>
                                <a:schemeClr val="tx1"/>
                              </a:solidFill>
                              <a:latin typeface="Cambria Math" panose="02040503050406030204" pitchFamily="18" charset="0"/>
                            </a:rPr>
                            <m:t>1</m:t>
                          </m:r>
                        </m:num>
                        <m:den>
                          <m:r>
                            <a:rPr lang="en-US" b="0" i="1" smtClean="0">
                              <a:solidFill>
                                <a:schemeClr val="tx1"/>
                              </a:solidFill>
                              <a:latin typeface="Cambria Math" panose="02040503050406030204" pitchFamily="18" charset="0"/>
                            </a:rPr>
                            <m:t>3</m:t>
                          </m:r>
                        </m:den>
                      </m:f>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12</m:t>
                      </m:r>
                      <m:r>
                        <a:rPr lang="en-US" b="0" i="1" smtClean="0">
                          <a:solidFill>
                            <a:schemeClr val="tx1"/>
                          </a:solidFill>
                          <a:latin typeface="Cambria Math" panose="02040503050406030204" pitchFamily="18" charset="0"/>
                        </a:rPr>
                        <m:t>+</m:t>
                      </m:r>
                      <m:f>
                        <m:fPr>
                          <m:ctrlPr>
                            <a:rPr lang="en-US" b="0" i="1" smtClean="0">
                              <a:solidFill>
                                <a:schemeClr val="tx1"/>
                              </a:solidFill>
                              <a:latin typeface="Cambria Math" panose="02040503050406030204" pitchFamily="18" charset="0"/>
                            </a:rPr>
                          </m:ctrlPr>
                        </m:fPr>
                        <m:num>
                          <m:r>
                            <a:rPr lang="en-US" b="0" i="1" smtClean="0">
                              <a:solidFill>
                                <a:schemeClr val="tx1"/>
                              </a:solidFill>
                              <a:latin typeface="Cambria Math" panose="02040503050406030204" pitchFamily="18" charset="0"/>
                            </a:rPr>
                            <m:t>1</m:t>
                          </m:r>
                        </m:num>
                        <m:den>
                          <m:r>
                            <a:rPr lang="en-US" b="0" i="1" smtClean="0">
                              <a:solidFill>
                                <a:schemeClr val="tx1"/>
                              </a:solidFill>
                              <a:latin typeface="Cambria Math" panose="02040503050406030204" pitchFamily="18" charset="0"/>
                            </a:rPr>
                            <m:t>6</m:t>
                          </m:r>
                        </m:den>
                      </m:f>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9</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7</m:t>
                      </m:r>
                    </m:oMath>
                  </m:oMathPara>
                </a14:m>
                <a:endParaRPr lang="en-US" dirty="0">
                  <a:solidFill>
                    <a:schemeClr val="tx1"/>
                  </a:solidFill>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1671503" y="5967986"/>
                <a:ext cx="2919389" cy="612732"/>
              </a:xfrm>
              <a:prstGeom prst="rect">
                <a:avLst/>
              </a:prstGeom>
              <a:blipFill rotWithShape="0">
                <a:blip r:embed="rId1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871425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H="1">
            <a:off x="0" y="788882"/>
            <a:ext cx="12192000"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6" name="TextBox 15"/>
          <p:cNvSpPr txBox="1"/>
          <p:nvPr/>
        </p:nvSpPr>
        <p:spPr>
          <a:xfrm>
            <a:off x="8543971" y="59422"/>
            <a:ext cx="3180679" cy="707886"/>
          </a:xfrm>
          <a:prstGeom prst="rect">
            <a:avLst/>
          </a:prstGeom>
          <a:noFill/>
        </p:spPr>
        <p:txBody>
          <a:bodyPr wrap="none" rtlCol="0">
            <a:spAutoFit/>
          </a:bodyPr>
          <a:lstStyle/>
          <a:p>
            <a:pPr algn="r" rtl="1"/>
            <a:r>
              <a:rPr lang="fa-IR" sz="4000" b="1" dirty="0" smtClean="0">
                <a:latin typeface="Gabriola" panose="04040605051002020D02" pitchFamily="82" charset="0"/>
                <a:cs typeface="2  Kamran" panose="00000400000000000000" pitchFamily="2" charset="-78"/>
              </a:rPr>
              <a:t>الگوریتم </a:t>
            </a:r>
            <a:r>
              <a:rPr lang="en-US" sz="4000" b="1" dirty="0" err="1" smtClean="0">
                <a:latin typeface="Gabriola" panose="04040605051002020D02" pitchFamily="82" charset="0"/>
                <a:cs typeface="2  Kamran" panose="00000400000000000000" pitchFamily="2" charset="-78"/>
              </a:rPr>
              <a:t>Expectimax</a:t>
            </a:r>
            <a:endParaRPr lang="en-US" sz="3600" dirty="0">
              <a:solidFill>
                <a:srgbClr val="0070C0"/>
              </a:solidFill>
              <a:latin typeface="Gabriola" panose="04040605051002020D02" pitchFamily="82" charset="0"/>
              <a:cs typeface="2  Kamran" panose="00000400000000000000" pitchFamily="2" charset="-78"/>
            </a:endParaRPr>
          </a:p>
        </p:txBody>
      </p:sp>
      <p:sp>
        <p:nvSpPr>
          <p:cNvPr id="17" name="TextBox 16"/>
          <p:cNvSpPr txBox="1"/>
          <p:nvPr/>
        </p:nvSpPr>
        <p:spPr>
          <a:xfrm>
            <a:off x="8847116" y="970958"/>
            <a:ext cx="3103055" cy="584775"/>
          </a:xfrm>
          <a:prstGeom prst="rect">
            <a:avLst/>
          </a:prstGeom>
          <a:noFill/>
        </p:spPr>
        <p:txBody>
          <a:bodyPr wrap="square" rtlCol="0">
            <a:spAutoFit/>
          </a:bodyPr>
          <a:lstStyle/>
          <a:p>
            <a:pPr algn="r" rtl="1"/>
            <a:r>
              <a:rPr lang="fa-IR" sz="3200" b="1" dirty="0" smtClean="0">
                <a:solidFill>
                  <a:srgbClr val="FF0000"/>
                </a:solidFill>
                <a:latin typeface="Gabriola" panose="04040605051002020D02" pitchFamily="82" charset="0"/>
                <a:cs typeface="2  Kamran" panose="00000400000000000000" pitchFamily="2" charset="-78"/>
              </a:rPr>
              <a:t>مثال</a:t>
            </a:r>
            <a:endParaRPr lang="en-US" sz="3200" b="1" dirty="0">
              <a:cs typeface="2  Kamran" panose="00000400000000000000" pitchFamily="2" charset="-78"/>
            </a:endParaRPr>
          </a:p>
        </p:txBody>
      </p:sp>
      <p:pic>
        <p:nvPicPr>
          <p:cNvPr id="4" name="Picture 3"/>
          <p:cNvPicPr>
            <a:picLocks noChangeAspect="1"/>
          </p:cNvPicPr>
          <p:nvPr/>
        </p:nvPicPr>
        <p:blipFill rotWithShape="1">
          <a:blip r:embed="rId2"/>
          <a:srcRect l="15785" t="26736" r="14790" b="20299"/>
          <a:stretch/>
        </p:blipFill>
        <p:spPr>
          <a:xfrm>
            <a:off x="1702676" y="1555733"/>
            <a:ext cx="9033641" cy="4307432"/>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2191406" y="4256689"/>
                <a:ext cx="365805" cy="6109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1</m:t>
                          </m:r>
                        </m:num>
                        <m:den>
                          <m:r>
                            <a:rPr lang="en-US" b="0" i="1" smtClean="0">
                              <a:solidFill>
                                <a:srgbClr val="0070C0"/>
                              </a:solidFill>
                              <a:latin typeface="Cambria Math" panose="02040503050406030204" pitchFamily="18" charset="0"/>
                            </a:rPr>
                            <m:t>2</m:t>
                          </m:r>
                        </m:den>
                      </m:f>
                    </m:oMath>
                  </m:oMathPara>
                </a14:m>
                <a:endParaRPr lang="en-US" dirty="0">
                  <a:solidFill>
                    <a:srgbClr val="0070C0"/>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191406" y="4256689"/>
                <a:ext cx="365805" cy="610936"/>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2798332" y="4562157"/>
                <a:ext cx="365805" cy="6109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1</m:t>
                          </m:r>
                        </m:num>
                        <m:den>
                          <m:r>
                            <a:rPr lang="en-US" b="0" i="1" smtClean="0">
                              <a:solidFill>
                                <a:srgbClr val="0070C0"/>
                              </a:solidFill>
                              <a:latin typeface="Cambria Math" panose="02040503050406030204" pitchFamily="18" charset="0"/>
                            </a:rPr>
                            <m:t>3</m:t>
                          </m:r>
                        </m:den>
                      </m:f>
                    </m:oMath>
                  </m:oMathPara>
                </a14:m>
                <a:endParaRPr lang="en-US" dirty="0">
                  <a:solidFill>
                    <a:srgbClr val="0070C0"/>
                  </a:solidFill>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2798332" y="4562157"/>
                <a:ext cx="365805" cy="610936"/>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3652867" y="4256689"/>
                <a:ext cx="365805" cy="6109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1</m:t>
                          </m:r>
                        </m:num>
                        <m:den>
                          <m:r>
                            <a:rPr lang="en-US" b="0" i="1" smtClean="0">
                              <a:solidFill>
                                <a:srgbClr val="0070C0"/>
                              </a:solidFill>
                              <a:latin typeface="Cambria Math" panose="02040503050406030204" pitchFamily="18" charset="0"/>
                            </a:rPr>
                            <m:t>6</m:t>
                          </m:r>
                        </m:den>
                      </m:f>
                    </m:oMath>
                  </m:oMathPara>
                </a14:m>
                <a:endParaRPr lang="en-US" dirty="0">
                  <a:solidFill>
                    <a:srgbClr val="0070C0"/>
                  </a:solidFill>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3652867" y="4256689"/>
                <a:ext cx="365805" cy="610936"/>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5307736" y="4251429"/>
                <a:ext cx="365805" cy="6109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1</m:t>
                          </m:r>
                        </m:num>
                        <m:den>
                          <m:r>
                            <a:rPr lang="en-US" b="0" i="1" smtClean="0">
                              <a:solidFill>
                                <a:srgbClr val="0070C0"/>
                              </a:solidFill>
                              <a:latin typeface="Cambria Math" panose="02040503050406030204" pitchFamily="18" charset="0"/>
                            </a:rPr>
                            <m:t>2</m:t>
                          </m:r>
                        </m:den>
                      </m:f>
                    </m:oMath>
                  </m:oMathPara>
                </a14:m>
                <a:endParaRPr lang="en-US" dirty="0">
                  <a:solidFill>
                    <a:srgbClr val="0070C0"/>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5307736" y="4251429"/>
                <a:ext cx="365805" cy="610936"/>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5914662" y="4556897"/>
                <a:ext cx="365805" cy="6109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1</m:t>
                          </m:r>
                        </m:num>
                        <m:den>
                          <m:r>
                            <a:rPr lang="en-US" b="0" i="1" smtClean="0">
                              <a:solidFill>
                                <a:srgbClr val="0070C0"/>
                              </a:solidFill>
                              <a:latin typeface="Cambria Math" panose="02040503050406030204" pitchFamily="18" charset="0"/>
                            </a:rPr>
                            <m:t>4</m:t>
                          </m:r>
                        </m:den>
                      </m:f>
                    </m:oMath>
                  </m:oMathPara>
                </a14:m>
                <a:endParaRPr lang="en-US" dirty="0">
                  <a:solidFill>
                    <a:srgbClr val="0070C0"/>
                  </a:solidFill>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5914662" y="4556897"/>
                <a:ext cx="365805" cy="610936"/>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6769197" y="4251429"/>
                <a:ext cx="365805" cy="6109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1</m:t>
                          </m:r>
                        </m:num>
                        <m:den>
                          <m:r>
                            <a:rPr lang="en-US" b="0" i="1" smtClean="0">
                              <a:solidFill>
                                <a:srgbClr val="0070C0"/>
                              </a:solidFill>
                              <a:latin typeface="Cambria Math" panose="02040503050406030204" pitchFamily="18" charset="0"/>
                            </a:rPr>
                            <m:t>4</m:t>
                          </m:r>
                        </m:den>
                      </m:f>
                    </m:oMath>
                  </m:oMathPara>
                </a14:m>
                <a:endParaRPr lang="en-US" dirty="0">
                  <a:solidFill>
                    <a:srgbClr val="0070C0"/>
                  </a:solidFill>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6769197" y="4251429"/>
                <a:ext cx="365805" cy="610936"/>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8409243" y="4204131"/>
                <a:ext cx="365805" cy="6109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1</m:t>
                          </m:r>
                        </m:num>
                        <m:den>
                          <m:r>
                            <a:rPr lang="en-US" b="0" i="1" smtClean="0">
                              <a:solidFill>
                                <a:srgbClr val="0070C0"/>
                              </a:solidFill>
                              <a:latin typeface="Cambria Math" panose="02040503050406030204" pitchFamily="18" charset="0"/>
                            </a:rPr>
                            <m:t>3</m:t>
                          </m:r>
                        </m:den>
                      </m:f>
                    </m:oMath>
                  </m:oMathPara>
                </a14:m>
                <a:endParaRPr lang="en-US" dirty="0">
                  <a:solidFill>
                    <a:srgbClr val="0070C0"/>
                  </a:solidFill>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8409243" y="4204131"/>
                <a:ext cx="365805" cy="610936"/>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9016169" y="4509599"/>
                <a:ext cx="365805" cy="6109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1</m:t>
                          </m:r>
                        </m:num>
                        <m:den>
                          <m:r>
                            <a:rPr lang="en-US" b="0" i="1" smtClean="0">
                              <a:solidFill>
                                <a:srgbClr val="0070C0"/>
                              </a:solidFill>
                              <a:latin typeface="Cambria Math" panose="02040503050406030204" pitchFamily="18" charset="0"/>
                            </a:rPr>
                            <m:t>3</m:t>
                          </m:r>
                        </m:den>
                      </m:f>
                    </m:oMath>
                  </m:oMathPara>
                </a14:m>
                <a:endParaRPr lang="en-US" dirty="0">
                  <a:solidFill>
                    <a:srgbClr val="0070C0"/>
                  </a:solidFill>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9016169" y="4509599"/>
                <a:ext cx="365805" cy="610936"/>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9870704" y="4204131"/>
                <a:ext cx="365805" cy="6109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1</m:t>
                          </m:r>
                        </m:num>
                        <m:den>
                          <m:r>
                            <a:rPr lang="en-US" b="0" i="1" smtClean="0">
                              <a:solidFill>
                                <a:srgbClr val="0070C0"/>
                              </a:solidFill>
                              <a:latin typeface="Cambria Math" panose="02040503050406030204" pitchFamily="18" charset="0"/>
                            </a:rPr>
                            <m:t>3</m:t>
                          </m:r>
                        </m:den>
                      </m:f>
                    </m:oMath>
                  </m:oMathPara>
                </a14:m>
                <a:endParaRPr lang="en-US" dirty="0">
                  <a:solidFill>
                    <a:srgbClr val="0070C0"/>
                  </a:solidFill>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9870704" y="4204131"/>
                <a:ext cx="365805" cy="610936"/>
              </a:xfrm>
              <a:prstGeom prst="rect">
                <a:avLst/>
              </a:prstGeom>
              <a:blipFill rotWithShape="0">
                <a:blip r:embed="rId11"/>
                <a:stretch>
                  <a:fillRect/>
                </a:stretch>
              </a:blipFill>
            </p:spPr>
            <p:txBody>
              <a:bodyPr/>
              <a:lstStyle/>
              <a:p>
                <a:r>
                  <a:rPr lang="en-US">
                    <a:noFill/>
                  </a:rPr>
                  <a:t> </a:t>
                </a:r>
              </a:p>
            </p:txBody>
          </p:sp>
        </mc:Fallback>
      </mc:AlternateContent>
      <p:sp>
        <p:nvSpPr>
          <p:cNvPr id="2" name="Oval 1"/>
          <p:cNvSpPr/>
          <p:nvPr/>
        </p:nvSpPr>
        <p:spPr>
          <a:xfrm>
            <a:off x="2774582" y="3562598"/>
            <a:ext cx="713232" cy="70488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7</a:t>
            </a:r>
            <a:endParaRPr lang="en-US" sz="3200" dirty="0">
              <a:solidFill>
                <a:schemeClr val="tx1"/>
              </a:solidFill>
            </a:endParaRPr>
          </a:p>
        </p:txBody>
      </p:sp>
      <mc:AlternateContent xmlns:mc="http://schemas.openxmlformats.org/markup-compatibility/2006" xmlns:a14="http://schemas.microsoft.com/office/drawing/2010/main">
        <mc:Choice Requires="a14">
          <p:sp>
            <p:nvSpPr>
              <p:cNvPr id="26" name="TextBox 25"/>
              <p:cNvSpPr txBox="1"/>
              <p:nvPr/>
            </p:nvSpPr>
            <p:spPr>
              <a:xfrm>
                <a:off x="4820772" y="6057199"/>
                <a:ext cx="2967479" cy="6109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solidFill>
                                <a:schemeClr val="tx1"/>
                              </a:solidFill>
                              <a:latin typeface="Cambria Math" panose="02040503050406030204" pitchFamily="18" charset="0"/>
                            </a:rPr>
                          </m:ctrlPr>
                        </m:fPr>
                        <m:num>
                          <m:r>
                            <a:rPr lang="en-US" b="0" i="1" smtClean="0">
                              <a:solidFill>
                                <a:schemeClr val="tx1"/>
                              </a:solidFill>
                              <a:latin typeface="Cambria Math" panose="02040503050406030204" pitchFamily="18" charset="0"/>
                            </a:rPr>
                            <m:t>1</m:t>
                          </m:r>
                        </m:num>
                        <m:den>
                          <m:r>
                            <a:rPr lang="en-US" b="0" i="1" smtClean="0">
                              <a:solidFill>
                                <a:schemeClr val="tx1"/>
                              </a:solidFill>
                              <a:latin typeface="Cambria Math" panose="02040503050406030204" pitchFamily="18" charset="0"/>
                            </a:rPr>
                            <m:t>2</m:t>
                          </m:r>
                        </m:den>
                      </m:f>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2</m:t>
                      </m:r>
                      <m:r>
                        <a:rPr lang="en-US" b="0" i="1" smtClean="0">
                          <a:solidFill>
                            <a:schemeClr val="tx1"/>
                          </a:solidFill>
                          <a:latin typeface="Cambria Math" panose="02040503050406030204" pitchFamily="18" charset="0"/>
                        </a:rPr>
                        <m:t>+</m:t>
                      </m:r>
                      <m:f>
                        <m:fPr>
                          <m:ctrlPr>
                            <a:rPr lang="en-US" b="0" i="1" smtClean="0">
                              <a:solidFill>
                                <a:schemeClr val="tx1"/>
                              </a:solidFill>
                              <a:latin typeface="Cambria Math" panose="02040503050406030204" pitchFamily="18" charset="0"/>
                            </a:rPr>
                          </m:ctrlPr>
                        </m:fPr>
                        <m:num>
                          <m:r>
                            <a:rPr lang="en-US" b="0" i="1" smtClean="0">
                              <a:solidFill>
                                <a:schemeClr val="tx1"/>
                              </a:solidFill>
                              <a:latin typeface="Cambria Math" panose="02040503050406030204" pitchFamily="18" charset="0"/>
                            </a:rPr>
                            <m:t>1</m:t>
                          </m:r>
                        </m:num>
                        <m:den>
                          <m:r>
                            <a:rPr lang="en-US" b="0" i="1" smtClean="0">
                              <a:solidFill>
                                <a:schemeClr val="tx1"/>
                              </a:solidFill>
                              <a:latin typeface="Cambria Math" panose="02040503050406030204" pitchFamily="18" charset="0"/>
                            </a:rPr>
                            <m:t>4</m:t>
                          </m:r>
                        </m:den>
                      </m:f>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4</m:t>
                      </m:r>
                      <m:r>
                        <a:rPr lang="en-US" b="0" i="1" smtClean="0">
                          <a:solidFill>
                            <a:schemeClr val="tx1"/>
                          </a:solidFill>
                          <a:latin typeface="Cambria Math" panose="02040503050406030204" pitchFamily="18" charset="0"/>
                        </a:rPr>
                        <m:t>+</m:t>
                      </m:r>
                      <m:f>
                        <m:fPr>
                          <m:ctrlPr>
                            <a:rPr lang="en-US" b="0" i="1" smtClean="0">
                              <a:solidFill>
                                <a:schemeClr val="tx1"/>
                              </a:solidFill>
                              <a:latin typeface="Cambria Math" panose="02040503050406030204" pitchFamily="18" charset="0"/>
                            </a:rPr>
                          </m:ctrlPr>
                        </m:fPr>
                        <m:num>
                          <m:r>
                            <a:rPr lang="en-US" b="0" i="1" smtClean="0">
                              <a:solidFill>
                                <a:schemeClr val="tx1"/>
                              </a:solidFill>
                              <a:latin typeface="Cambria Math" panose="02040503050406030204" pitchFamily="18" charset="0"/>
                            </a:rPr>
                            <m:t>1</m:t>
                          </m:r>
                        </m:num>
                        <m:den>
                          <m:r>
                            <a:rPr lang="en-US" b="0" i="1" smtClean="0">
                              <a:solidFill>
                                <a:schemeClr val="tx1"/>
                              </a:solidFill>
                              <a:latin typeface="Cambria Math" panose="02040503050406030204" pitchFamily="18" charset="0"/>
                            </a:rPr>
                            <m:t>4</m:t>
                          </m:r>
                        </m:den>
                      </m:f>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6</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3</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5</m:t>
                      </m:r>
                    </m:oMath>
                  </m:oMathPara>
                </a14:m>
                <a:endParaRPr lang="en-US" dirty="0">
                  <a:solidFill>
                    <a:schemeClr val="tx1"/>
                  </a:solidFill>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4820772" y="6057199"/>
                <a:ext cx="2967479" cy="610936"/>
              </a:xfrm>
              <a:prstGeom prst="rect">
                <a:avLst/>
              </a:prstGeom>
              <a:blipFill rotWithShape="0">
                <a:blip r:embed="rId12"/>
                <a:stretch>
                  <a:fillRect/>
                </a:stretch>
              </a:blipFill>
            </p:spPr>
            <p:txBody>
              <a:bodyPr/>
              <a:lstStyle/>
              <a:p>
                <a:r>
                  <a:rPr lang="en-US">
                    <a:noFill/>
                  </a:rPr>
                  <a:t> </a:t>
                </a:r>
              </a:p>
            </p:txBody>
          </p:sp>
        </mc:Fallback>
      </mc:AlternateContent>
      <p:sp>
        <p:nvSpPr>
          <p:cNvPr id="27" name="Oval 26"/>
          <p:cNvSpPr/>
          <p:nvPr/>
        </p:nvSpPr>
        <p:spPr>
          <a:xfrm>
            <a:off x="5883941" y="3453745"/>
            <a:ext cx="713232" cy="70488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3.5</a:t>
            </a:r>
            <a:endParaRPr lang="en-US" sz="2000" dirty="0">
              <a:solidFill>
                <a:schemeClr val="tx1"/>
              </a:solidFill>
            </a:endParaRPr>
          </a:p>
        </p:txBody>
      </p:sp>
    </p:spTree>
    <p:extLst>
      <p:ext uri="{BB962C8B-B14F-4D97-AF65-F5344CB8AC3E}">
        <p14:creationId xmlns:p14="http://schemas.microsoft.com/office/powerpoint/2010/main" val="11022706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H="1">
            <a:off x="0" y="788882"/>
            <a:ext cx="12192000"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6" name="TextBox 15"/>
          <p:cNvSpPr txBox="1"/>
          <p:nvPr/>
        </p:nvSpPr>
        <p:spPr>
          <a:xfrm>
            <a:off x="8543971" y="59422"/>
            <a:ext cx="3180679" cy="707886"/>
          </a:xfrm>
          <a:prstGeom prst="rect">
            <a:avLst/>
          </a:prstGeom>
          <a:noFill/>
        </p:spPr>
        <p:txBody>
          <a:bodyPr wrap="none" rtlCol="0">
            <a:spAutoFit/>
          </a:bodyPr>
          <a:lstStyle/>
          <a:p>
            <a:pPr algn="r" rtl="1"/>
            <a:r>
              <a:rPr lang="fa-IR" sz="4000" b="1" dirty="0" smtClean="0">
                <a:latin typeface="Gabriola" panose="04040605051002020D02" pitchFamily="82" charset="0"/>
                <a:cs typeface="2  Kamran" panose="00000400000000000000" pitchFamily="2" charset="-78"/>
              </a:rPr>
              <a:t>الگوریتم </a:t>
            </a:r>
            <a:r>
              <a:rPr lang="en-US" sz="4000" b="1" dirty="0" err="1" smtClean="0">
                <a:latin typeface="Gabriola" panose="04040605051002020D02" pitchFamily="82" charset="0"/>
                <a:cs typeface="2  Kamran" panose="00000400000000000000" pitchFamily="2" charset="-78"/>
              </a:rPr>
              <a:t>Expectimax</a:t>
            </a:r>
            <a:endParaRPr lang="en-US" sz="3600" dirty="0">
              <a:solidFill>
                <a:srgbClr val="0070C0"/>
              </a:solidFill>
              <a:latin typeface="Gabriola" panose="04040605051002020D02" pitchFamily="82" charset="0"/>
              <a:cs typeface="2  Kamran" panose="00000400000000000000" pitchFamily="2" charset="-78"/>
            </a:endParaRPr>
          </a:p>
        </p:txBody>
      </p:sp>
      <p:sp>
        <p:nvSpPr>
          <p:cNvPr id="17" name="TextBox 16"/>
          <p:cNvSpPr txBox="1"/>
          <p:nvPr/>
        </p:nvSpPr>
        <p:spPr>
          <a:xfrm>
            <a:off x="8847116" y="970958"/>
            <a:ext cx="3103055" cy="584775"/>
          </a:xfrm>
          <a:prstGeom prst="rect">
            <a:avLst/>
          </a:prstGeom>
          <a:noFill/>
        </p:spPr>
        <p:txBody>
          <a:bodyPr wrap="square" rtlCol="0">
            <a:spAutoFit/>
          </a:bodyPr>
          <a:lstStyle/>
          <a:p>
            <a:pPr algn="r" rtl="1"/>
            <a:r>
              <a:rPr lang="fa-IR" sz="3200" b="1" dirty="0" smtClean="0">
                <a:solidFill>
                  <a:srgbClr val="FF0000"/>
                </a:solidFill>
                <a:latin typeface="Gabriola" panose="04040605051002020D02" pitchFamily="82" charset="0"/>
                <a:cs typeface="2  Kamran" panose="00000400000000000000" pitchFamily="2" charset="-78"/>
              </a:rPr>
              <a:t>مثال</a:t>
            </a:r>
            <a:endParaRPr lang="en-US" sz="3200" b="1" dirty="0">
              <a:cs typeface="2  Kamran" panose="00000400000000000000" pitchFamily="2" charset="-78"/>
            </a:endParaRPr>
          </a:p>
        </p:txBody>
      </p:sp>
      <p:pic>
        <p:nvPicPr>
          <p:cNvPr id="4" name="Picture 3"/>
          <p:cNvPicPr>
            <a:picLocks noChangeAspect="1"/>
          </p:cNvPicPr>
          <p:nvPr/>
        </p:nvPicPr>
        <p:blipFill rotWithShape="1">
          <a:blip r:embed="rId2"/>
          <a:srcRect l="15785" t="26736" r="14790" b="20299"/>
          <a:stretch/>
        </p:blipFill>
        <p:spPr>
          <a:xfrm>
            <a:off x="1702676" y="1555733"/>
            <a:ext cx="9033641" cy="4307432"/>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2191406" y="4256689"/>
                <a:ext cx="365805" cy="6109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1</m:t>
                          </m:r>
                        </m:num>
                        <m:den>
                          <m:r>
                            <a:rPr lang="en-US" b="0" i="1" smtClean="0">
                              <a:solidFill>
                                <a:srgbClr val="0070C0"/>
                              </a:solidFill>
                              <a:latin typeface="Cambria Math" panose="02040503050406030204" pitchFamily="18" charset="0"/>
                            </a:rPr>
                            <m:t>2</m:t>
                          </m:r>
                        </m:den>
                      </m:f>
                    </m:oMath>
                  </m:oMathPara>
                </a14:m>
                <a:endParaRPr lang="en-US" dirty="0">
                  <a:solidFill>
                    <a:srgbClr val="0070C0"/>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191406" y="4256689"/>
                <a:ext cx="365805" cy="610936"/>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2798332" y="4562157"/>
                <a:ext cx="365805" cy="6109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1</m:t>
                          </m:r>
                        </m:num>
                        <m:den>
                          <m:r>
                            <a:rPr lang="en-US" b="0" i="1" smtClean="0">
                              <a:solidFill>
                                <a:srgbClr val="0070C0"/>
                              </a:solidFill>
                              <a:latin typeface="Cambria Math" panose="02040503050406030204" pitchFamily="18" charset="0"/>
                            </a:rPr>
                            <m:t>3</m:t>
                          </m:r>
                        </m:den>
                      </m:f>
                    </m:oMath>
                  </m:oMathPara>
                </a14:m>
                <a:endParaRPr lang="en-US" dirty="0">
                  <a:solidFill>
                    <a:srgbClr val="0070C0"/>
                  </a:solidFill>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2798332" y="4562157"/>
                <a:ext cx="365805" cy="610936"/>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3652867" y="4256689"/>
                <a:ext cx="365805" cy="6109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1</m:t>
                          </m:r>
                        </m:num>
                        <m:den>
                          <m:r>
                            <a:rPr lang="en-US" b="0" i="1" smtClean="0">
                              <a:solidFill>
                                <a:srgbClr val="0070C0"/>
                              </a:solidFill>
                              <a:latin typeface="Cambria Math" panose="02040503050406030204" pitchFamily="18" charset="0"/>
                            </a:rPr>
                            <m:t>6</m:t>
                          </m:r>
                        </m:den>
                      </m:f>
                    </m:oMath>
                  </m:oMathPara>
                </a14:m>
                <a:endParaRPr lang="en-US" dirty="0">
                  <a:solidFill>
                    <a:srgbClr val="0070C0"/>
                  </a:solidFill>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3652867" y="4256689"/>
                <a:ext cx="365805" cy="610936"/>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5307736" y="4251429"/>
                <a:ext cx="365805" cy="6109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1</m:t>
                          </m:r>
                        </m:num>
                        <m:den>
                          <m:r>
                            <a:rPr lang="en-US" b="0" i="1" smtClean="0">
                              <a:solidFill>
                                <a:srgbClr val="0070C0"/>
                              </a:solidFill>
                              <a:latin typeface="Cambria Math" panose="02040503050406030204" pitchFamily="18" charset="0"/>
                            </a:rPr>
                            <m:t>2</m:t>
                          </m:r>
                        </m:den>
                      </m:f>
                    </m:oMath>
                  </m:oMathPara>
                </a14:m>
                <a:endParaRPr lang="en-US" dirty="0">
                  <a:solidFill>
                    <a:srgbClr val="0070C0"/>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5307736" y="4251429"/>
                <a:ext cx="365805" cy="610936"/>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5914662" y="4556897"/>
                <a:ext cx="365805" cy="6109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1</m:t>
                          </m:r>
                        </m:num>
                        <m:den>
                          <m:r>
                            <a:rPr lang="en-US" b="0" i="1" smtClean="0">
                              <a:solidFill>
                                <a:srgbClr val="0070C0"/>
                              </a:solidFill>
                              <a:latin typeface="Cambria Math" panose="02040503050406030204" pitchFamily="18" charset="0"/>
                            </a:rPr>
                            <m:t>4</m:t>
                          </m:r>
                        </m:den>
                      </m:f>
                    </m:oMath>
                  </m:oMathPara>
                </a14:m>
                <a:endParaRPr lang="en-US" dirty="0">
                  <a:solidFill>
                    <a:srgbClr val="0070C0"/>
                  </a:solidFill>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5914662" y="4556897"/>
                <a:ext cx="365805" cy="610936"/>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6769197" y="4251429"/>
                <a:ext cx="365805" cy="6109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1</m:t>
                          </m:r>
                        </m:num>
                        <m:den>
                          <m:r>
                            <a:rPr lang="en-US" b="0" i="1" smtClean="0">
                              <a:solidFill>
                                <a:srgbClr val="0070C0"/>
                              </a:solidFill>
                              <a:latin typeface="Cambria Math" panose="02040503050406030204" pitchFamily="18" charset="0"/>
                            </a:rPr>
                            <m:t>4</m:t>
                          </m:r>
                        </m:den>
                      </m:f>
                    </m:oMath>
                  </m:oMathPara>
                </a14:m>
                <a:endParaRPr lang="en-US" dirty="0">
                  <a:solidFill>
                    <a:srgbClr val="0070C0"/>
                  </a:solidFill>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6769197" y="4251429"/>
                <a:ext cx="365805" cy="610936"/>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8409243" y="4204131"/>
                <a:ext cx="365805" cy="6109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1</m:t>
                          </m:r>
                        </m:num>
                        <m:den>
                          <m:r>
                            <a:rPr lang="en-US" b="0" i="1" smtClean="0">
                              <a:solidFill>
                                <a:srgbClr val="0070C0"/>
                              </a:solidFill>
                              <a:latin typeface="Cambria Math" panose="02040503050406030204" pitchFamily="18" charset="0"/>
                            </a:rPr>
                            <m:t>3</m:t>
                          </m:r>
                        </m:den>
                      </m:f>
                    </m:oMath>
                  </m:oMathPara>
                </a14:m>
                <a:endParaRPr lang="en-US" dirty="0">
                  <a:solidFill>
                    <a:srgbClr val="0070C0"/>
                  </a:solidFill>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8409243" y="4204131"/>
                <a:ext cx="365805" cy="610936"/>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9016169" y="4509599"/>
                <a:ext cx="365805" cy="6109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1</m:t>
                          </m:r>
                        </m:num>
                        <m:den>
                          <m:r>
                            <a:rPr lang="en-US" b="0" i="1" smtClean="0">
                              <a:solidFill>
                                <a:srgbClr val="0070C0"/>
                              </a:solidFill>
                              <a:latin typeface="Cambria Math" panose="02040503050406030204" pitchFamily="18" charset="0"/>
                            </a:rPr>
                            <m:t>3</m:t>
                          </m:r>
                        </m:den>
                      </m:f>
                    </m:oMath>
                  </m:oMathPara>
                </a14:m>
                <a:endParaRPr lang="en-US" dirty="0">
                  <a:solidFill>
                    <a:srgbClr val="0070C0"/>
                  </a:solidFill>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9016169" y="4509599"/>
                <a:ext cx="365805" cy="610936"/>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9870704" y="4204131"/>
                <a:ext cx="365805" cy="6109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1</m:t>
                          </m:r>
                        </m:num>
                        <m:den>
                          <m:r>
                            <a:rPr lang="en-US" b="0" i="1" smtClean="0">
                              <a:solidFill>
                                <a:srgbClr val="0070C0"/>
                              </a:solidFill>
                              <a:latin typeface="Cambria Math" panose="02040503050406030204" pitchFamily="18" charset="0"/>
                            </a:rPr>
                            <m:t>3</m:t>
                          </m:r>
                        </m:den>
                      </m:f>
                    </m:oMath>
                  </m:oMathPara>
                </a14:m>
                <a:endParaRPr lang="en-US" dirty="0">
                  <a:solidFill>
                    <a:srgbClr val="0070C0"/>
                  </a:solidFill>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9870704" y="4204131"/>
                <a:ext cx="365805" cy="610936"/>
              </a:xfrm>
              <a:prstGeom prst="rect">
                <a:avLst/>
              </a:prstGeom>
              <a:blipFill rotWithShape="0">
                <a:blip r:embed="rId11"/>
                <a:stretch>
                  <a:fillRect/>
                </a:stretch>
              </a:blipFill>
            </p:spPr>
            <p:txBody>
              <a:bodyPr/>
              <a:lstStyle/>
              <a:p>
                <a:r>
                  <a:rPr lang="en-US">
                    <a:noFill/>
                  </a:rPr>
                  <a:t> </a:t>
                </a:r>
              </a:p>
            </p:txBody>
          </p:sp>
        </mc:Fallback>
      </mc:AlternateContent>
      <p:sp>
        <p:nvSpPr>
          <p:cNvPr id="2" name="Oval 1"/>
          <p:cNvSpPr/>
          <p:nvPr/>
        </p:nvSpPr>
        <p:spPr>
          <a:xfrm>
            <a:off x="2774582" y="3562598"/>
            <a:ext cx="713232" cy="70488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7</a:t>
            </a:r>
            <a:endParaRPr lang="en-US" sz="2800" dirty="0">
              <a:solidFill>
                <a:schemeClr val="tx1"/>
              </a:solidFill>
            </a:endParaRPr>
          </a:p>
        </p:txBody>
      </p:sp>
      <mc:AlternateContent xmlns:mc="http://schemas.openxmlformats.org/markup-compatibility/2006" xmlns:a14="http://schemas.microsoft.com/office/drawing/2010/main">
        <mc:Choice Requires="a14">
          <p:sp>
            <p:nvSpPr>
              <p:cNvPr id="26" name="TextBox 25"/>
              <p:cNvSpPr txBox="1"/>
              <p:nvPr/>
            </p:nvSpPr>
            <p:spPr>
              <a:xfrm>
                <a:off x="7898234" y="5960978"/>
                <a:ext cx="2919389" cy="6127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solidFill>
                                <a:schemeClr val="tx1"/>
                              </a:solidFill>
                              <a:latin typeface="Cambria Math" panose="02040503050406030204" pitchFamily="18" charset="0"/>
                            </a:rPr>
                          </m:ctrlPr>
                        </m:fPr>
                        <m:num>
                          <m:r>
                            <a:rPr lang="en-US" b="0" i="1" smtClean="0">
                              <a:solidFill>
                                <a:schemeClr val="tx1"/>
                              </a:solidFill>
                              <a:latin typeface="Cambria Math" panose="02040503050406030204" pitchFamily="18" charset="0"/>
                            </a:rPr>
                            <m:t>1</m:t>
                          </m:r>
                        </m:num>
                        <m:den>
                          <m:r>
                            <a:rPr lang="en-US" b="0" i="1" smtClean="0">
                              <a:solidFill>
                                <a:schemeClr val="tx1"/>
                              </a:solidFill>
                              <a:latin typeface="Cambria Math" panose="02040503050406030204" pitchFamily="18" charset="0"/>
                            </a:rPr>
                            <m:t>3</m:t>
                          </m:r>
                        </m:den>
                      </m:f>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15</m:t>
                      </m:r>
                      <m:r>
                        <a:rPr lang="en-US" b="0" i="1" smtClean="0">
                          <a:solidFill>
                            <a:schemeClr val="tx1"/>
                          </a:solidFill>
                          <a:latin typeface="Cambria Math" panose="02040503050406030204" pitchFamily="18" charset="0"/>
                        </a:rPr>
                        <m:t>+</m:t>
                      </m:r>
                      <m:f>
                        <m:fPr>
                          <m:ctrlPr>
                            <a:rPr lang="en-US" b="0" i="1" smtClean="0">
                              <a:solidFill>
                                <a:schemeClr val="tx1"/>
                              </a:solidFill>
                              <a:latin typeface="Cambria Math" panose="02040503050406030204" pitchFamily="18" charset="0"/>
                            </a:rPr>
                          </m:ctrlPr>
                        </m:fPr>
                        <m:num>
                          <m:r>
                            <a:rPr lang="en-US" b="0" i="1" smtClean="0">
                              <a:solidFill>
                                <a:schemeClr val="tx1"/>
                              </a:solidFill>
                              <a:latin typeface="Cambria Math" panose="02040503050406030204" pitchFamily="18" charset="0"/>
                            </a:rPr>
                            <m:t>1</m:t>
                          </m:r>
                        </m:num>
                        <m:den>
                          <m:r>
                            <a:rPr lang="en-US" b="0" i="1" smtClean="0">
                              <a:solidFill>
                                <a:schemeClr val="tx1"/>
                              </a:solidFill>
                              <a:latin typeface="Cambria Math" panose="02040503050406030204" pitchFamily="18" charset="0"/>
                            </a:rPr>
                            <m:t>3</m:t>
                          </m:r>
                        </m:den>
                      </m:f>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6</m:t>
                      </m:r>
                      <m:r>
                        <a:rPr lang="en-US" b="0" i="1" smtClean="0">
                          <a:solidFill>
                            <a:schemeClr val="tx1"/>
                          </a:solidFill>
                          <a:latin typeface="Cambria Math" panose="02040503050406030204" pitchFamily="18" charset="0"/>
                        </a:rPr>
                        <m:t>+</m:t>
                      </m:r>
                      <m:f>
                        <m:fPr>
                          <m:ctrlPr>
                            <a:rPr lang="en-US" b="0" i="1" smtClean="0">
                              <a:solidFill>
                                <a:schemeClr val="tx1"/>
                              </a:solidFill>
                              <a:latin typeface="Cambria Math" panose="02040503050406030204" pitchFamily="18" charset="0"/>
                            </a:rPr>
                          </m:ctrlPr>
                        </m:fPr>
                        <m:num>
                          <m:r>
                            <a:rPr lang="en-US" b="0" i="1" smtClean="0">
                              <a:solidFill>
                                <a:schemeClr val="tx1"/>
                              </a:solidFill>
                              <a:latin typeface="Cambria Math" panose="02040503050406030204" pitchFamily="18" charset="0"/>
                            </a:rPr>
                            <m:t>1</m:t>
                          </m:r>
                        </m:num>
                        <m:den>
                          <m:r>
                            <a:rPr lang="en-US" b="0" i="1" smtClean="0">
                              <a:solidFill>
                                <a:schemeClr val="tx1"/>
                              </a:solidFill>
                              <a:latin typeface="Cambria Math" panose="02040503050406030204" pitchFamily="18" charset="0"/>
                            </a:rPr>
                            <m:t>3</m:t>
                          </m:r>
                        </m:den>
                      </m:f>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0</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7</m:t>
                      </m:r>
                    </m:oMath>
                  </m:oMathPara>
                </a14:m>
                <a:endParaRPr lang="en-US" dirty="0">
                  <a:solidFill>
                    <a:schemeClr val="tx1"/>
                  </a:solidFill>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7898234" y="5960978"/>
                <a:ext cx="2919389" cy="612732"/>
              </a:xfrm>
              <a:prstGeom prst="rect">
                <a:avLst/>
              </a:prstGeom>
              <a:blipFill rotWithShape="0">
                <a:blip r:embed="rId12"/>
                <a:stretch>
                  <a:fillRect/>
                </a:stretch>
              </a:blipFill>
            </p:spPr>
            <p:txBody>
              <a:bodyPr/>
              <a:lstStyle/>
              <a:p>
                <a:r>
                  <a:rPr lang="en-US">
                    <a:noFill/>
                  </a:rPr>
                  <a:t> </a:t>
                </a:r>
              </a:p>
            </p:txBody>
          </p:sp>
        </mc:Fallback>
      </mc:AlternateContent>
      <p:sp>
        <p:nvSpPr>
          <p:cNvPr id="27" name="Oval 26"/>
          <p:cNvSpPr/>
          <p:nvPr/>
        </p:nvSpPr>
        <p:spPr>
          <a:xfrm>
            <a:off x="5883941" y="3453745"/>
            <a:ext cx="713232" cy="70488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3.5</a:t>
            </a:r>
            <a:endParaRPr lang="en-US" sz="2000" dirty="0">
              <a:solidFill>
                <a:schemeClr val="tx1"/>
              </a:solidFill>
            </a:endParaRPr>
          </a:p>
        </p:txBody>
      </p:sp>
      <p:sp>
        <p:nvSpPr>
          <p:cNvPr id="28" name="Oval 27"/>
          <p:cNvSpPr/>
          <p:nvPr/>
        </p:nvSpPr>
        <p:spPr>
          <a:xfrm>
            <a:off x="8981419" y="3558645"/>
            <a:ext cx="713232" cy="70488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7</a:t>
            </a:r>
            <a:endParaRPr lang="en-US" sz="2000" dirty="0">
              <a:solidFill>
                <a:schemeClr val="tx1"/>
              </a:solidFill>
            </a:endParaRPr>
          </a:p>
        </p:txBody>
      </p:sp>
    </p:spTree>
    <p:extLst>
      <p:ext uri="{BB962C8B-B14F-4D97-AF65-F5344CB8AC3E}">
        <p14:creationId xmlns:p14="http://schemas.microsoft.com/office/powerpoint/2010/main" val="20790980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H="1">
            <a:off x="0" y="788882"/>
            <a:ext cx="12192000"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6" name="TextBox 15"/>
          <p:cNvSpPr txBox="1"/>
          <p:nvPr/>
        </p:nvSpPr>
        <p:spPr>
          <a:xfrm>
            <a:off x="8543971" y="59422"/>
            <a:ext cx="3180679" cy="707886"/>
          </a:xfrm>
          <a:prstGeom prst="rect">
            <a:avLst/>
          </a:prstGeom>
          <a:noFill/>
        </p:spPr>
        <p:txBody>
          <a:bodyPr wrap="none" rtlCol="0">
            <a:spAutoFit/>
          </a:bodyPr>
          <a:lstStyle/>
          <a:p>
            <a:pPr algn="r" rtl="1"/>
            <a:r>
              <a:rPr lang="fa-IR" sz="4000" b="1" dirty="0" smtClean="0">
                <a:latin typeface="Gabriola" panose="04040605051002020D02" pitchFamily="82" charset="0"/>
                <a:cs typeface="2  Kamran" panose="00000400000000000000" pitchFamily="2" charset="-78"/>
              </a:rPr>
              <a:t>الگوریتم </a:t>
            </a:r>
            <a:r>
              <a:rPr lang="en-US" sz="4000" b="1" dirty="0" err="1" smtClean="0">
                <a:latin typeface="Gabriola" panose="04040605051002020D02" pitchFamily="82" charset="0"/>
                <a:cs typeface="2  Kamran" panose="00000400000000000000" pitchFamily="2" charset="-78"/>
              </a:rPr>
              <a:t>Expectimax</a:t>
            </a:r>
            <a:endParaRPr lang="en-US" sz="3600" dirty="0">
              <a:solidFill>
                <a:srgbClr val="0070C0"/>
              </a:solidFill>
              <a:latin typeface="Gabriola" panose="04040605051002020D02" pitchFamily="82" charset="0"/>
              <a:cs typeface="2  Kamran" panose="00000400000000000000" pitchFamily="2" charset="-78"/>
            </a:endParaRPr>
          </a:p>
        </p:txBody>
      </p:sp>
      <p:sp>
        <p:nvSpPr>
          <p:cNvPr id="17" name="TextBox 16"/>
          <p:cNvSpPr txBox="1"/>
          <p:nvPr/>
        </p:nvSpPr>
        <p:spPr>
          <a:xfrm>
            <a:off x="8847116" y="970958"/>
            <a:ext cx="3103055" cy="584775"/>
          </a:xfrm>
          <a:prstGeom prst="rect">
            <a:avLst/>
          </a:prstGeom>
          <a:noFill/>
        </p:spPr>
        <p:txBody>
          <a:bodyPr wrap="square" rtlCol="0">
            <a:spAutoFit/>
          </a:bodyPr>
          <a:lstStyle/>
          <a:p>
            <a:pPr algn="r" rtl="1"/>
            <a:r>
              <a:rPr lang="fa-IR" sz="3200" b="1" dirty="0" smtClean="0">
                <a:solidFill>
                  <a:srgbClr val="FF0000"/>
                </a:solidFill>
                <a:latin typeface="Gabriola" panose="04040605051002020D02" pitchFamily="82" charset="0"/>
                <a:cs typeface="2  Kamran" panose="00000400000000000000" pitchFamily="2" charset="-78"/>
              </a:rPr>
              <a:t>مثال</a:t>
            </a:r>
            <a:endParaRPr lang="en-US" sz="3200" b="1" dirty="0">
              <a:cs typeface="2  Kamran" panose="00000400000000000000" pitchFamily="2" charset="-78"/>
            </a:endParaRPr>
          </a:p>
        </p:txBody>
      </p:sp>
      <p:pic>
        <p:nvPicPr>
          <p:cNvPr id="4" name="Picture 3"/>
          <p:cNvPicPr>
            <a:picLocks noChangeAspect="1"/>
          </p:cNvPicPr>
          <p:nvPr/>
        </p:nvPicPr>
        <p:blipFill rotWithShape="1">
          <a:blip r:embed="rId2"/>
          <a:srcRect l="15785" t="26736" r="14790" b="20299"/>
          <a:stretch/>
        </p:blipFill>
        <p:spPr>
          <a:xfrm>
            <a:off x="1702676" y="1555733"/>
            <a:ext cx="9033641" cy="4307432"/>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2191406" y="4256689"/>
                <a:ext cx="365805" cy="6109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1</m:t>
                          </m:r>
                        </m:num>
                        <m:den>
                          <m:r>
                            <a:rPr lang="en-US" b="0" i="1" smtClean="0">
                              <a:solidFill>
                                <a:srgbClr val="0070C0"/>
                              </a:solidFill>
                              <a:latin typeface="Cambria Math" panose="02040503050406030204" pitchFamily="18" charset="0"/>
                            </a:rPr>
                            <m:t>2</m:t>
                          </m:r>
                        </m:den>
                      </m:f>
                    </m:oMath>
                  </m:oMathPara>
                </a14:m>
                <a:endParaRPr lang="en-US" dirty="0">
                  <a:solidFill>
                    <a:srgbClr val="0070C0"/>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191406" y="4256689"/>
                <a:ext cx="365805" cy="610936"/>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2798332" y="4562157"/>
                <a:ext cx="365805" cy="6109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1</m:t>
                          </m:r>
                        </m:num>
                        <m:den>
                          <m:r>
                            <a:rPr lang="en-US" b="0" i="1" smtClean="0">
                              <a:solidFill>
                                <a:srgbClr val="0070C0"/>
                              </a:solidFill>
                              <a:latin typeface="Cambria Math" panose="02040503050406030204" pitchFamily="18" charset="0"/>
                            </a:rPr>
                            <m:t>3</m:t>
                          </m:r>
                        </m:den>
                      </m:f>
                    </m:oMath>
                  </m:oMathPara>
                </a14:m>
                <a:endParaRPr lang="en-US" dirty="0">
                  <a:solidFill>
                    <a:srgbClr val="0070C0"/>
                  </a:solidFill>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2798332" y="4562157"/>
                <a:ext cx="365805" cy="610936"/>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3652867" y="4256689"/>
                <a:ext cx="365805" cy="6109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1</m:t>
                          </m:r>
                        </m:num>
                        <m:den>
                          <m:r>
                            <a:rPr lang="en-US" b="0" i="1" smtClean="0">
                              <a:solidFill>
                                <a:srgbClr val="0070C0"/>
                              </a:solidFill>
                              <a:latin typeface="Cambria Math" panose="02040503050406030204" pitchFamily="18" charset="0"/>
                            </a:rPr>
                            <m:t>6</m:t>
                          </m:r>
                        </m:den>
                      </m:f>
                    </m:oMath>
                  </m:oMathPara>
                </a14:m>
                <a:endParaRPr lang="en-US" dirty="0">
                  <a:solidFill>
                    <a:srgbClr val="0070C0"/>
                  </a:solidFill>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3652867" y="4256689"/>
                <a:ext cx="365805" cy="610936"/>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5307736" y="4251429"/>
                <a:ext cx="365805" cy="6109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1</m:t>
                          </m:r>
                        </m:num>
                        <m:den>
                          <m:r>
                            <a:rPr lang="en-US" b="0" i="1" smtClean="0">
                              <a:solidFill>
                                <a:srgbClr val="0070C0"/>
                              </a:solidFill>
                              <a:latin typeface="Cambria Math" panose="02040503050406030204" pitchFamily="18" charset="0"/>
                            </a:rPr>
                            <m:t>2</m:t>
                          </m:r>
                        </m:den>
                      </m:f>
                    </m:oMath>
                  </m:oMathPara>
                </a14:m>
                <a:endParaRPr lang="en-US" dirty="0">
                  <a:solidFill>
                    <a:srgbClr val="0070C0"/>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5307736" y="4251429"/>
                <a:ext cx="365805" cy="610936"/>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5914662" y="4556897"/>
                <a:ext cx="365805" cy="6109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1</m:t>
                          </m:r>
                        </m:num>
                        <m:den>
                          <m:r>
                            <a:rPr lang="en-US" b="0" i="1" smtClean="0">
                              <a:solidFill>
                                <a:srgbClr val="0070C0"/>
                              </a:solidFill>
                              <a:latin typeface="Cambria Math" panose="02040503050406030204" pitchFamily="18" charset="0"/>
                            </a:rPr>
                            <m:t>4</m:t>
                          </m:r>
                        </m:den>
                      </m:f>
                    </m:oMath>
                  </m:oMathPara>
                </a14:m>
                <a:endParaRPr lang="en-US" dirty="0">
                  <a:solidFill>
                    <a:srgbClr val="0070C0"/>
                  </a:solidFill>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5914662" y="4556897"/>
                <a:ext cx="365805" cy="610936"/>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6769197" y="4251429"/>
                <a:ext cx="365805" cy="6109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1</m:t>
                          </m:r>
                        </m:num>
                        <m:den>
                          <m:r>
                            <a:rPr lang="en-US" b="0" i="1" smtClean="0">
                              <a:solidFill>
                                <a:srgbClr val="0070C0"/>
                              </a:solidFill>
                              <a:latin typeface="Cambria Math" panose="02040503050406030204" pitchFamily="18" charset="0"/>
                            </a:rPr>
                            <m:t>4</m:t>
                          </m:r>
                        </m:den>
                      </m:f>
                    </m:oMath>
                  </m:oMathPara>
                </a14:m>
                <a:endParaRPr lang="en-US" dirty="0">
                  <a:solidFill>
                    <a:srgbClr val="0070C0"/>
                  </a:solidFill>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6769197" y="4251429"/>
                <a:ext cx="365805" cy="610936"/>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8409243" y="4204131"/>
                <a:ext cx="365805" cy="6109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1</m:t>
                          </m:r>
                        </m:num>
                        <m:den>
                          <m:r>
                            <a:rPr lang="en-US" b="0" i="1" smtClean="0">
                              <a:solidFill>
                                <a:srgbClr val="0070C0"/>
                              </a:solidFill>
                              <a:latin typeface="Cambria Math" panose="02040503050406030204" pitchFamily="18" charset="0"/>
                            </a:rPr>
                            <m:t>3</m:t>
                          </m:r>
                        </m:den>
                      </m:f>
                    </m:oMath>
                  </m:oMathPara>
                </a14:m>
                <a:endParaRPr lang="en-US" dirty="0">
                  <a:solidFill>
                    <a:srgbClr val="0070C0"/>
                  </a:solidFill>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8409243" y="4204131"/>
                <a:ext cx="365805" cy="610936"/>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9016169" y="4509599"/>
                <a:ext cx="365805" cy="6109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1</m:t>
                          </m:r>
                        </m:num>
                        <m:den>
                          <m:r>
                            <a:rPr lang="en-US" b="0" i="1" smtClean="0">
                              <a:solidFill>
                                <a:srgbClr val="0070C0"/>
                              </a:solidFill>
                              <a:latin typeface="Cambria Math" panose="02040503050406030204" pitchFamily="18" charset="0"/>
                            </a:rPr>
                            <m:t>3</m:t>
                          </m:r>
                        </m:den>
                      </m:f>
                    </m:oMath>
                  </m:oMathPara>
                </a14:m>
                <a:endParaRPr lang="en-US" dirty="0">
                  <a:solidFill>
                    <a:srgbClr val="0070C0"/>
                  </a:solidFill>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9016169" y="4509599"/>
                <a:ext cx="365805" cy="610936"/>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9870704" y="4204131"/>
                <a:ext cx="365805" cy="6109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1</m:t>
                          </m:r>
                        </m:num>
                        <m:den>
                          <m:r>
                            <a:rPr lang="en-US" b="0" i="1" smtClean="0">
                              <a:solidFill>
                                <a:srgbClr val="0070C0"/>
                              </a:solidFill>
                              <a:latin typeface="Cambria Math" panose="02040503050406030204" pitchFamily="18" charset="0"/>
                            </a:rPr>
                            <m:t>3</m:t>
                          </m:r>
                        </m:den>
                      </m:f>
                    </m:oMath>
                  </m:oMathPara>
                </a14:m>
                <a:endParaRPr lang="en-US" dirty="0">
                  <a:solidFill>
                    <a:srgbClr val="0070C0"/>
                  </a:solidFill>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9870704" y="4204131"/>
                <a:ext cx="365805" cy="610936"/>
              </a:xfrm>
              <a:prstGeom prst="rect">
                <a:avLst/>
              </a:prstGeom>
              <a:blipFill rotWithShape="0">
                <a:blip r:embed="rId11"/>
                <a:stretch>
                  <a:fillRect/>
                </a:stretch>
              </a:blipFill>
            </p:spPr>
            <p:txBody>
              <a:bodyPr/>
              <a:lstStyle/>
              <a:p>
                <a:r>
                  <a:rPr lang="en-US">
                    <a:noFill/>
                  </a:rPr>
                  <a:t> </a:t>
                </a:r>
              </a:p>
            </p:txBody>
          </p:sp>
        </mc:Fallback>
      </mc:AlternateContent>
      <p:sp>
        <p:nvSpPr>
          <p:cNvPr id="2" name="Oval 1"/>
          <p:cNvSpPr/>
          <p:nvPr/>
        </p:nvSpPr>
        <p:spPr>
          <a:xfrm>
            <a:off x="2774582" y="3562598"/>
            <a:ext cx="713232" cy="70488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7</a:t>
            </a:r>
            <a:endParaRPr lang="en-US" sz="2800" dirty="0">
              <a:solidFill>
                <a:schemeClr val="tx1"/>
              </a:solidFill>
            </a:endParaRPr>
          </a:p>
        </p:txBody>
      </p:sp>
      <p:sp>
        <p:nvSpPr>
          <p:cNvPr id="27" name="Oval 26"/>
          <p:cNvSpPr/>
          <p:nvPr/>
        </p:nvSpPr>
        <p:spPr>
          <a:xfrm>
            <a:off x="5883941" y="3453745"/>
            <a:ext cx="713232" cy="70488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3.5</a:t>
            </a:r>
            <a:endParaRPr lang="en-US" sz="2000" dirty="0">
              <a:solidFill>
                <a:schemeClr val="tx1"/>
              </a:solidFill>
            </a:endParaRPr>
          </a:p>
        </p:txBody>
      </p:sp>
      <p:sp>
        <p:nvSpPr>
          <p:cNvPr id="28" name="Oval 27"/>
          <p:cNvSpPr/>
          <p:nvPr/>
        </p:nvSpPr>
        <p:spPr>
          <a:xfrm>
            <a:off x="8981419" y="3558645"/>
            <a:ext cx="713232" cy="70488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7</a:t>
            </a:r>
            <a:endParaRPr lang="en-US" sz="2000" dirty="0">
              <a:solidFill>
                <a:schemeClr val="tx1"/>
              </a:solidFill>
            </a:endParaRPr>
          </a:p>
        </p:txBody>
      </p:sp>
      <p:sp>
        <p:nvSpPr>
          <p:cNvPr id="5" name="Isosceles Triangle 4"/>
          <p:cNvSpPr/>
          <p:nvPr/>
        </p:nvSpPr>
        <p:spPr>
          <a:xfrm>
            <a:off x="5768478" y="1674421"/>
            <a:ext cx="965094" cy="748145"/>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7</a:t>
            </a:r>
            <a:endParaRPr lang="en-US" dirty="0">
              <a:solidFill>
                <a:schemeClr val="tx1"/>
              </a:solidFill>
            </a:endParaRPr>
          </a:p>
        </p:txBody>
      </p:sp>
    </p:spTree>
    <p:extLst>
      <p:ext uri="{BB962C8B-B14F-4D97-AF65-F5344CB8AC3E}">
        <p14:creationId xmlns:p14="http://schemas.microsoft.com/office/powerpoint/2010/main" val="9139497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5653454</TotalTime>
  <Words>974</Words>
  <Application>Microsoft Office PowerPoint</Application>
  <PresentationFormat>Widescreen</PresentationFormat>
  <Paragraphs>199</Paragraphs>
  <Slides>23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23</vt:i4>
      </vt:variant>
    </vt:vector>
  </HeadingPairs>
  <TitlesOfParts>
    <vt:vector size="34" baseType="lpstr">
      <vt:lpstr>2  Kamran</vt:lpstr>
      <vt:lpstr>2  Zar</vt:lpstr>
      <vt:lpstr>Arial</vt:lpstr>
      <vt:lpstr>B Yekan</vt:lpstr>
      <vt:lpstr>Calibri</vt:lpstr>
      <vt:lpstr>Calibri Light</vt:lpstr>
      <vt:lpstr>Cambria Math</vt:lpstr>
      <vt:lpstr>Courier New</vt:lpstr>
      <vt:lpstr>Gabriola</vt:lpstr>
      <vt:lpstr>Times New Roman</vt:lpstr>
      <vt:lpstr>Office Theme</vt:lpstr>
      <vt:lpstr>هوش مصنوعی (جستجو در حضور عامل های دیگر-بخش دوم)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معرفی و مفاهیم اولیه پایتون</dc:title>
  <dc:creator>Sadegh</dc:creator>
  <cp:lastModifiedBy>Ilia</cp:lastModifiedBy>
  <cp:revision>1213</cp:revision>
  <dcterms:created xsi:type="dcterms:W3CDTF">2019-12-14T18:20:14Z</dcterms:created>
  <dcterms:modified xsi:type="dcterms:W3CDTF">2020-12-05T15:40:22Z</dcterms:modified>
</cp:coreProperties>
</file>