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8" r:id="rId4"/>
    <p:sldId id="269" r:id="rId5"/>
    <p:sldId id="270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cs typeface="B Yekan" panose="00000400000000000000" pitchFamily="2" charset="-78"/>
              </a:defRPr>
            </a:lvl1pPr>
          </a:lstStyle>
          <a:p>
            <a:r>
              <a:rPr lang="fa-IR" dirty="0" smtClean="0"/>
              <a:t>برنامه سازی پیشرفته (مقدمه)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cs typeface="2  Kamran" panose="000004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 smtClean="0"/>
              <a:t>صادق اسکندری</a:t>
            </a:r>
          </a:p>
          <a:p>
            <a:r>
              <a:rPr lang="fa-IR" dirty="0" smtClean="0"/>
              <a:t>دانشگاه گیلان، گروه علوم کامپیوتر</a:t>
            </a:r>
          </a:p>
          <a:p>
            <a:r>
              <a:rPr lang="fa-IR" dirty="0" smtClean="0"/>
              <a:t>نیمسال دوم 98-99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899F3-6BE7-46ED-A53A-DCF404358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7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1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6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1">
              <a:defRPr>
                <a:cs typeface="B Yekan" panose="000004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algn="r" rtl="1">
              <a:defRPr b="1" baseline="0">
                <a:cs typeface="2  Zar" panose="00000400000000000000" pitchFamily="2" charset="-78"/>
              </a:defRPr>
            </a:lvl1pPr>
            <a:lvl2pPr algn="r" rtl="1">
              <a:defRPr>
                <a:cs typeface="2  Zar" panose="00000400000000000000" pitchFamily="2" charset="-78"/>
              </a:defRPr>
            </a:lvl2pPr>
            <a:lvl3pPr algn="r" rtl="1">
              <a:defRPr>
                <a:cs typeface="2  Zar" panose="00000400000000000000" pitchFamily="2" charset="-78"/>
              </a:defRPr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fa-IR" dirty="0" smtClean="0"/>
              <a:t>سطح اول</a:t>
            </a:r>
            <a:endParaRPr lang="en-US" dirty="0" smtClean="0"/>
          </a:p>
          <a:p>
            <a:pPr lvl="1"/>
            <a:r>
              <a:rPr lang="fa-IR" dirty="0" smtClean="0"/>
              <a:t>سطح دوم</a:t>
            </a:r>
            <a:endParaRPr lang="en-US" dirty="0" smtClean="0"/>
          </a:p>
          <a:p>
            <a:pPr lvl="2"/>
            <a:r>
              <a:rPr lang="fa-IR" dirty="0" smtClean="0"/>
              <a:t>سطح سوم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2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1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6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7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475C-F081-42DC-8781-5CA9D66BBF8C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9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degh28.github.io/AP98992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برنامه سازی پیشرفته (مقدمه)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صادق اسکندری - دانشکده علوم ریاضی، گروه علوم کامپیوتر</a:t>
            </a:r>
          </a:p>
          <a:p>
            <a:r>
              <a:rPr lang="en-US" dirty="0" smtClean="0"/>
              <a:t>eskandari@guilan.ac.ir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برنامه نویسی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32882" y="1690688"/>
            <a:ext cx="2937111" cy="4491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20" name="Rectangle 19"/>
          <p:cNvSpPr/>
          <p:nvPr/>
        </p:nvSpPr>
        <p:spPr>
          <a:xfrm>
            <a:off x="7954088" y="1965277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00011010101…..0001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954088" y="2499173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01110010101</a:t>
            </a:r>
            <a:r>
              <a:rPr lang="en-US" dirty="0"/>
              <a:t>…..</a:t>
            </a:r>
            <a:r>
              <a:rPr lang="en-US" dirty="0" smtClean="0"/>
              <a:t>0011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954088" y="3033069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00011010101…..</a:t>
            </a:r>
            <a:r>
              <a:rPr lang="en-US" dirty="0" smtClean="0"/>
              <a:t>0111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954087" y="4530766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00000000000…..1010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954087" y="5097293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0000000000…..10100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885899" y="4105617"/>
            <a:ext cx="2647665" cy="0"/>
          </a:xfrm>
          <a:prstGeom prst="straightConnector1">
            <a:avLst/>
          </a:prstGeom>
          <a:ln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0622" y="1941693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b="1" dirty="0" smtClean="0">
                <a:cs typeface="2  Kamran" panose="00000400000000000000" pitchFamily="2" charset="-78"/>
              </a:rPr>
              <a:t>برنامه نویسی امروزه </a:t>
            </a:r>
            <a:r>
              <a:rPr lang="en-US" sz="3200" b="1" dirty="0" smtClean="0">
                <a:cs typeface="2  Kamran" panose="00000400000000000000" pitchFamily="2" charset="-78"/>
              </a:rPr>
              <a:t> </a:t>
            </a:r>
            <a:r>
              <a:rPr lang="fa-IR" sz="3200" b="1" dirty="0" smtClean="0">
                <a:cs typeface="2  Kamran" panose="00000400000000000000" pitchFamily="2" charset="-78"/>
                <a:sym typeface="Wingdings" panose="05000000000000000000" pitchFamily="2" charset="2"/>
              </a:rPr>
              <a:t></a:t>
            </a:r>
            <a:endParaRPr lang="en-US" sz="3200" b="1" dirty="0">
              <a:cs typeface="2  Kamran" panose="00000400000000000000" pitchFamily="2" charset="-78"/>
            </a:endParaRP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63" y="2626108"/>
            <a:ext cx="4046518" cy="295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7148" y="5615908"/>
            <a:ext cx="3164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Language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8683" y="3336585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b="1" dirty="0" smtClean="0">
                <a:cs typeface="2  Kamran" panose="00000400000000000000" pitchFamily="2" charset="-78"/>
              </a:rPr>
              <a:t>ترجمه</a:t>
            </a:r>
            <a:endParaRPr lang="en-US" sz="3200" b="1" dirty="0">
              <a:cs typeface="2 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97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513"/>
          </a:xfrm>
        </p:spPr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انواع زبانهای برنامه نویسی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8913" y="3322073"/>
            <a:ext cx="1637731" cy="818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</a:t>
            </a:r>
          </a:p>
          <a:p>
            <a:pPr algn="ctr"/>
            <a:r>
              <a:rPr lang="en-US" dirty="0" smtClean="0"/>
              <a:t>P.cpp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063175" y="2115403"/>
            <a:ext cx="32825" cy="256913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80608" y="1746071"/>
            <a:ext cx="20730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200" dirty="0" smtClean="0">
                <a:cs typeface="2  Kamran" panose="00000400000000000000" pitchFamily="2" charset="-78"/>
              </a:rPr>
              <a:t>زمان برنامه نویسی</a:t>
            </a:r>
          </a:p>
          <a:p>
            <a:pPr algn="ctr" rtl="1"/>
            <a:r>
              <a:rPr lang="fa-IR" sz="3200" dirty="0" smtClean="0">
                <a:cs typeface="2  Kamran" panose="00000400000000000000" pitchFamily="2" charset="-78"/>
              </a:rPr>
              <a:t>(کامپیوتر مبدأ)</a:t>
            </a:r>
            <a:endParaRPr lang="en-US" sz="3200" dirty="0">
              <a:cs typeface="2  Kamra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70745" y="1746071"/>
            <a:ext cx="16834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200" dirty="0" smtClean="0">
                <a:cs typeface="2  Kamran" panose="00000400000000000000" pitchFamily="2" charset="-78"/>
              </a:rPr>
              <a:t>زمان اجرا</a:t>
            </a:r>
          </a:p>
          <a:p>
            <a:pPr algn="ctr" rtl="1"/>
            <a:r>
              <a:rPr lang="fa-IR" sz="3200" dirty="0" smtClean="0">
                <a:cs typeface="2  Kamran" panose="00000400000000000000" pitchFamily="2" charset="-78"/>
              </a:rPr>
              <a:t>(کامپیوتر مقصد)</a:t>
            </a:r>
            <a:endParaRPr lang="en-US" sz="3200" dirty="0">
              <a:cs typeface="2  Kamran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77170" y="3322073"/>
            <a:ext cx="1637731" cy="818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Code</a:t>
            </a:r>
          </a:p>
          <a:p>
            <a:pPr algn="ctr"/>
            <a:r>
              <a:rPr lang="en-US" dirty="0" smtClean="0"/>
              <a:t>P.exe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3"/>
            <a:endCxn id="21" idx="1"/>
          </p:cNvCxnSpPr>
          <p:nvPr/>
        </p:nvCxnSpPr>
        <p:spPr>
          <a:xfrm>
            <a:off x="2676644" y="3731506"/>
            <a:ext cx="1500526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1" idx="3"/>
          </p:cNvCxnSpPr>
          <p:nvPr/>
        </p:nvCxnSpPr>
        <p:spPr>
          <a:xfrm>
            <a:off x="5814901" y="3731506"/>
            <a:ext cx="370892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17528" y="3362174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4783" y="3546840"/>
            <a:ext cx="659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C++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110849" y="4332849"/>
            <a:ext cx="94195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</a:rPr>
              <a:t>زبان کامپایلری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</a:rPr>
              <a:t>سرعت اجرای بالا </a:t>
            </a:r>
            <a:r>
              <a:rPr lang="fa-IR" sz="3200" b="1" dirty="0" smtClean="0">
                <a:cs typeface="2  Kamran" panose="00000400000000000000" pitchFamily="2" charset="-78"/>
                <a:sym typeface="Wingdings" panose="05000000000000000000" pitchFamily="2" charset="2"/>
              </a:rPr>
              <a:t>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  <a:sym typeface="Wingdings" panose="05000000000000000000" pitchFamily="2" charset="2"/>
              </a:rPr>
              <a:t>اگر معماری کامپیوتر مبدا با معماری کامپیوتر مقصد یکسان نباشد، خطا رخ می دهد  </a:t>
            </a:r>
            <a:endParaRPr lang="en-US" sz="3200" b="1" dirty="0">
              <a:cs typeface="2 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93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8" grpId="0"/>
      <p:bldP spid="21" grpId="0" animBg="1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513"/>
          </a:xfrm>
        </p:spPr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انواع زبانهای برنامه نویسی</a:t>
            </a:r>
            <a:endParaRPr lang="en-US" dirty="0">
              <a:cs typeface="B Yekan" panose="00000400000000000000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115403"/>
            <a:ext cx="23446" cy="245659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80608" y="1746071"/>
            <a:ext cx="2073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200" dirty="0" smtClean="0">
                <a:cs typeface="2  Kamran" panose="00000400000000000000" pitchFamily="2" charset="-78"/>
              </a:rPr>
              <a:t>زمان برنامه نویسی</a:t>
            </a:r>
            <a:endParaRPr lang="en-US" sz="3200" dirty="0">
              <a:cs typeface="2  Kamra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34438" y="1746071"/>
            <a:ext cx="1156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200" dirty="0" smtClean="0">
                <a:cs typeface="2  Kamran" panose="00000400000000000000" pitchFamily="2" charset="-78"/>
              </a:rPr>
              <a:t>زمان اجرا</a:t>
            </a:r>
            <a:endParaRPr lang="en-US" sz="3200" dirty="0">
              <a:cs typeface="2  Kamran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36569" y="3122782"/>
            <a:ext cx="1637731" cy="818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</a:t>
            </a:r>
          </a:p>
          <a:p>
            <a:pPr algn="ctr"/>
            <a:r>
              <a:rPr lang="en-US" dirty="0" smtClean="0"/>
              <a:t>P.java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174826" y="3122782"/>
            <a:ext cx="1637731" cy="818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Code</a:t>
            </a:r>
          </a:p>
          <a:p>
            <a:pPr algn="ctr"/>
            <a:r>
              <a:rPr lang="en-US" dirty="0" err="1" smtClean="0"/>
              <a:t>P.class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3"/>
            <a:endCxn id="31" idx="1"/>
          </p:cNvCxnSpPr>
          <p:nvPr/>
        </p:nvCxnSpPr>
        <p:spPr>
          <a:xfrm>
            <a:off x="2674300" y="3532215"/>
            <a:ext cx="1500526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3"/>
            <a:endCxn id="36" idx="1"/>
          </p:cNvCxnSpPr>
          <p:nvPr/>
        </p:nvCxnSpPr>
        <p:spPr>
          <a:xfrm flipV="1">
            <a:off x="5812557" y="3529870"/>
            <a:ext cx="1468884" cy="2345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15184" y="3162883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8031" y="3347549"/>
            <a:ext cx="803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JAVA</a:t>
            </a:r>
            <a:endParaRPr lang="en-US" sz="2400" b="1" dirty="0"/>
          </a:p>
        </p:txBody>
      </p:sp>
      <p:sp>
        <p:nvSpPr>
          <p:cNvPr id="36" name="Rectangle 35"/>
          <p:cNvSpPr/>
          <p:nvPr/>
        </p:nvSpPr>
        <p:spPr>
          <a:xfrm>
            <a:off x="7281441" y="3120437"/>
            <a:ext cx="1637731" cy="818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Code</a:t>
            </a:r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8919172" y="3527526"/>
            <a:ext cx="1405795" cy="2344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546999" y="2663834"/>
            <a:ext cx="3140301" cy="132036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823632" y="2699105"/>
            <a:ext cx="272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Java Virtual Machine (JVM)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984212" y="4332849"/>
            <a:ext cx="95462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</a:rPr>
              <a:t>زبان کامپایلری-مفسری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</a:rPr>
              <a:t>سرعت اجرای پایین تر نسبت به زبانهای کامپایلری </a:t>
            </a:r>
            <a:r>
              <a:rPr lang="fa-IR" sz="3200" b="1" dirty="0" smtClean="0">
                <a:cs typeface="2  Kamran" panose="00000400000000000000" pitchFamily="2" charset="-78"/>
                <a:sym typeface="Wingdings" panose="05000000000000000000" pitchFamily="2" charset="2"/>
              </a:rPr>
              <a:t></a:t>
            </a:r>
            <a:endParaRPr lang="fa-IR" sz="3200" b="1" dirty="0" smtClean="0">
              <a:cs typeface="2  Kamra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  <a:sym typeface="Wingdings" panose="05000000000000000000" pitchFamily="2" charset="2"/>
              </a:rPr>
              <a:t>اگر معماری کامپیوتر مبدا با معماری کامپیوتر مقصد یکسان نباشد، خطا رخ نمی دهد  </a:t>
            </a:r>
            <a:endParaRPr lang="en-US" sz="3200" b="1" dirty="0">
              <a:cs typeface="2 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01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30" grpId="0" animBg="1"/>
      <p:bldP spid="31" grpId="0" animBg="1"/>
      <p:bldP spid="34" grpId="0"/>
      <p:bldP spid="35" grpId="0"/>
      <p:bldP spid="36" grpId="0" animBg="1"/>
      <p:bldP spid="26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513"/>
          </a:xfrm>
        </p:spPr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انواع زبانهای برنامه نویسی</a:t>
            </a:r>
            <a:endParaRPr lang="en-US" dirty="0">
              <a:cs typeface="B Yekan" panose="00000400000000000000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115403"/>
            <a:ext cx="9378" cy="235812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80608" y="1746071"/>
            <a:ext cx="2073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200" dirty="0" smtClean="0">
                <a:cs typeface="2  Kamran" panose="00000400000000000000" pitchFamily="2" charset="-78"/>
              </a:rPr>
              <a:t>زمان برنامه نویسی</a:t>
            </a:r>
            <a:endParaRPr lang="en-US" sz="3200" dirty="0">
              <a:cs typeface="2  Kamra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34438" y="1746071"/>
            <a:ext cx="1156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200" dirty="0" smtClean="0">
                <a:cs typeface="2  Kamran" panose="00000400000000000000" pitchFamily="2" charset="-78"/>
              </a:rPr>
              <a:t>زمان اجرا</a:t>
            </a:r>
            <a:endParaRPr lang="en-US" sz="3200" dirty="0">
              <a:cs typeface="2  Kamran" panose="00000400000000000000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85915" y="3106369"/>
            <a:ext cx="1637731" cy="818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Code</a:t>
            </a:r>
          </a:p>
          <a:p>
            <a:pPr algn="ctr"/>
            <a:r>
              <a:rPr lang="en-US" dirty="0" smtClean="0"/>
              <a:t>P.py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822380" y="3104024"/>
            <a:ext cx="1637731" cy="818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Code</a:t>
            </a:r>
          </a:p>
          <a:p>
            <a:pPr algn="ctr"/>
            <a:r>
              <a:rPr lang="en-US" dirty="0" err="1" smtClean="0"/>
              <a:t>P.pyc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0" idx="3"/>
            <a:endCxn id="41" idx="1"/>
          </p:cNvCxnSpPr>
          <p:nvPr/>
        </p:nvCxnSpPr>
        <p:spPr>
          <a:xfrm flipV="1">
            <a:off x="3023646" y="3513457"/>
            <a:ext cx="3798734" cy="2345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1" idx="3"/>
            <a:endCxn id="46" idx="1"/>
          </p:cNvCxnSpPr>
          <p:nvPr/>
        </p:nvCxnSpPr>
        <p:spPr>
          <a:xfrm>
            <a:off x="8460111" y="3513457"/>
            <a:ext cx="450839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9752" y="3331136"/>
            <a:ext cx="1100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Python</a:t>
            </a:r>
            <a:endParaRPr lang="en-US" sz="2400" b="1" dirty="0"/>
          </a:p>
        </p:txBody>
      </p:sp>
      <p:sp>
        <p:nvSpPr>
          <p:cNvPr id="46" name="Rectangle 45"/>
          <p:cNvSpPr/>
          <p:nvPr/>
        </p:nvSpPr>
        <p:spPr>
          <a:xfrm>
            <a:off x="8910950" y="3104024"/>
            <a:ext cx="1637731" cy="818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Machine Code</a:t>
            </a:r>
          </a:p>
        </p:txBody>
      </p:sp>
      <p:cxnSp>
        <p:nvCxnSpPr>
          <p:cNvPr id="47" name="Straight Arrow Connector 46"/>
          <p:cNvCxnSpPr>
            <a:stCxn id="46" idx="3"/>
          </p:cNvCxnSpPr>
          <p:nvPr/>
        </p:nvCxnSpPr>
        <p:spPr>
          <a:xfrm flipV="1">
            <a:off x="10548681" y="3511113"/>
            <a:ext cx="1405795" cy="2344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547000" y="2647420"/>
            <a:ext cx="4102244" cy="134822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835353" y="2682692"/>
            <a:ext cx="304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Python Virtual Machine (PVM)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984212" y="4332849"/>
            <a:ext cx="954620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</a:rPr>
              <a:t>زبان مفسری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</a:rPr>
              <a:t>سرعت اجرای پایین تر </a:t>
            </a:r>
            <a:r>
              <a:rPr lang="fa-IR" sz="3200" b="1" dirty="0" smtClean="0">
                <a:cs typeface="2  Kamran" panose="00000400000000000000" pitchFamily="2" charset="-78"/>
                <a:sym typeface="Wingdings" panose="05000000000000000000" pitchFamily="2" charset="2"/>
              </a:rPr>
              <a:t></a:t>
            </a:r>
            <a:endParaRPr lang="en-US" sz="3200" b="1" dirty="0" smtClean="0">
              <a:cs typeface="2  Kamran" panose="00000400000000000000" pitchFamily="2" charset="-78"/>
              <a:sym typeface="Wingdings" panose="05000000000000000000" pitchFamily="2" charset="2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  <a:sym typeface="Wingdings" panose="05000000000000000000" pitchFamily="2" charset="2"/>
              </a:rPr>
              <a:t>قابلیت انتقال کدها </a:t>
            </a:r>
            <a:endParaRPr lang="fa-IR" sz="3200" b="1" dirty="0" smtClean="0">
              <a:cs typeface="2  Kamra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cs typeface="2  Kamran" panose="00000400000000000000" pitchFamily="2" charset="-78"/>
                <a:sym typeface="Wingdings" panose="05000000000000000000" pitchFamily="2" charset="2"/>
              </a:rPr>
              <a:t>اگر معماری کامپیوتر مبدا با معماری کامپیوتر مقصد یکسان نباشد، خطا رخ نمی دهد  </a:t>
            </a:r>
            <a:endParaRPr lang="en-US" sz="3200" b="1" dirty="0">
              <a:cs typeface="2 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76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40" grpId="0" animBg="1"/>
      <p:bldP spid="41" grpId="0" animBg="1"/>
      <p:bldP spid="45" grpId="0"/>
      <p:bldP spid="46" grpId="0" animBg="1"/>
      <p:bldP spid="48" grpId="0" animBg="1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درباره این کلاس ....</a:t>
            </a:r>
            <a:endParaRPr lang="en-US" dirty="0">
              <a:cs typeface="B Yeka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7053" t="24266" r="3843" b="41289"/>
          <a:stretch/>
        </p:blipFill>
        <p:spPr>
          <a:xfrm>
            <a:off x="491140" y="1690688"/>
            <a:ext cx="11209719" cy="367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0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درباره این کلاس ....</a:t>
            </a:r>
            <a:endParaRPr lang="en-US" dirty="0">
              <a:cs typeface="B Yeka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4105" t="21081" r="35858" b="51045"/>
          <a:stretch/>
        </p:blipFill>
        <p:spPr>
          <a:xfrm>
            <a:off x="3583252" y="1787857"/>
            <a:ext cx="5025496" cy="393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درباره این کلاس ....</a:t>
            </a:r>
            <a:endParaRPr lang="en-US" dirty="0">
              <a:cs typeface="B Yeka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4664" t="41190" r="2164" b="7441"/>
          <a:stretch/>
        </p:blipFill>
        <p:spPr>
          <a:xfrm>
            <a:off x="2292822" y="1390438"/>
            <a:ext cx="9899177" cy="537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درباره این کلاس ....</a:t>
            </a:r>
            <a:endParaRPr lang="en-US" dirty="0">
              <a:cs typeface="B Yeka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" t="9333" r="37" b="5650"/>
          <a:stretch/>
        </p:blipFill>
        <p:spPr>
          <a:xfrm>
            <a:off x="1162334" y="2400837"/>
            <a:ext cx="9321422" cy="4457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1690688"/>
            <a:ext cx="5675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hlinkClick r:id="rId3"/>
              </a:rPr>
              <a:t>https://sadegh28.github.io/AP98992/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83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ساختار کامپیوتر پایه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99045" y="2852382"/>
            <a:ext cx="2715904" cy="1897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26591" y="3261815"/>
            <a:ext cx="2047164" cy="11191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2  Kamran" panose="00000400000000000000" pitchFamily="2" charset="-78"/>
              </a:rPr>
              <a:t>گذرگاه مشترک</a:t>
            </a:r>
            <a:endParaRPr lang="en-US" sz="3600" b="1" dirty="0">
              <a:cs typeface="2  Kamra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7868" y="1937983"/>
            <a:ext cx="2409967" cy="3712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RAM</a:t>
            </a:r>
            <a:endParaRPr lang="en-US" sz="4400" dirty="0"/>
          </a:p>
        </p:txBody>
      </p:sp>
      <p:sp>
        <p:nvSpPr>
          <p:cNvPr id="7" name="Oval 6"/>
          <p:cNvSpPr/>
          <p:nvPr/>
        </p:nvSpPr>
        <p:spPr>
          <a:xfrm>
            <a:off x="4933666" y="5235551"/>
            <a:ext cx="1446662" cy="13511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CPU</a:t>
            </a:r>
            <a:endParaRPr lang="en-US" sz="3600" dirty="0"/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>
          <a:xfrm>
            <a:off x="5656997" y="4749421"/>
            <a:ext cx="0" cy="4861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4" idx="1"/>
          </p:cNvCxnSpPr>
          <p:nvPr/>
        </p:nvCxnSpPr>
        <p:spPr>
          <a:xfrm>
            <a:off x="3257835" y="3794079"/>
            <a:ext cx="1041210" cy="68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Hexagon 13"/>
          <p:cNvSpPr/>
          <p:nvPr/>
        </p:nvSpPr>
        <p:spPr>
          <a:xfrm>
            <a:off x="8666328" y="1937983"/>
            <a:ext cx="2088108" cy="1651378"/>
          </a:xfrm>
          <a:prstGeom prst="hex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INPUT</a:t>
            </a:r>
            <a:endParaRPr lang="en-US" sz="3200" dirty="0"/>
          </a:p>
        </p:txBody>
      </p:sp>
      <p:sp>
        <p:nvSpPr>
          <p:cNvPr id="15" name="Hexagon 14"/>
          <p:cNvSpPr/>
          <p:nvPr/>
        </p:nvSpPr>
        <p:spPr>
          <a:xfrm>
            <a:off x="8666328" y="3923732"/>
            <a:ext cx="2088108" cy="1651378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OUTPUT</a:t>
            </a:r>
            <a:endParaRPr lang="en-US" sz="2800" dirty="0"/>
          </a:p>
        </p:txBody>
      </p:sp>
      <p:cxnSp>
        <p:nvCxnSpPr>
          <p:cNvPr id="17" name="Straight Arrow Connector 16"/>
          <p:cNvCxnSpPr>
            <a:stCxn id="14" idx="3"/>
            <a:endCxn id="4" idx="3"/>
          </p:cNvCxnSpPr>
          <p:nvPr/>
        </p:nvCxnSpPr>
        <p:spPr>
          <a:xfrm flipH="1">
            <a:off x="7014949" y="2763672"/>
            <a:ext cx="1651379" cy="1037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  <a:endCxn id="15" idx="3"/>
          </p:cNvCxnSpPr>
          <p:nvPr/>
        </p:nvCxnSpPr>
        <p:spPr>
          <a:xfrm>
            <a:off x="7014949" y="3800902"/>
            <a:ext cx="1651379" cy="9485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0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چرخه اجرای برنامه توسط پردازنده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1934" y="1690689"/>
            <a:ext cx="2937111" cy="4491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" name="Oval 6"/>
          <p:cNvSpPr/>
          <p:nvPr/>
        </p:nvSpPr>
        <p:spPr>
          <a:xfrm>
            <a:off x="7472149" y="3260999"/>
            <a:ext cx="1446662" cy="13511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CPU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583140" y="1965278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X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83140" y="2499174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 = X*2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83140" y="3033070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Y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583139" y="4530767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83139" y="5097294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8167" y="458771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00440" y="50813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</a:t>
            </a:r>
            <a:endParaRPr lang="en-US" sz="24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89862" y="2224585"/>
            <a:ext cx="3282287" cy="1327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374548">
            <a:off x="5446852" y="2453172"/>
            <a:ext cx="97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Fetch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837383" y="4790074"/>
            <a:ext cx="271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Decode and Execute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347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نمایش برنامه و داده ها در </a:t>
            </a:r>
            <a:r>
              <a:rPr lang="en-US" dirty="0" smtClean="0">
                <a:cs typeface="B Yekan" panose="00000400000000000000" pitchFamily="2" charset="-78"/>
              </a:rPr>
              <a:t>RAM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1934" y="1690689"/>
            <a:ext cx="2937111" cy="4491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1583140" y="1965278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X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83140" y="2499174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 = X*2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83140" y="3033070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Y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583139" y="4530767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83139" y="5097294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8167" y="458771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00440" y="50813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</a:t>
            </a:r>
            <a:endParaRPr lang="en-US" sz="2400" b="1" dirty="0"/>
          </a:p>
        </p:txBody>
      </p:sp>
      <p:sp>
        <p:nvSpPr>
          <p:cNvPr id="3" name="Right Arrow 2"/>
          <p:cNvSpPr/>
          <p:nvPr/>
        </p:nvSpPr>
        <p:spPr>
          <a:xfrm>
            <a:off x="4885899" y="3289110"/>
            <a:ext cx="2033516" cy="57320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32882" y="1690688"/>
            <a:ext cx="2937111" cy="4491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20" name="Rectangle 19"/>
          <p:cNvSpPr/>
          <p:nvPr/>
        </p:nvSpPr>
        <p:spPr>
          <a:xfrm>
            <a:off x="7954088" y="1965277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00011010101…..0001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954088" y="2499173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01110010101</a:t>
            </a:r>
            <a:r>
              <a:rPr lang="en-US" dirty="0"/>
              <a:t>…..</a:t>
            </a:r>
            <a:r>
              <a:rPr lang="en-US" dirty="0" smtClean="0"/>
              <a:t>0011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954088" y="3033069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00011010101…..</a:t>
            </a:r>
            <a:r>
              <a:rPr lang="en-US" dirty="0" smtClean="0"/>
              <a:t>0111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954087" y="4530766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00000000000…..1010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954087" y="5097293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0000000000…..10100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22843" y="2760112"/>
            <a:ext cx="2573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b="1" dirty="0" smtClean="0">
                <a:cs typeface="2  Kamran" panose="00000400000000000000" pitchFamily="2" charset="-78"/>
              </a:rPr>
              <a:t>نمای واقعی از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7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5" grpId="0" animBg="1"/>
      <p:bldP spid="27" grpId="0" animBg="1"/>
      <p:bldP spid="28" grpId="0" animBg="1"/>
      <p:bldP spid="29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ekan" panose="00000400000000000000" pitchFamily="2" charset="-78"/>
              </a:rPr>
              <a:t>برنامه نویسی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32882" y="1690688"/>
            <a:ext cx="2937111" cy="4491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20" name="Rectangle 19"/>
          <p:cNvSpPr/>
          <p:nvPr/>
        </p:nvSpPr>
        <p:spPr>
          <a:xfrm>
            <a:off x="7954088" y="1965277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00011010101…..0001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954088" y="2499173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01110010101</a:t>
            </a:r>
            <a:r>
              <a:rPr lang="en-US" dirty="0"/>
              <a:t>…..</a:t>
            </a:r>
            <a:r>
              <a:rPr lang="en-US" dirty="0" smtClean="0"/>
              <a:t>0011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954088" y="3033069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00011010101…..</a:t>
            </a:r>
            <a:r>
              <a:rPr lang="en-US" dirty="0" smtClean="0"/>
              <a:t>0111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954087" y="4530766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00000000000…..1010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954087" y="5097293"/>
            <a:ext cx="2606723" cy="518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0000000000…..10100</a:t>
            </a: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" t="-274" r="2202" b="20876"/>
          <a:stretch/>
        </p:blipFill>
        <p:spPr bwMode="auto">
          <a:xfrm>
            <a:off x="382137" y="2674960"/>
            <a:ext cx="4351078" cy="286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885899" y="4105617"/>
            <a:ext cx="2647665" cy="0"/>
          </a:xfrm>
          <a:prstGeom prst="straightConnector1">
            <a:avLst/>
          </a:prstGeom>
          <a:ln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3350" y="1965277"/>
            <a:ext cx="4185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b="1" dirty="0" smtClean="0">
                <a:cs typeface="2  Kamran" panose="00000400000000000000" pitchFamily="2" charset="-78"/>
              </a:rPr>
              <a:t>برنامه نویسی در زمان های قدیم </a:t>
            </a:r>
            <a:r>
              <a:rPr lang="en-US" sz="3200" b="1" dirty="0" smtClean="0">
                <a:cs typeface="2  Kamran" panose="00000400000000000000" pitchFamily="2" charset="-78"/>
              </a:rPr>
              <a:t> </a:t>
            </a:r>
            <a:r>
              <a:rPr lang="en-US" sz="3200" b="1" dirty="0" smtClean="0">
                <a:cs typeface="2  Kamran" panose="00000400000000000000" pitchFamily="2" charset="-78"/>
                <a:sym typeface="Wingdings" panose="05000000000000000000" pitchFamily="2" charset="2"/>
              </a:rPr>
              <a:t></a:t>
            </a:r>
            <a:endParaRPr lang="en-US" sz="3200" b="1" dirty="0">
              <a:cs typeface="2  Kamra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8424" y="5536275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Punch Cards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</TotalTime>
  <Words>303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2  Kamran</vt:lpstr>
      <vt:lpstr>2  Zar</vt:lpstr>
      <vt:lpstr>Arial</vt:lpstr>
      <vt:lpstr>B Yekan</vt:lpstr>
      <vt:lpstr>Calibri</vt:lpstr>
      <vt:lpstr>Calibri Light</vt:lpstr>
      <vt:lpstr>Times New Roman</vt:lpstr>
      <vt:lpstr>Wingdings</vt:lpstr>
      <vt:lpstr>Office Theme</vt:lpstr>
      <vt:lpstr>برنامه سازی پیشرفته (مقدمه) </vt:lpstr>
      <vt:lpstr>درباره این کلاس ....</vt:lpstr>
      <vt:lpstr>درباره این کلاس ....</vt:lpstr>
      <vt:lpstr>درباره این کلاس ....</vt:lpstr>
      <vt:lpstr>درباره این کلاس ....</vt:lpstr>
      <vt:lpstr>ساختار کامپیوتر پایه</vt:lpstr>
      <vt:lpstr>چرخه اجرای برنامه توسط پردازنده</vt:lpstr>
      <vt:lpstr>نمایش برنامه و داده ها در RAM</vt:lpstr>
      <vt:lpstr>برنامه نویسی</vt:lpstr>
      <vt:lpstr>برنامه نویسی</vt:lpstr>
      <vt:lpstr>انواع زبانهای برنامه نویسی</vt:lpstr>
      <vt:lpstr>انواع زبانهای برنامه نویسی</vt:lpstr>
      <vt:lpstr>انواع زبانهای برنامه نویسی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معرفی و مفاهیم اولیه پایتون</dc:title>
  <dc:creator>Sadegh</dc:creator>
  <cp:lastModifiedBy>Sadegh</cp:lastModifiedBy>
  <cp:revision>46</cp:revision>
  <dcterms:created xsi:type="dcterms:W3CDTF">2019-12-14T18:20:14Z</dcterms:created>
  <dcterms:modified xsi:type="dcterms:W3CDTF">2020-01-25T14:03:24Z</dcterms:modified>
</cp:coreProperties>
</file>