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6" r:id="rId15"/>
    <p:sldId id="377" r:id="rId16"/>
    <p:sldId id="378" r:id="rId17"/>
    <p:sldId id="3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4E791-EBA1-4262-8C84-A03EA3BAA32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514-8706-4B7D-9197-B837582C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/>
              <a:t>برنامه سازی پیشرفته </a:t>
            </a:r>
            <a:br>
              <a:rPr lang="fa-IR" dirty="0" smtClean="0"/>
            </a:br>
            <a:r>
              <a:rPr lang="fa-IR" sz="5300" dirty="0" smtClean="0"/>
              <a:t>(برنامه نویسی </a:t>
            </a:r>
            <a:r>
              <a:rPr lang="fa-IR" sz="5300" dirty="0" smtClean="0"/>
              <a:t>شیءگرا: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fa-IR" sz="5300" dirty="0" smtClean="0"/>
              <a:t>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424" t="28913" r="37346" b="17523"/>
          <a:stretch/>
        </p:blipFill>
        <p:spPr>
          <a:xfrm>
            <a:off x="365759" y="510750"/>
            <a:ext cx="6865035" cy="5706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17" t="12114" r="47742" b="5100"/>
          <a:stretch/>
        </p:blipFill>
        <p:spPr>
          <a:xfrm>
            <a:off x="7685518" y="2635624"/>
            <a:ext cx="3111432" cy="31869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52128" y="943666"/>
            <a:ext cx="486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</a:t>
            </a:r>
            <a:r>
              <a:rPr lang="fa-IR" sz="3200" b="1" dirty="0" smtClean="0">
                <a:cs typeface="2  Kamran" panose="00000400000000000000" pitchFamily="2" charset="-78"/>
              </a:rPr>
              <a:t>: توپ رقصان (ایجاد یک کلاس توپ)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61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50" t="16847" r="24448" b="23712"/>
          <a:stretch/>
        </p:blipFill>
        <p:spPr>
          <a:xfrm>
            <a:off x="295835" y="510750"/>
            <a:ext cx="8649605" cy="58631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23530" y="943666"/>
            <a:ext cx="509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</a:t>
            </a:r>
            <a:r>
              <a:rPr lang="fa-IR" sz="3200" b="1" dirty="0" smtClean="0">
                <a:cs typeface="2  Kamran" panose="00000400000000000000" pitchFamily="2" charset="-78"/>
              </a:rPr>
              <a:t>: توپ رقصان (ایجاد یک کلاس توپ)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95" t="2526" r="53456" b="15277"/>
          <a:stretch/>
        </p:blipFill>
        <p:spPr>
          <a:xfrm>
            <a:off x="7762196" y="2998694"/>
            <a:ext cx="3013521" cy="31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3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868732" y="218363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تمرین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1" y="943666"/>
            <a:ext cx="11265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</a:t>
            </a:r>
            <a:r>
              <a:rPr lang="fa-IR" sz="3200" b="1" dirty="0" smtClean="0">
                <a:cs typeface="2  Kamran" panose="00000400000000000000" pitchFamily="2" charset="-78"/>
              </a:rPr>
              <a:t>: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کلاس توپ ها را به گونه ای تغییر تغییر دهید که زمانی که توپ ها به یکدیگر برخورد میکنند، مسیر خود را تغییر دهند.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1" y="2161412"/>
            <a:ext cx="11265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</a:t>
            </a:r>
            <a:r>
              <a:rPr lang="fa-IR" sz="3200" b="1" dirty="0" smtClean="0">
                <a:cs typeface="2  Kamran" panose="00000400000000000000" pitchFamily="2" charset="-78"/>
              </a:rPr>
              <a:t>: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کلاس توپ ها را به گونه ای تغییر تغییر دهید که زمانی که توپ ها به یکدیگر برخورد میکنند، توپ کوچکتر منفجر می شود.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1" y="3618177"/>
            <a:ext cx="11265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تمرین: کلاس توپ ها را به گونه ای تغییر دهید که زمانی که توپ ها به یکدیگر برخورد می کنند، توپ بزرگتر توپ کوچکتر را بلعیده و بزرگتر می شود.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4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868732" y="218363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تمرین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1" y="943666"/>
            <a:ext cx="1126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</a:t>
            </a:r>
            <a:r>
              <a:rPr lang="fa-IR" sz="3200" b="1" dirty="0" smtClean="0">
                <a:cs typeface="2  Kamran" panose="00000400000000000000" pitchFamily="2" charset="-78"/>
              </a:rPr>
              <a:t>: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برنامه ای بنویسید که صفحه شطرنج با ابعاد مختلف را ایجاد کند.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69" t="27439" r="35147" b="37446"/>
          <a:stretch/>
        </p:blipFill>
        <p:spPr>
          <a:xfrm>
            <a:off x="2339788" y="1775011"/>
            <a:ext cx="7032812" cy="2407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864" y="5251207"/>
            <a:ext cx="1126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</a:t>
            </a:r>
            <a:r>
              <a:rPr lang="fa-IR" sz="3200" b="1" dirty="0" smtClean="0">
                <a:cs typeface="2  Kamran" panose="00000400000000000000" pitchFamily="2" charset="-78"/>
              </a:rPr>
              <a:t>: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برنامه ای بنویسید که صفحه شطرنج معمولی را ایجاد کرده و مهره های شطرنج را بر روی آن بچیند.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89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66763" y="943666"/>
            <a:ext cx="134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4000" b="1" dirty="0" smtClean="0">
                <a:cs typeface="2  Kamran" panose="00000400000000000000" pitchFamily="2" charset="-78"/>
              </a:rPr>
              <a:t>رخدادها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236" y="2884517"/>
            <a:ext cx="11357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تابحال فقط رخداد </a:t>
            </a:r>
            <a:r>
              <a:rPr lang="en-US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Exit</a:t>
            </a:r>
            <a:r>
              <a:rPr lang="fa-IR" sz="3200" b="1" dirty="0" smtClean="0">
                <a:cs typeface="2  Kamran" panose="00000400000000000000" pitchFamily="2" charset="-78"/>
              </a:rPr>
              <a:t> را مورد استفاده قرار دادیم ولی رخدادهای بسیار زیادی قابل دریافت توسط </a:t>
            </a:r>
            <a:r>
              <a:rPr lang="en-US" sz="3200" b="1" dirty="0" err="1" smtClean="0">
                <a:latin typeface="Gabriola" panose="04040605051002020D02" pitchFamily="82" charset="0"/>
                <a:cs typeface="2  Kamran" panose="00000400000000000000" pitchFamily="2" charset="-78"/>
              </a:rPr>
              <a:t>pygame</a:t>
            </a:r>
            <a:r>
              <a:rPr lang="fa-IR" sz="3200" b="1" dirty="0" smtClean="0">
                <a:cs typeface="2  Kamran" panose="00000400000000000000" pitchFamily="2" charset="-78"/>
              </a:rPr>
              <a:t> است. مانند کلیک، حرکت ماوس، فشردن یک کلید، رها کردن یک کلید و ...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235" y="4287493"/>
            <a:ext cx="1135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هر رخداد در </a:t>
            </a:r>
            <a:r>
              <a:rPr lang="en-US" sz="3200" b="1" dirty="0" err="1" smtClean="0">
                <a:latin typeface="Gabriola" panose="04040605051002020D02" pitchFamily="82" charset="0"/>
                <a:cs typeface="2  Kamran" panose="00000400000000000000" pitchFamily="2" charset="-78"/>
              </a:rPr>
              <a:t>pygame</a:t>
            </a:r>
            <a:r>
              <a:rPr lang="fa-IR" sz="3200" b="1" dirty="0" smtClean="0">
                <a:cs typeface="2  Kamran" panose="00000400000000000000" pitchFamily="2" charset="-78"/>
              </a:rPr>
              <a:t>،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یک شیء از نوع </a:t>
            </a:r>
            <a:r>
              <a:rPr lang="en-US" sz="32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event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cs typeface="2  Kamran" panose="00000400000000000000" pitchFamily="2" charset="-78"/>
              </a:rPr>
              <a:t>است که حاوی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یک نام و یک دیکشنری </a:t>
            </a:r>
            <a:r>
              <a:rPr lang="fa-IR" sz="3200" b="1" dirty="0" smtClean="0">
                <a:cs typeface="2  Kamran" panose="00000400000000000000" pitchFamily="2" charset="-78"/>
              </a:rPr>
              <a:t>است.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234" y="5004670"/>
            <a:ext cx="1135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این دیکشنری،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اطلاعات اضافی درباره رخداد </a:t>
            </a:r>
            <a:r>
              <a:rPr lang="fa-IR" sz="3200" b="1" dirty="0" smtClean="0">
                <a:cs typeface="2  Kamran" panose="00000400000000000000" pitchFamily="2" charset="-78"/>
              </a:rPr>
              <a:t>را در خود دارد.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233" y="5619369"/>
            <a:ext cx="1135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در صورتی که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رخدادی دریافت نشده باشد</a:t>
            </a:r>
            <a:r>
              <a:rPr lang="fa-IR" sz="3200" b="1" dirty="0" smtClean="0">
                <a:cs typeface="2  Kamran" panose="00000400000000000000" pitchFamily="2" charset="-78"/>
              </a:rPr>
              <a:t>، نام رخداد برابر </a:t>
            </a:r>
            <a:r>
              <a:rPr lang="en-US" sz="3200" b="1" dirty="0">
                <a:latin typeface="Gabriola" panose="04040605051002020D02" pitchFamily="82" charset="0"/>
                <a:cs typeface="2  Kamran" panose="00000400000000000000" pitchFamily="2" charset="-78"/>
              </a:rPr>
              <a:t>NOEVENT</a:t>
            </a:r>
            <a:r>
              <a:rPr lang="fa-IR" sz="3200" b="1" dirty="0" smtClean="0">
                <a:cs typeface="2  Kamran" panose="00000400000000000000" pitchFamily="2" charset="-78"/>
              </a:rPr>
              <a:t> و دیکشنری آن تهی خواهد بود.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833779"/>
            <a:ext cx="1135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یک رخداد، دستوری است که از جانب کاربر یا سیستم به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برنامه در حال اجرا </a:t>
            </a:r>
            <a:r>
              <a:rPr lang="fa-IR" sz="3200" b="1" dirty="0" smtClean="0">
                <a:cs typeface="2  Kamran" panose="00000400000000000000" pitchFamily="2" charset="-78"/>
              </a:rPr>
              <a:t>ارسال می شود. 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80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943666"/>
            <a:ext cx="11357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</a:t>
            </a:r>
            <a:r>
              <a:rPr lang="fa-IR" sz="3200" b="1" dirty="0" smtClean="0">
                <a:cs typeface="2  Kamran" panose="00000400000000000000" pitchFamily="2" charset="-78"/>
              </a:rPr>
              <a:t>: با استفاده از دستور زیر می توان رخدادهای مختلفی را که در جریان اجرای برنامه رخ می دهند، نمایش داد: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961" t="30555" r="52231" b="57952"/>
          <a:stretch/>
        </p:blipFill>
        <p:spPr>
          <a:xfrm>
            <a:off x="457200" y="2020884"/>
            <a:ext cx="5049130" cy="1496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615" t="15162" r="26500" b="52822"/>
          <a:stretch/>
        </p:blipFill>
        <p:spPr>
          <a:xfrm>
            <a:off x="3629465" y="3496861"/>
            <a:ext cx="8845504" cy="31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41809" y="943666"/>
            <a:ext cx="437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</a:t>
            </a:r>
            <a:r>
              <a:rPr lang="fa-IR" sz="3200" b="1" dirty="0" smtClean="0">
                <a:cs typeface="2  Kamran" panose="00000400000000000000" pitchFamily="2" charset="-78"/>
              </a:rPr>
              <a:t>: استفاده از اطلاعات حرکتی ماوس 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00" t="11263" r="37462" b="31479"/>
          <a:stretch/>
        </p:blipFill>
        <p:spPr>
          <a:xfrm>
            <a:off x="211015" y="393897"/>
            <a:ext cx="7230794" cy="6040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09" t="8800" r="50038" b="8082"/>
          <a:stretch/>
        </p:blipFill>
        <p:spPr>
          <a:xfrm>
            <a:off x="8070336" y="2377440"/>
            <a:ext cx="3422968" cy="35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868732" y="218363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تمرین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1" y="943666"/>
            <a:ext cx="1126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</a:t>
            </a:r>
            <a:r>
              <a:rPr lang="fa-IR" sz="3200" b="1" dirty="0" smtClean="0">
                <a:cs typeface="2  Kamran" panose="00000400000000000000" pitchFamily="2" charset="-78"/>
              </a:rPr>
              <a:t>: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بازی جنگ ستارگان را بنویسید.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4271" y="1722757"/>
            <a:ext cx="5660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سعی کنید برای هر نوع موجودیتی (سفینه، دشمنان مختلف، گلوله و ...) یک کلاس طراحی کنید.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883" t="3115" r="39008" b="11156"/>
          <a:stretch/>
        </p:blipFill>
        <p:spPr>
          <a:xfrm>
            <a:off x="1573306" y="803138"/>
            <a:ext cx="3711388" cy="39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5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09489" y="1257887"/>
            <a:ext cx="2672862" cy="3482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1120" y="943666"/>
            <a:ext cx="285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چرخه بازی در </a:t>
            </a:r>
            <a:r>
              <a:rPr lang="en-US" sz="3200" b="1" dirty="0" err="1" smtClean="0">
                <a:latin typeface="Gabriola" panose="04040605051002020D02" pitchFamily="82" charset="0"/>
                <a:cs typeface="2  Kamran" panose="00000400000000000000" pitchFamily="2" charset="-78"/>
              </a:rPr>
              <a:t>pygame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4062" y="548641"/>
            <a:ext cx="1941342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Setup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4061" y="1418494"/>
            <a:ext cx="1941341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Handle Events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4062" y="2288347"/>
            <a:ext cx="194134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Update Elements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4062" y="3158201"/>
            <a:ext cx="1953062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Draw Surface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4061" y="4028053"/>
            <a:ext cx="1941339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Show Surface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4061" y="4911972"/>
            <a:ext cx="1953061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Close Down Game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8" idx="2"/>
            <a:endCxn id="11" idx="0"/>
          </p:cNvCxnSpPr>
          <p:nvPr/>
        </p:nvCxnSpPr>
        <p:spPr>
          <a:xfrm flipH="1">
            <a:off x="1814732" y="1097281"/>
            <a:ext cx="1" cy="321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2" idx="0"/>
          </p:cNvCxnSpPr>
          <p:nvPr/>
        </p:nvCxnSpPr>
        <p:spPr>
          <a:xfrm>
            <a:off x="1814732" y="1967134"/>
            <a:ext cx="0" cy="321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  <a:endCxn id="13" idx="0"/>
          </p:cNvCxnSpPr>
          <p:nvPr/>
        </p:nvCxnSpPr>
        <p:spPr>
          <a:xfrm>
            <a:off x="1814732" y="2836987"/>
            <a:ext cx="5861" cy="32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flipH="1">
            <a:off x="1814731" y="3706841"/>
            <a:ext cx="5862" cy="321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4" idx="1"/>
            <a:endCxn id="11" idx="1"/>
          </p:cNvCxnSpPr>
          <p:nvPr/>
        </p:nvCxnSpPr>
        <p:spPr>
          <a:xfrm rot="10800000">
            <a:off x="844061" y="1692815"/>
            <a:ext cx="12700" cy="2609559"/>
          </a:xfrm>
          <a:prstGeom prst="bentConnector3">
            <a:avLst>
              <a:gd name="adj1" fmla="val 290770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1" idx="3"/>
            <a:endCxn id="15" idx="3"/>
          </p:cNvCxnSpPr>
          <p:nvPr/>
        </p:nvCxnSpPr>
        <p:spPr>
          <a:xfrm>
            <a:off x="2785402" y="1692814"/>
            <a:ext cx="11720" cy="3493478"/>
          </a:xfrm>
          <a:prstGeom prst="bentConnector3">
            <a:avLst>
              <a:gd name="adj1" fmla="val 529137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8" idx="0"/>
          </p:cNvCxnSpPr>
          <p:nvPr/>
        </p:nvCxnSpPr>
        <p:spPr>
          <a:xfrm>
            <a:off x="1814731" y="180534"/>
            <a:ext cx="2" cy="368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2"/>
          </p:cNvCxnSpPr>
          <p:nvPr/>
        </p:nvCxnSpPr>
        <p:spPr>
          <a:xfrm flipH="1">
            <a:off x="1814732" y="5460612"/>
            <a:ext cx="5860" cy="321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023359" y="543556"/>
            <a:ext cx="381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ایجاد یک پنجره و بارگذاری برخی محتویات</a:t>
            </a:r>
            <a:endParaRPr lang="fa-IR" sz="24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68613" y="1418494"/>
            <a:ext cx="5002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در صورت بروز یک رخداد (مانند کلیک بر روی یک شیء، بستن پنجره و ...) به آن رسیدگی می شود. </a:t>
            </a:r>
            <a:endParaRPr lang="fa-IR" sz="2400" b="1" dirty="0" smtClean="0">
              <a:solidFill>
                <a:srgbClr val="00B0F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81314" y="2460901"/>
            <a:ext cx="385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اعمال تغییرات مورد نیاز بر روی عناصر بازی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68613" y="3208720"/>
            <a:ext cx="269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رسم عناصر بازی در پس زمینه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81314" y="4083437"/>
            <a:ext cx="1827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نمایش عناصر بازی</a:t>
            </a:r>
          </a:p>
        </p:txBody>
      </p:sp>
      <p:sp>
        <p:nvSpPr>
          <p:cNvPr id="53" name="TextBox 52"/>
          <p:cNvSpPr txBox="1"/>
          <p:nvPr/>
        </p:nvSpPr>
        <p:spPr>
          <a:xfrm rot="5400000">
            <a:off x="3013478" y="3254886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868613" y="4955459"/>
            <a:ext cx="124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اتمام بازی</a:t>
            </a:r>
          </a:p>
        </p:txBody>
      </p:sp>
    </p:spTree>
    <p:extLst>
      <p:ext uri="{BB962C8B-B14F-4D97-AF65-F5344CB8AC3E}">
        <p14:creationId xmlns:p14="http://schemas.microsoft.com/office/powerpoint/2010/main" val="330577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7" grpId="0"/>
      <p:bldP spid="48" grpId="0"/>
      <p:bldP spid="49" grpId="0"/>
      <p:bldP spid="50" grpId="0"/>
      <p:bldP spid="51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231" t="11468" r="29154" b="28195"/>
          <a:stretch/>
        </p:blipFill>
        <p:spPr>
          <a:xfrm>
            <a:off x="422031" y="703385"/>
            <a:ext cx="7779434" cy="56612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ight Bracket 2"/>
          <p:cNvSpPr/>
          <p:nvPr/>
        </p:nvSpPr>
        <p:spPr>
          <a:xfrm>
            <a:off x="6428934" y="1237957"/>
            <a:ext cx="2075763" cy="103754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53157" y="1392702"/>
            <a:ext cx="72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5" name="Right Bracket 4"/>
          <p:cNvSpPr/>
          <p:nvPr/>
        </p:nvSpPr>
        <p:spPr>
          <a:xfrm>
            <a:off x="5908432" y="3615397"/>
            <a:ext cx="2518116" cy="87219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04697" y="3909032"/>
            <a:ext cx="159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Handling</a:t>
            </a:r>
            <a:endParaRPr lang="en-US" dirty="0"/>
          </a:p>
        </p:txBody>
      </p:sp>
      <p:sp>
        <p:nvSpPr>
          <p:cNvPr id="7" name="Right Bracket 6"/>
          <p:cNvSpPr/>
          <p:nvPr/>
        </p:nvSpPr>
        <p:spPr>
          <a:xfrm>
            <a:off x="4895557" y="4722739"/>
            <a:ext cx="3530991" cy="63705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23743" y="4856599"/>
            <a:ext cx="142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Draw Surface</a:t>
            </a:r>
          </a:p>
        </p:txBody>
      </p:sp>
      <p:sp>
        <p:nvSpPr>
          <p:cNvPr id="11" name="Right Bracket 10"/>
          <p:cNvSpPr/>
          <p:nvPr/>
        </p:nvSpPr>
        <p:spPr>
          <a:xfrm>
            <a:off x="3685735" y="5484069"/>
            <a:ext cx="4867422" cy="2973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17676" y="5448062"/>
            <a:ext cx="196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Show Surface</a:t>
            </a:r>
            <a:endParaRPr lang="en-US" dirty="0"/>
          </a:p>
        </p:txBody>
      </p:sp>
      <p:sp>
        <p:nvSpPr>
          <p:cNvPr id="13" name="Right Bracket 12"/>
          <p:cNvSpPr/>
          <p:nvPr/>
        </p:nvSpPr>
        <p:spPr>
          <a:xfrm>
            <a:off x="3655256" y="6002227"/>
            <a:ext cx="4867422" cy="2973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287197" y="5966220"/>
            <a:ext cx="196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Close Down</a:t>
            </a:r>
          </a:p>
        </p:txBody>
      </p:sp>
      <p:sp>
        <p:nvSpPr>
          <p:cNvPr id="9" name="Right Bracket 8"/>
          <p:cNvSpPr/>
          <p:nvPr/>
        </p:nvSpPr>
        <p:spPr>
          <a:xfrm>
            <a:off x="7732059" y="3415553"/>
            <a:ext cx="2958355" cy="2401841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705998" y="4431807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/>
      <p:bldP spid="7" grpId="0" animBg="1"/>
      <p:bldP spid="10" grpId="0"/>
      <p:bldP spid="11" grpId="0" animBg="1"/>
      <p:bldP spid="12" grpId="0"/>
      <p:bldP spid="13" grpId="0" animBg="1"/>
      <p:bldP spid="14" grpId="0"/>
      <p:bldP spid="9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231" t="11468" r="29154" b="28195"/>
          <a:stretch/>
        </p:blipFill>
        <p:spPr>
          <a:xfrm>
            <a:off x="422031" y="703385"/>
            <a:ext cx="7779434" cy="56612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713" t="15866" r="54890" b="16847"/>
          <a:stretch/>
        </p:blipFill>
        <p:spPr>
          <a:xfrm>
            <a:off x="8326891" y="2612349"/>
            <a:ext cx="3635410" cy="377862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8159261" y="2433711"/>
            <a:ext cx="35216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159261" y="2433711"/>
            <a:ext cx="0" cy="413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396776" y="2064379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776" y="2064379"/>
                <a:ext cx="42639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32862" y="6107947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862" y="6107947"/>
                <a:ext cx="426399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97376" y="3349354"/>
                <a:ext cx="6703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376" y="3349354"/>
                <a:ext cx="670376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8369094" y="2803044"/>
            <a:ext cx="479484" cy="48879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96419" y="4064285"/>
                <a:ext cx="10054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300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19" y="4064285"/>
                <a:ext cx="1005403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 flipV="1">
            <a:off x="10245550" y="4260378"/>
            <a:ext cx="305219" cy="2474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637434" y="3963052"/>
                <a:ext cx="9662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𝑝𝑖𝑥𝑒𝑙</m:t>
                      </m:r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434" y="3963052"/>
                <a:ext cx="966227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762436" y="4594550"/>
                <a:ext cx="9069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𝑝𝑖𝑥𝑒𝑙</m:t>
                      </m:r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436" y="4594550"/>
                <a:ext cx="906915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1035" y="943666"/>
            <a:ext cx="420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افزودن عکس </a:t>
            </a:r>
            <a:r>
              <a:rPr lang="fa-IR" sz="3200" b="1" dirty="0" smtClean="0">
                <a:cs typeface="2  Kamran" panose="00000400000000000000" pitchFamily="2" charset="-78"/>
              </a:rPr>
              <a:t>به </a:t>
            </a:r>
            <a:r>
              <a:rPr lang="fa-IR" sz="3200" b="1" dirty="0" smtClean="0">
                <a:cs typeface="2  Kamran" panose="00000400000000000000" pitchFamily="2" charset="-78"/>
              </a:rPr>
              <a:t>صفحه بازی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8894" y="17745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ball =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pygame.image.load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"ball.png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ball = 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pygame.transform.scale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(ball,(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main_surface.blit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(ball, 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120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894" y="4777299"/>
            <a:ext cx="63562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my_font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pygame.font.SysFont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'Courier'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the_text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my_font.render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(‘Hello World’,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 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main_surface.blit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the_text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 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1035" y="3973736"/>
            <a:ext cx="420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2  Kamran" panose="00000400000000000000" pitchFamily="2" charset="-78"/>
              </a:rPr>
              <a:t>افزودن </a:t>
            </a:r>
            <a:r>
              <a:rPr lang="fa-IR" sz="3200" b="1" dirty="0" smtClean="0">
                <a:cs typeface="2  Kamran" panose="00000400000000000000" pitchFamily="2" charset="-78"/>
              </a:rPr>
              <a:t>متن به </a:t>
            </a:r>
            <a:r>
              <a:rPr lang="fa-IR" sz="3200" b="1" dirty="0" smtClean="0">
                <a:cs typeface="2  Kamran" panose="00000400000000000000" pitchFamily="2" charset="-78"/>
              </a:rPr>
              <a:t>صفحه بازی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5482" y="1774576"/>
            <a:ext cx="6356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خواندن فایل عکس (این عکس در کنار فایل اصلی برنامه قرار دارد.  </a:t>
            </a:r>
            <a:endParaRPr lang="fa-IR" sz="24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5482" y="2177591"/>
            <a:ext cx="6356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اعمال تغییرات مختلف بر روی عکس خوانده شده</a:t>
            </a:r>
            <a:endParaRPr lang="fa-IR" sz="2400" b="1" dirty="0" smtClean="0">
              <a:solidFill>
                <a:srgbClr val="00B0F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0242" y="2624138"/>
            <a:ext cx="632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cs typeface="2  Kamran" panose="00000400000000000000" pitchFamily="2" charset="-78"/>
              </a:rPr>
              <a:t>افزودن عکس خوانده شده به مختصات خاصی از پنجره برنامه</a:t>
            </a:r>
            <a:endParaRPr lang="fa-IR" sz="24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5771" y="4757730"/>
            <a:ext cx="6356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تعریف یک فونت</a:t>
            </a:r>
            <a:endParaRPr lang="fa-IR" sz="24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5771" y="5160745"/>
            <a:ext cx="6356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ایجاد متن با استفاده از فونت ایجاد شده</a:t>
            </a:r>
            <a:endParaRPr lang="fa-IR" sz="2400" b="1" dirty="0" smtClean="0">
              <a:solidFill>
                <a:srgbClr val="00B0F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0531" y="5607292"/>
            <a:ext cx="632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cs typeface="2  Kamran" panose="00000400000000000000" pitchFamily="2" charset="-78"/>
              </a:rPr>
              <a:t>افزودن متن ایجاد شده به مختصات خاصی از پنجره برنامه </a:t>
            </a:r>
            <a:endParaRPr lang="fa-IR" sz="24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88894" y="3644153"/>
            <a:ext cx="1082936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21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6049" y="943666"/>
            <a:ext cx="4738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</a:t>
            </a:r>
            <a:r>
              <a:rPr lang="fa-IR" sz="3200" b="1" dirty="0" smtClean="0">
                <a:cs typeface="2  Kamran" panose="00000400000000000000" pitchFamily="2" charset="-78"/>
              </a:rPr>
              <a:t>: محاسبه سرعت بروزرسانی صفحه توسط </a:t>
            </a:r>
            <a:r>
              <a:rPr lang="en-US" sz="3200" b="1" dirty="0" err="1" smtClean="0">
                <a:latin typeface="Gabriola" panose="04040605051002020D02" pitchFamily="82" charset="0"/>
                <a:cs typeface="2  Kamran" panose="00000400000000000000" pitchFamily="2" charset="-78"/>
              </a:rPr>
              <a:t>pygame</a:t>
            </a:r>
            <a:r>
              <a:rPr lang="fa-IR" sz="3200" b="1" dirty="0" smtClean="0">
                <a:cs typeface="2  Kamran" panose="00000400000000000000" pitchFamily="2" charset="-78"/>
              </a:rPr>
              <a:t> در کامپیوتر شما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308" t="11058" r="43461" b="30452"/>
          <a:stretch/>
        </p:blipFill>
        <p:spPr>
          <a:xfrm>
            <a:off x="140677" y="218362"/>
            <a:ext cx="6555545" cy="6487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039" t="12494" r="56731" b="51180"/>
          <a:stretch/>
        </p:blipFill>
        <p:spPr>
          <a:xfrm>
            <a:off x="7236586" y="3461992"/>
            <a:ext cx="4417257" cy="24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37895" y="943666"/>
            <a:ext cx="2276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</a:t>
            </a:r>
            <a:r>
              <a:rPr lang="fa-IR" sz="3200" b="1" dirty="0" smtClean="0">
                <a:cs typeface="2  Kamran" panose="00000400000000000000" pitchFamily="2" charset="-78"/>
              </a:rPr>
              <a:t>: توپ رقصان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423" t="10853" r="43461" b="32504"/>
          <a:stretch/>
        </p:blipFill>
        <p:spPr>
          <a:xfrm>
            <a:off x="126610" y="112542"/>
            <a:ext cx="6724356" cy="6466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423" t="5107" r="22693" b="11161"/>
          <a:stretch/>
        </p:blipFill>
        <p:spPr>
          <a:xfrm>
            <a:off x="7673926" y="2669148"/>
            <a:ext cx="3727938" cy="39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868732" y="218363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تمرین</a:t>
            </a:r>
            <a:endParaRPr lang="en-US" sz="3200" dirty="0">
              <a:cs typeface="2  Yekan" panose="000004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48641" y="943666"/>
                <a:ext cx="11265742" cy="108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تمرین</a:t>
                </a:r>
                <a:r>
                  <a:rPr lang="fa-IR" sz="3200" b="1" dirty="0" smtClean="0">
                    <a:cs typeface="2  Kamran" panose="00000400000000000000" pitchFamily="2" charset="-78"/>
                  </a:rPr>
                  <a:t>: </a:t>
                </a:r>
                <a:r>
                  <a:rPr lang="fa-IR" sz="32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برنامه ای بنویسید که سقوط یک توپ از ارتفاع مشخص را شبیه سازی کند. (توپ دارای شتاب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9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.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8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𝑚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/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𝑠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2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 </m:t>
                    </m:r>
                  </m:oMath>
                </a14:m>
                <a:r>
                  <a:rPr lang="fa-IR" sz="32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است. )</a:t>
                </a:r>
                <a:endParaRPr lang="fa-IR" sz="3200" b="1" dirty="0" smtClean="0">
                  <a:solidFill>
                    <a:srgbClr val="FF000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1" y="943666"/>
                <a:ext cx="11265742" cy="1088375"/>
              </a:xfrm>
              <a:prstGeom prst="rect">
                <a:avLst/>
              </a:prstGeom>
              <a:blipFill rotWithShape="0">
                <a:blip r:embed="rId2"/>
                <a:stretch>
                  <a:fillRect l="-2165" t="-7303" r="-1353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48641" y="2341530"/>
            <a:ext cx="11265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</a:t>
            </a:r>
            <a:r>
              <a:rPr lang="fa-IR" sz="3200" b="1" dirty="0" smtClean="0">
                <a:cs typeface="2  Kamran" panose="00000400000000000000" pitchFamily="2" charset="-78"/>
              </a:rPr>
              <a:t>: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برنامه ای بنویسید که حرکت 5 توپ با اندازه های مختلف را در صفحه (با سرعت ثابت) شبیه سازی کند. در صورتی که توپ ها به هم برخورد کنند، مسیر حرکت همدیگر را تغییر می دهند.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1" y="4055444"/>
            <a:ext cx="11265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</a:t>
            </a:r>
            <a:r>
              <a:rPr lang="fa-IR" sz="3200" b="1" dirty="0" smtClean="0">
                <a:cs typeface="2  Kamran" panose="00000400000000000000" pitchFamily="2" charset="-78"/>
              </a:rPr>
              <a:t>: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برنامه ای بنویسید که مسیر حرکت یک توپ که با زاویه 45 درجه به سمت بالا پرتاب می شود را شبیه سازی کند. </a:t>
            </a:r>
            <a:endParaRPr lang="fa-IR" sz="3200" b="1" dirty="0" smtClean="0">
              <a:solidFill>
                <a:srgbClr val="FF000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911" t="13512" r="22022" b="42937"/>
          <a:stretch/>
        </p:blipFill>
        <p:spPr>
          <a:xfrm>
            <a:off x="0" y="1324701"/>
            <a:ext cx="9929353" cy="47609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466763" y="218363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err="1" smtClean="0">
                <a:cs typeface="2  Yekan" panose="00000400000000000000" pitchFamily="2" charset="-78"/>
              </a:rPr>
              <a:t>pygame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8086" y="943666"/>
            <a:ext cx="514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</a:t>
            </a:r>
            <a:r>
              <a:rPr lang="fa-IR" sz="3200" b="1" dirty="0" smtClean="0">
                <a:cs typeface="2  Kamran" panose="00000400000000000000" pitchFamily="2" charset="-78"/>
              </a:rPr>
              <a:t>: توپ رقصان (ایجاد یک کلاس توپ)</a:t>
            </a:r>
            <a:endParaRPr lang="fa-IR" sz="3200" b="1" dirty="0" smtClean="0"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7409" y="2979868"/>
            <a:ext cx="5239685" cy="35858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785204" y="4931777"/>
            <a:ext cx="5012207" cy="390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471856" y="2456648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نوع داده: </a:t>
            </a:r>
            <a:r>
              <a:rPr lang="en-US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Ball</a:t>
            </a:r>
            <a:endParaRPr lang="en-US" sz="2800" dirty="0">
              <a:latin typeface="Gabriola" panose="04040605051002020D02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23991" y="2935473"/>
            <a:ext cx="835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صفات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0943227" y="5410602"/>
            <a:ext cx="816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</a:rPr>
              <a:t>رفتارها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8638210" y="3034744"/>
            <a:ext cx="16113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x , y</a:t>
            </a:r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: </a:t>
            </a:r>
            <a:r>
              <a:rPr lang="fa-IR" sz="24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موقعیت</a:t>
            </a:r>
          </a:p>
          <a:p>
            <a:pPr algn="r" rtl="1"/>
            <a:r>
              <a:rPr lang="en-US" sz="2400" b="1" dirty="0" err="1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vx,vy</a:t>
            </a:r>
            <a:r>
              <a:rPr lang="fa-IR" sz="24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: سرعت</a:t>
            </a:r>
          </a:p>
          <a:p>
            <a:pPr algn="r" rtl="1"/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ball</a:t>
            </a:r>
            <a:r>
              <a:rPr lang="fa-IR" sz="24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: تصویر تو</a:t>
            </a:r>
            <a:r>
              <a:rPr lang="fa-IR" sz="2400" b="1" dirty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پ</a:t>
            </a:r>
            <a:endParaRPr lang="fa-IR" sz="2400" b="1" dirty="0" smtClean="0">
              <a:solidFill>
                <a:srgbClr val="00B0F0"/>
              </a:solidFill>
              <a:latin typeface="Gabriola" panose="04040605051002020D02" pitchFamily="82" charset="0"/>
              <a:cs typeface="2  Kamran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2319" y="6012550"/>
            <a:ext cx="5015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move(surface </a:t>
            </a:r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)</a:t>
            </a:r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: </a:t>
            </a:r>
            <a:r>
              <a:rPr lang="fa-IR" sz="2400" b="1" dirty="0" smtClean="0">
                <a:solidFill>
                  <a:srgbClr val="00B0F0"/>
                </a:solidFill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جابجایی و نمایش این توپ بر روی صفحه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5435127</TotalTime>
  <Words>645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2  Kamran</vt:lpstr>
      <vt:lpstr>2  Yekan</vt:lpstr>
      <vt:lpstr>2  Zar</vt:lpstr>
      <vt:lpstr>Arial</vt:lpstr>
      <vt:lpstr>B Yekan</vt:lpstr>
      <vt:lpstr>Calibri</vt:lpstr>
      <vt:lpstr>Calibri Light</vt:lpstr>
      <vt:lpstr>Cambria Math</vt:lpstr>
      <vt:lpstr>Consolas</vt:lpstr>
      <vt:lpstr>Gabriola</vt:lpstr>
      <vt:lpstr>Times New Roman</vt:lpstr>
      <vt:lpstr>Wingdings</vt:lpstr>
      <vt:lpstr>Office Theme</vt:lpstr>
      <vt:lpstr>برنامه سازی پیشرفته  (برنامه نویسی شیءگرا:pygame)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Sadegh</cp:lastModifiedBy>
  <cp:revision>669</cp:revision>
  <dcterms:created xsi:type="dcterms:W3CDTF">2019-12-14T18:20:14Z</dcterms:created>
  <dcterms:modified xsi:type="dcterms:W3CDTF">2020-04-28T01:11:19Z</dcterms:modified>
</cp:coreProperties>
</file>