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304" r:id="rId3"/>
    <p:sldId id="313" r:id="rId4"/>
    <p:sldId id="305" r:id="rId5"/>
    <p:sldId id="306" r:id="rId6"/>
    <p:sldId id="294" r:id="rId7"/>
    <p:sldId id="295" r:id="rId8"/>
    <p:sldId id="296" r:id="rId9"/>
    <p:sldId id="293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11" r:id="rId18"/>
    <p:sldId id="307" r:id="rId19"/>
    <p:sldId id="308" r:id="rId20"/>
    <p:sldId id="309" r:id="rId21"/>
    <p:sldId id="310" r:id="rId22"/>
    <p:sldId id="31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83" autoAdjust="0"/>
    <p:restoredTop sz="94660"/>
  </p:normalViewPr>
  <p:slideViewPr>
    <p:cSldViewPr snapToGrid="0">
      <p:cViewPr>
        <p:scale>
          <a:sx n="70" d="100"/>
          <a:sy n="70" d="100"/>
        </p:scale>
        <p:origin x="13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aseline="0">
                <a:cs typeface="B Yekan" panose="00000400000000000000" pitchFamily="2" charset="-78"/>
              </a:defRPr>
            </a:lvl1pPr>
          </a:lstStyle>
          <a:p>
            <a:r>
              <a:rPr lang="fa-IR" dirty="0" smtClean="0"/>
              <a:t>برنامه سازی پیشرفته (مقدمه)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aseline="0">
                <a:cs typeface="2  Kamra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 smtClean="0"/>
              <a:t>صادق اسکندری</a:t>
            </a:r>
          </a:p>
          <a:p>
            <a:r>
              <a:rPr lang="fa-IR" dirty="0" smtClean="0"/>
              <a:t>دانشگاه گیلان، گروه علوم کامپیوتر</a:t>
            </a:r>
          </a:p>
          <a:p>
            <a:r>
              <a:rPr lang="fa-IR" dirty="0" smtClean="0"/>
              <a:t>نیمسال دوم 98-99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A899F3-6BE7-46ED-A53A-DCF404358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87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689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2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11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6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rtl="1">
              <a:defRPr>
                <a:cs typeface="B Yekan" panose="00000400000000000000" pitchFamily="2" charset="-78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algn="r" rtl="1">
              <a:defRPr b="1" baseline="0">
                <a:cs typeface="2  Zar" panose="00000400000000000000" pitchFamily="2" charset="-78"/>
              </a:defRPr>
            </a:lvl1pPr>
            <a:lvl2pPr algn="r" rtl="1">
              <a:defRPr>
                <a:cs typeface="2  Zar" panose="00000400000000000000" pitchFamily="2" charset="-78"/>
              </a:defRPr>
            </a:lvl2pPr>
            <a:lvl3pPr algn="r" rtl="1">
              <a:defRPr>
                <a:cs typeface="2  Zar" panose="00000400000000000000" pitchFamily="2" charset="-78"/>
              </a:defRPr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fa-IR" dirty="0" smtClean="0"/>
              <a:t>سطح اول</a:t>
            </a:r>
            <a:endParaRPr lang="en-US" dirty="0" smtClean="0"/>
          </a:p>
          <a:p>
            <a:pPr lvl="1"/>
            <a:r>
              <a:rPr lang="fa-IR" dirty="0" smtClean="0"/>
              <a:t>سطح دوم</a:t>
            </a:r>
            <a:endParaRPr lang="en-US" dirty="0" smtClean="0"/>
          </a:p>
          <a:p>
            <a:pPr lvl="2"/>
            <a:r>
              <a:rPr lang="fa-IR" dirty="0" smtClean="0"/>
              <a:t>سطح سوم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2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90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10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448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96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778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A475C-F081-42DC-8781-5CA9D66BBF8C}" type="datetimeFigureOut">
              <a:rPr lang="en-US" smtClean="0"/>
              <a:t>2/19/2020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DFE9E-A4AA-44E2-963E-69026E06C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98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برنامه سازی پیشرفته </a:t>
            </a:r>
            <a:br>
              <a:rPr lang="fa-IR" dirty="0" smtClean="0"/>
            </a:br>
            <a:r>
              <a:rPr lang="fa-IR" dirty="0" smtClean="0"/>
              <a:t>(ادامه انواع داده های اولیه)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a-IR" dirty="0" smtClean="0"/>
              <a:t>صادق اسکندری - دانشکده علوم ریاضی، گروه علوم کامپیوتر</a:t>
            </a:r>
          </a:p>
          <a:p>
            <a:r>
              <a:rPr lang="en-US" dirty="0" smtClean="0"/>
              <a:t>eskandari@guilan.ac.ir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715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269" y="1340286"/>
            <a:ext cx="3978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یک لیست از مقادیر صحیح را از کاربر گرفته و آن را معکوس کند.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791" t="34421" r="45486" b="6446"/>
          <a:stretch/>
        </p:blipFill>
        <p:spPr>
          <a:xfrm>
            <a:off x="-24938" y="46726"/>
            <a:ext cx="7383439" cy="65070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69242" y="1364773"/>
            <a:ext cx="3043451" cy="365760"/>
          </a:xfrm>
          <a:prstGeom prst="rect">
            <a:avLst/>
          </a:prstGeom>
          <a:noFill/>
          <a:ln>
            <a:solidFill>
              <a:srgbClr val="FFC000"/>
            </a:solidFill>
            <a:prstDash val="lgDash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32029" y="3417177"/>
            <a:ext cx="28504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400" dirty="0" smtClean="0">
                <a:solidFill>
                  <a:schemeClr val="accent1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 </a:t>
            </a:r>
            <a:r>
              <a:rPr lang="fa-IR" sz="2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می توان از متد استفاده کرد</a:t>
            </a:r>
            <a:endParaRPr lang="en-US" sz="2400" b="1" dirty="0" smtClean="0">
              <a:solidFill>
                <a:schemeClr val="accent1"/>
              </a:solidFill>
              <a:latin typeface="Consolas" panose="020B0609020204030204" pitchFamily="49" charset="0"/>
              <a:cs typeface="B Kamran" panose="00000400000000000000" pitchFamily="2" charset="-78"/>
            </a:endParaRPr>
          </a:p>
          <a:p>
            <a:pPr algn="ctr"/>
            <a:r>
              <a:rPr lang="en-US" sz="20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lst.append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(element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>
          <a:xfrm>
            <a:off x="4312693" y="1730533"/>
            <a:ext cx="3619336" cy="2071365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497442" y="114460"/>
            <a:ext cx="9012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0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لیست </a:t>
            </a:r>
            <a:r>
              <a:rPr lang="fa-IR" sz="20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خالی</a:t>
            </a:r>
            <a:endParaRPr lang="en-US" sz="2000" dirty="0">
              <a:solidFill>
                <a:srgbClr val="00B0F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86844" y="314515"/>
            <a:ext cx="510599" cy="1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899477" y="5279129"/>
            <a:ext cx="28648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Lst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en-US" sz="2000" dirty="0" err="1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lst</a:t>
            </a:r>
            <a:r>
              <a:rPr lang="en-US" sz="2000" dirty="0" smtClean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+ element</a:t>
            </a:r>
          </a:p>
          <a:p>
            <a:pPr algn="ctr"/>
            <a:r>
              <a:rPr lang="fa-IR" sz="2400" b="1" dirty="0" smtClean="0">
                <a:solidFill>
                  <a:schemeClr val="accent1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باعث خطا می شود</a:t>
            </a:r>
          </a:p>
        </p:txBody>
      </p:sp>
      <p:cxnSp>
        <p:nvCxnSpPr>
          <p:cNvPr id="13" name="Straight Arrow Connector 12"/>
          <p:cNvCxnSpPr>
            <a:endCxn id="12" idx="1"/>
          </p:cNvCxnSpPr>
          <p:nvPr/>
        </p:nvCxnSpPr>
        <p:spPr>
          <a:xfrm>
            <a:off x="4312693" y="1730533"/>
            <a:ext cx="3586784" cy="3933317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41552"/>
              </p:ext>
            </p:extLst>
          </p:nvPr>
        </p:nvGraphicFramePr>
        <p:xfrm>
          <a:off x="3567724" y="5279129"/>
          <a:ext cx="2422770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4554"/>
                <a:gridCol w="484554"/>
                <a:gridCol w="484554"/>
                <a:gridCol w="484554"/>
                <a:gridCol w="48455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Arc 21"/>
          <p:cNvSpPr/>
          <p:nvPr/>
        </p:nvSpPr>
        <p:spPr>
          <a:xfrm>
            <a:off x="3786554" y="4905737"/>
            <a:ext cx="1899138" cy="554729"/>
          </a:xfrm>
          <a:prstGeom prst="arc">
            <a:avLst>
              <a:gd name="adj1" fmla="val 10673869"/>
              <a:gd name="adj2" fmla="val 0"/>
            </a:avLst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0800000">
            <a:off x="4126523" y="5438170"/>
            <a:ext cx="1219200" cy="554729"/>
          </a:xfrm>
          <a:prstGeom prst="arc">
            <a:avLst>
              <a:gd name="adj1" fmla="val 10673869"/>
              <a:gd name="adj2" fmla="val 0"/>
            </a:avLst>
          </a:prstGeom>
          <a:ln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0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2" grpId="0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269" y="1340286"/>
            <a:ext cx="3978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یک عدد صحیح را از کاربر گرفته و لیستی از اعداد اول کوچکتر از آن را ایجاد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6791" t="37606" r="43470" b="16800"/>
          <a:stretch/>
        </p:blipFill>
        <p:spPr>
          <a:xfrm>
            <a:off x="0" y="1340286"/>
            <a:ext cx="7231349" cy="46647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14425" y="2643187"/>
            <a:ext cx="4529138" cy="2000250"/>
          </a:xfrm>
          <a:prstGeom prst="rect">
            <a:avLst/>
          </a:prstGeom>
          <a:noFill/>
          <a:ln>
            <a:prstDash val="dash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427672" y="3580506"/>
            <a:ext cx="349005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200" dirty="0" smtClean="0">
                <a:solidFill>
                  <a:srgbClr val="00B0F0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آیا </a:t>
            </a:r>
            <a:r>
              <a:rPr lang="en-US" sz="2800" dirty="0" err="1" smtClean="0">
                <a:solidFill>
                  <a:srgbClr val="00B0F0"/>
                </a:solidFill>
                <a:latin typeface="+mj-lt"/>
                <a:cs typeface="B Kamran" panose="00000400000000000000" pitchFamily="2" charset="-78"/>
              </a:rPr>
              <a:t>i</a:t>
            </a:r>
            <a:r>
              <a:rPr lang="fa-IR" sz="2800" dirty="0" smtClean="0">
                <a:solidFill>
                  <a:srgbClr val="00B0F0"/>
                </a:solidFill>
                <a:latin typeface="+mj-lt"/>
                <a:cs typeface="B Kamran" panose="00000400000000000000" pitchFamily="2" charset="-78"/>
              </a:rPr>
              <a:t> </a:t>
            </a:r>
            <a:r>
              <a:rPr lang="fa-IR" sz="3200" dirty="0" smtClean="0">
                <a:solidFill>
                  <a:srgbClr val="00B0F0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اول است؟ اگر اول است،</a:t>
            </a:r>
          </a:p>
          <a:p>
            <a:pPr algn="ctr" rtl="1"/>
            <a:r>
              <a:rPr lang="fa-IR" sz="3200" dirty="0" smtClean="0">
                <a:solidFill>
                  <a:srgbClr val="00B0F0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 آن را به لیست اضافه کن</a:t>
            </a:r>
          </a:p>
        </p:txBody>
      </p:sp>
      <p:cxnSp>
        <p:nvCxnSpPr>
          <p:cNvPr id="7" name="Straight Arrow Connector 6"/>
          <p:cNvCxnSpPr>
            <a:stCxn id="2" idx="3"/>
            <a:endCxn id="6" idx="1"/>
          </p:cNvCxnSpPr>
          <p:nvPr/>
        </p:nvCxnSpPr>
        <p:spPr>
          <a:xfrm>
            <a:off x="5643563" y="3643312"/>
            <a:ext cx="2784109" cy="475803"/>
          </a:xfrm>
          <a:prstGeom prst="straightConnector1">
            <a:avLst/>
          </a:prstGeom>
          <a:ln>
            <a:solidFill>
              <a:srgbClr val="FFC000"/>
            </a:solidFill>
            <a:tailEnd type="triangle" w="lg" len="lg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344702" y="4841378"/>
            <a:ext cx="43019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نکته: </a:t>
            </a:r>
            <a:r>
              <a:rPr lang="fa-IR" sz="2400" b="1" dirty="0">
                <a:latin typeface="Consolas" panose="020B0609020204030204" pitchFamily="49" charset="0"/>
                <a:cs typeface="B Kamran" panose="00000400000000000000" pitchFamily="2" charset="-78"/>
              </a:rPr>
              <a:t>اگر عددی مرکب باشد، حداقل یک شمارنده </a:t>
            </a:r>
          </a:p>
          <a:p>
            <a:pPr algn="r" rtl="1"/>
            <a:r>
              <a:rPr lang="fa-IR" sz="2400" b="1" dirty="0">
                <a:latin typeface="Consolas" panose="020B0609020204030204" pitchFamily="49" charset="0"/>
                <a:cs typeface="B Kamran" panose="00000400000000000000" pitchFamily="2" charset="-78"/>
              </a:rPr>
              <a:t>اول کوچکتر از خود دارد. بنابراین، به جای بررسی </a:t>
            </a:r>
          </a:p>
          <a:p>
            <a:pPr algn="r" rtl="1"/>
            <a:r>
              <a:rPr lang="fa-IR" sz="2400" b="1" dirty="0">
                <a:latin typeface="Consolas" panose="020B0609020204030204" pitchFamily="49" charset="0"/>
                <a:cs typeface="B Kamran" panose="00000400000000000000" pitchFamily="2" charset="-78"/>
              </a:rPr>
              <a:t>تمامی اعداد کوچکتر از </a:t>
            </a:r>
            <a:r>
              <a:rPr lang="en-US" sz="2400" b="1" dirty="0" err="1">
                <a:latin typeface="+mj-lt"/>
                <a:cs typeface="B Kamran" panose="00000400000000000000" pitchFamily="2" charset="-78"/>
              </a:rPr>
              <a:t>i</a:t>
            </a:r>
            <a:r>
              <a:rPr lang="fa-IR" sz="2400" b="1" dirty="0">
                <a:latin typeface="Consolas" panose="020B0609020204030204" pitchFamily="49" charset="0"/>
                <a:cs typeface="B Kamran" panose="00000400000000000000" pitchFamily="2" charset="-78"/>
              </a:rPr>
              <a:t>، بهتر است تنها اعداد اول </a:t>
            </a:r>
          </a:p>
          <a:p>
            <a:pPr algn="r" rtl="1"/>
            <a:r>
              <a:rPr lang="fa-IR" sz="2400" b="1" dirty="0">
                <a:latin typeface="Consolas" panose="020B0609020204030204" pitchFamily="49" charset="0"/>
                <a:cs typeface="B Kamran" panose="00000400000000000000" pitchFamily="2" charset="-78"/>
              </a:rPr>
              <a:t>کوچکتر از آن را بررسی کنیم. </a:t>
            </a:r>
            <a:r>
              <a:rPr lang="fa-IR" sz="24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آیا می توان این بلاک را به شکل بهتری نوشت؟؟؟؟</a:t>
            </a:r>
            <a:endParaRPr lang="fa-IR" sz="2400" b="1" dirty="0">
              <a:latin typeface="Consolas" panose="020B0609020204030204" pitchFamily="49" charset="0"/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7101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955" y="1210442"/>
            <a:ext cx="1121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برنامه ای بنویسید که یک لیست از اعداد صحیح را از ورودی گرفته و آن را مرتب کند. </a:t>
            </a:r>
            <a:endParaRPr lang="fa-IR" sz="36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2572414"/>
            <a:ext cx="1121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برنامه ای بنویسید که دو لیست از اعداد صحیح را از ورودی دریافت کرده و آنها را در قالب یک لیست مرتب ترکیب کند. </a:t>
            </a:r>
            <a:endParaRPr lang="fa-IR" sz="36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2955" y="3934386"/>
            <a:ext cx="11212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برنامه ای بنویسید که یک لیست از اعداد صحیح را از ورودی دریافت کرده و یک لیست صحیح جدید تولید کند. عناصر لیست جدید، شامل تعداد ارقام هر یک از عناصر لیست ورودی می باشد. </a:t>
            </a:r>
            <a:endParaRPr lang="fa-IR" sz="36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188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55" y="107396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ایجاد لیست از روی لیست های دیگر به کمک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Comprehension</a:t>
            </a:r>
            <a:r>
              <a:rPr lang="en-US" sz="3600" dirty="0"/>
              <a:t> 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50963" y="3772214"/>
            <a:ext cx="767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L2 = [f(x) for x in L1 if condition]  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51329" y="1997720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شکل کلی: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6197" y="4778417"/>
            <a:ext cx="1284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لیست جدید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851662" y="4189867"/>
            <a:ext cx="1011485" cy="6538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010437" y="6060720"/>
            <a:ext cx="36679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یک تابع (عبارت) بر روی عناصر 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L1</a:t>
            </a:r>
            <a:endParaRPr lang="en-US" sz="2400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11" name="Straight Arrow Connector 10"/>
          <p:cNvCxnSpPr>
            <a:endCxn id="25" idx="0"/>
          </p:cNvCxnSpPr>
          <p:nvPr/>
        </p:nvCxnSpPr>
        <p:spPr>
          <a:xfrm flipH="1">
            <a:off x="2844433" y="4295434"/>
            <a:ext cx="390086" cy="17652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403625" y="2756310"/>
            <a:ext cx="3942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متغیری که نشان دهنده عناصر 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L1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است</a:t>
            </a:r>
            <a:endParaRPr lang="en-US" sz="2400" dirty="0">
              <a:solidFill>
                <a:srgbClr val="00B0F0"/>
              </a:solidFill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4678429" y="3279530"/>
            <a:ext cx="166526" cy="492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068515" y="4694581"/>
            <a:ext cx="2199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دنباله یا لیست موجود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31" name="Straight Arrow Connector 30"/>
          <p:cNvCxnSpPr>
            <a:endCxn id="29" idx="0"/>
          </p:cNvCxnSpPr>
          <p:nvPr/>
        </p:nvCxnSpPr>
        <p:spPr>
          <a:xfrm>
            <a:off x="5879016" y="4295434"/>
            <a:ext cx="289320" cy="399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418156" y="5059111"/>
            <a:ext cx="313855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شرطی که دارای نتیجه </a:t>
            </a:r>
          </a:p>
          <a:p>
            <a:pPr algn="ctr" rtl="1"/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True</a:t>
            </a:r>
            <a:r>
              <a:rPr lang="fa-IR" sz="24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یا </a:t>
            </a:r>
            <a:r>
              <a:rPr lang="en-US" sz="2400" b="1" dirty="0" smtClean="0">
                <a:solidFill>
                  <a:srgbClr val="00B0F0"/>
                </a:solidFill>
                <a:latin typeface="+mj-lt"/>
                <a:cs typeface="2  Kamran" panose="00000400000000000000" pitchFamily="2" charset="-78"/>
              </a:rPr>
              <a:t>False</a:t>
            </a:r>
            <a:r>
              <a:rPr lang="fa-IR" sz="24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 </a:t>
            </a:r>
            <a:r>
              <a:rPr lang="fa-IR" sz="28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است (اختیاری)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7929349" y="4295434"/>
            <a:ext cx="1637732" cy="7636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285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  <p:bldP spid="26" grpId="0"/>
      <p:bldP spid="29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55" y="107396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ایجاد لیست از روی لیست های دیگر به کمک </a:t>
            </a:r>
            <a:r>
              <a:rPr lang="en-US" sz="3200" b="1" dirty="0" smtClean="0">
                <a:solidFill>
                  <a:srgbClr val="00B0F0"/>
                </a:solidFill>
                <a:latin typeface="+mj-lt"/>
              </a:rPr>
              <a:t>Comprehension</a:t>
            </a:r>
            <a:r>
              <a:rPr lang="en-US" sz="3600" dirty="0"/>
              <a:t> 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4022" y="2120831"/>
            <a:ext cx="7677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L2 = [f(x) for x in L1 if condition]  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001979" y="2120831"/>
            <a:ext cx="14830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شکل کلی: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1633" y="3044589"/>
            <a:ext cx="110034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تفسیر</a:t>
            </a:r>
            <a:r>
              <a:rPr lang="fa-IR" sz="3200" b="1" dirty="0" smtClean="0">
                <a:cs typeface="2  Kamran" panose="00000400000000000000" pitchFamily="2" charset="-78"/>
              </a:rPr>
              <a:t>: از لیست 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L1</a:t>
            </a:r>
            <a:r>
              <a:rPr lang="fa-IR" sz="3200" b="1" dirty="0" smtClean="0">
                <a:cs typeface="2  Kamran" panose="00000400000000000000" pitchFamily="2" charset="-78"/>
              </a:rPr>
              <a:t>، هر عنصری که در شرط </a:t>
            </a:r>
            <a:r>
              <a:rPr lang="en-US" sz="2800" b="1" dirty="0">
                <a:latin typeface="+mj-lt"/>
                <a:cs typeface="2  Kamran" panose="00000400000000000000" pitchFamily="2" charset="-78"/>
              </a:rPr>
              <a:t>condition</a:t>
            </a:r>
            <a:r>
              <a:rPr lang="fa-IR" sz="3200" b="1" dirty="0" smtClean="0">
                <a:cs typeface="2  Kamran" panose="00000400000000000000" pitchFamily="2" charset="-78"/>
              </a:rPr>
              <a:t> صدق می کند را انتخاب کرده و تابع </a:t>
            </a:r>
            <a:r>
              <a:rPr lang="en-US" sz="2800" b="1" dirty="0">
                <a:latin typeface="+mj-lt"/>
                <a:cs typeface="2  Kamran" panose="00000400000000000000" pitchFamily="2" charset="-78"/>
              </a:rPr>
              <a:t>f(x)</a:t>
            </a:r>
            <a:r>
              <a:rPr lang="fa-IR" sz="3200" b="1" dirty="0" smtClean="0">
                <a:cs typeface="2  Kamran" panose="00000400000000000000" pitchFamily="2" charset="-78"/>
              </a:rPr>
              <a:t> را بر روی آن اعمال کرده و نتیجه را به لیست  </a:t>
            </a:r>
            <a:r>
              <a:rPr lang="en-US" sz="2800" b="1" dirty="0" smtClean="0">
                <a:latin typeface="+mj-lt"/>
                <a:cs typeface="2  Kamran" panose="00000400000000000000" pitchFamily="2" charset="-78"/>
              </a:rPr>
              <a:t>L2</a:t>
            </a:r>
            <a:r>
              <a:rPr lang="fa-IR" sz="3200" b="1" dirty="0" smtClean="0">
                <a:cs typeface="2  Kamran" panose="00000400000000000000" pitchFamily="2" charset="-78"/>
              </a:rPr>
              <a:t> اضافه کن.  </a:t>
            </a:r>
            <a:endParaRPr lang="en-US" sz="3200" dirty="0"/>
          </a:p>
        </p:txBody>
      </p:sp>
      <p:sp>
        <p:nvSpPr>
          <p:cNvPr id="17" name="Rectangle 16"/>
          <p:cNvSpPr/>
          <p:nvPr/>
        </p:nvSpPr>
        <p:spPr>
          <a:xfrm>
            <a:off x="7236803" y="4522345"/>
            <a:ext cx="40911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دستور فوق معادل کد زیر است: </a:t>
            </a:r>
            <a:endParaRPr lang="en-US" sz="3600" dirty="0"/>
          </a:p>
        </p:txBody>
      </p:sp>
      <p:sp>
        <p:nvSpPr>
          <p:cNvPr id="18" name="TextBox 17"/>
          <p:cNvSpPr txBox="1"/>
          <p:nvPr/>
        </p:nvSpPr>
        <p:spPr>
          <a:xfrm>
            <a:off x="724022" y="5168676"/>
            <a:ext cx="4750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for x in L1: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if condition:</a:t>
            </a:r>
          </a:p>
          <a:p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		L2 = L2 + [f(x)]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503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06269" y="1340286"/>
            <a:ext cx="3978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یک لیست صحیح را از کاربر گرفته و عناصر فرد آن را مشخص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819" t="32718" r="42954" b="13114"/>
          <a:stretch/>
        </p:blipFill>
        <p:spPr>
          <a:xfrm>
            <a:off x="304800" y="1340286"/>
            <a:ext cx="7201469" cy="545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90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6364" y="1340286"/>
            <a:ext cx="11138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که لیست توان های سوم اعداد کوچکتر از 100 که هم بر 3 و 5 یا بر 11 بخش پذیر هستند را تولید کند. </a:t>
            </a:r>
            <a:endParaRPr lang="fa-IR" sz="32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568" t="55356" r="10455" b="26250"/>
          <a:stretch/>
        </p:blipFill>
        <p:spPr>
          <a:xfrm>
            <a:off x="651163" y="3131127"/>
            <a:ext cx="10442819" cy="156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6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91450" y="1340286"/>
            <a:ext cx="369362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مثال: برنامه ای بنویسید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که یک لیست از اعداد صحیح را از کاربر 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گرفته و عنصر وسط آن را استخراج کند (فرض کنید عنصر وسط 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x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باشد)، سپس عناصر لیست را به گونه ای جابجا کند که تمامی عناصری که بعد از 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x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قرار می گیرند، از 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x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بزرگتر و تمامی عناصری که قبل از </a:t>
            </a:r>
            <a:r>
              <a:rPr lang="en-US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x</a:t>
            </a:r>
            <a:r>
              <a:rPr lang="fa-IR" sz="32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 قرار می گیرند، از آن کوچکتر باشند. </a:t>
            </a:r>
            <a:endParaRPr lang="fa-IR" sz="3600" b="1" dirty="0" smtClean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278" t="38000" r="31250" b="22444"/>
          <a:stretch/>
        </p:blipFill>
        <p:spPr>
          <a:xfrm>
            <a:off x="0" y="24020"/>
            <a:ext cx="7619572" cy="3886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830" y="3466531"/>
            <a:ext cx="2920621" cy="32981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724415" y="3482451"/>
            <a:ext cx="2797791" cy="3138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6603" y="4158990"/>
            <a:ext cx="60596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2400" b="1" dirty="0">
                <a:solidFill>
                  <a:srgbClr val="FF0000"/>
                </a:solidFill>
                <a:latin typeface="Consolas" panose="020B0609020204030204" pitchFamily="49" charset="0"/>
                <a:cs typeface="B Kamran" panose="00000400000000000000" pitchFamily="2" charset="-78"/>
              </a:rPr>
              <a:t>نکته: </a:t>
            </a:r>
            <a:r>
              <a:rPr lang="fa-IR" sz="28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عمل فوق پایه و اساس یکی از سریعترین الگوریتم های مرتب سازی، تحت عنوان </a:t>
            </a:r>
            <a:r>
              <a:rPr lang="en-US" sz="24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quicksort</a:t>
            </a:r>
            <a:r>
              <a:rPr lang="fa-IR" sz="24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 </a:t>
            </a:r>
            <a:r>
              <a:rPr lang="fa-IR" sz="28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است. این الگوریتم را پس مطالعه توابع بازگشتی مورد بررسی قرار خواهیم داد </a:t>
            </a:r>
            <a:r>
              <a:rPr lang="fa-IR" sz="2400" b="1" dirty="0" smtClean="0">
                <a:latin typeface="Consolas" panose="020B0609020204030204" pitchFamily="49" charset="0"/>
                <a:cs typeface="B Kamran" panose="00000400000000000000" pitchFamily="2" charset="-78"/>
                <a:sym typeface="Wingdings" panose="05000000000000000000" pitchFamily="2" charset="2"/>
              </a:rPr>
              <a:t> </a:t>
            </a:r>
            <a:r>
              <a:rPr lang="fa-IR" sz="2400" b="1" dirty="0" smtClean="0">
                <a:latin typeface="Consolas" panose="020B0609020204030204" pitchFamily="49" charset="0"/>
                <a:cs typeface="B Kamran" panose="00000400000000000000" pitchFamily="2" charset="-78"/>
              </a:rPr>
              <a:t> </a:t>
            </a:r>
            <a:endParaRPr lang="fa-IR" sz="2400" b="1" dirty="0">
              <a:latin typeface="Consolas" panose="020B0609020204030204" pitchFamily="49" charset="0"/>
              <a:cs typeface="B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044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2955" y="1210442"/>
            <a:ext cx="11212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برنامه ای بنویسید که یک لیست از رشته ها را از ورودی گرفته و رشته هایی که طول آنها فرد است را در یک لیست و مابقی رشته ها را در لیستی دیگر قرار داده و آنها را چاپ کند. </a:t>
            </a:r>
            <a:endParaRPr lang="fa-IR" sz="36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955" y="3154308"/>
            <a:ext cx="1121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برنامه ای بنویسید که دو لیست از اعداد صحیح را از ورودی دریافت کرده و اشتراک </a:t>
            </a:r>
          </a:p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آنها را در یک لیست جدید قرار داده و آن را چاپ کند. </a:t>
            </a:r>
            <a:endParaRPr lang="fa-IR" sz="36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5244" y="4706019"/>
            <a:ext cx="11212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تمرین: برنامه ای بنویسید که دو لیست از اعداد صحیح را از ورودی دریافت کرده و اجتماع</a:t>
            </a:r>
          </a:p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آنها را در یک لیست جدید قرار داده و آن را چاپ کند. </a:t>
            </a:r>
            <a:endParaRPr lang="fa-IR" sz="3600" b="1" dirty="0">
              <a:solidFill>
                <a:srgbClr val="FF0000"/>
              </a:solidFill>
              <a:cs typeface="2  Kamr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856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727125" y="464024"/>
            <a:ext cx="375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دیکشنری (</a:t>
            </a:r>
            <a:r>
              <a:rPr lang="en-US" sz="3200" b="1" dirty="0" smtClean="0">
                <a:cs typeface="2  Yekan" panose="00000400000000000000" pitchFamily="2" charset="-78"/>
              </a:rPr>
              <a:t>Dictionary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6297" y="1198925"/>
            <a:ext cx="109889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یک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کالکشن نامرتب از اشیاء </a:t>
            </a:r>
            <a:r>
              <a:rPr lang="fa-IR" sz="3600" b="1" dirty="0" smtClean="0">
                <a:cs typeface="2  Kamran" panose="00000400000000000000" pitchFamily="2" charset="-78"/>
              </a:rPr>
              <a:t>که در آن دسترسی به عناصر از طریق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کلید ها</a:t>
            </a:r>
            <a:r>
              <a:rPr lang="fa-IR" sz="3600" b="1" dirty="0" smtClean="0">
                <a:cs typeface="2  Kamran" panose="00000400000000000000" pitchFamily="2" charset="-78"/>
              </a:rPr>
              <a:t> (نه اندیس ها)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انجام می گیرد: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36747" y="3242211"/>
            <a:ext cx="8648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کلید ها از نوع </a:t>
            </a:r>
            <a:r>
              <a:rPr lang="en-US" sz="3200" b="1" dirty="0" smtClean="0">
                <a:solidFill>
                  <a:schemeClr val="accent1"/>
                </a:solidFill>
                <a:latin typeface="+mj-lt"/>
                <a:cs typeface="2  Kamran" panose="00000400000000000000" pitchFamily="2" charset="-78"/>
              </a:rPr>
              <a:t>string</a:t>
            </a:r>
            <a:r>
              <a:rPr lang="fa-IR" sz="32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هستند ولی </a:t>
            </a:r>
            <a:r>
              <a:rPr lang="fa-IR" sz="3600" b="1" dirty="0" smtClean="0">
                <a:solidFill>
                  <a:schemeClr val="accent1"/>
                </a:solidFill>
                <a:cs typeface="2  Kamran" panose="00000400000000000000" pitchFamily="2" charset="-78"/>
              </a:rPr>
              <a:t>مقادیر می توانند از هر نوعی باشند</a:t>
            </a:r>
            <a:r>
              <a:rPr lang="fa-IR" sz="3600" b="1" dirty="0" smtClean="0">
                <a:cs typeface="2  Kamran" panose="00000400000000000000" pitchFamily="2" charset="-78"/>
              </a:rPr>
              <a:t>. </a:t>
            </a:r>
            <a:endParaRPr lang="fa-IR" sz="3200" b="1" dirty="0" smtClean="0">
              <a:solidFill>
                <a:srgbClr val="00B0F0"/>
              </a:solidFill>
              <a:cs typeface="2  Kamr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6234" y="2246596"/>
            <a:ext cx="74911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{key1 : val1, key2 : val2, … ,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keyn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24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valn</a:t>
            </a:r>
            <a:r>
              <a:rPr lang="en-US" sz="2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fa-IR" sz="2400" dirty="0" smtClean="0">
              <a:latin typeface="Consolas" panose="020B0609020204030204" pitchFamily="49" charset="0"/>
              <a:cs typeface="2  Kamran" panose="00000400000000000000" pitchFamily="2" charset="-78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64234" y="4045470"/>
            <a:ext cx="11465169" cy="123110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 ={‘name': 'John', 'major': 'Computer Science', 'age': 25, 'weight': 77.4, 'family': {'father': 'Peter', 'mother': 'Sara'}, 'Grades': {'AP': 18.75, 'Math': 12.5},</a:t>
            </a:r>
            <a:r>
              <a:rPr lang="en-US" altLang="en-US" sz="2400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‘phone':[0911..8 , 0911..3]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n-US" alt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11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0128616" y="464024"/>
            <a:ext cx="13564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نکات ...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2767" y="2550053"/>
            <a:ext cx="8715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000" b="1" dirty="0" smtClean="0">
                <a:cs typeface="2  Kamran" panose="00000400000000000000" pitchFamily="2" charset="-78"/>
              </a:rPr>
              <a:t> آخرین مهلت ارسال تمرین اول: دوشنبه هفته آتی، تا ساعت 24</a:t>
            </a:r>
          </a:p>
        </p:txBody>
      </p:sp>
    </p:spTree>
    <p:extLst>
      <p:ext uri="{BB962C8B-B14F-4D97-AF65-F5344CB8AC3E}">
        <p14:creationId xmlns:p14="http://schemas.microsoft.com/office/powerpoint/2010/main" val="17576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727125" y="464024"/>
            <a:ext cx="375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دیکشنری (</a:t>
            </a:r>
            <a:r>
              <a:rPr lang="en-US" sz="3200" b="1" dirty="0" smtClean="0">
                <a:cs typeface="2  Yekan" panose="00000400000000000000" pitchFamily="2" charset="-78"/>
              </a:rPr>
              <a:t>Dictionary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63458" y="1198925"/>
            <a:ext cx="56717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مثالی از تعریف و دسترسی به عناصر دیکشنری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0654" t="35070" r="11385" b="14444"/>
          <a:stretch/>
        </p:blipFill>
        <p:spPr>
          <a:xfrm>
            <a:off x="513459" y="1995382"/>
            <a:ext cx="10867304" cy="4538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727125" y="464024"/>
            <a:ext cx="37579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دیکشنری (</a:t>
            </a:r>
            <a:r>
              <a:rPr lang="en-US" sz="3200" b="1" dirty="0" smtClean="0">
                <a:cs typeface="2  Yekan" panose="00000400000000000000" pitchFamily="2" charset="-78"/>
              </a:rPr>
              <a:t>Dictionary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6943" y="1198925"/>
            <a:ext cx="4878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مثالی از عملیات بر روی یک دیکشنری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591" t="27666" r="11136" b="18570"/>
          <a:stretch/>
        </p:blipFill>
        <p:spPr>
          <a:xfrm>
            <a:off x="0" y="1758830"/>
            <a:ext cx="12192000" cy="50991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18401" y="3293561"/>
            <a:ext cx="21515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2  Kamran" panose="00000400000000000000" pitchFamily="2" charset="-78"/>
              </a:rPr>
              <a:t>تغییر عناصر دیکشنری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897945" y="3573194"/>
            <a:ext cx="3404381" cy="0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419937" y="3811722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2  Kamran" panose="00000400000000000000" pitchFamily="2" charset="-78"/>
              </a:rPr>
              <a:t>افزودن یک عنصر جدید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83724" y="4091355"/>
            <a:ext cx="3404381" cy="0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608489" y="4346292"/>
            <a:ext cx="2773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2  Kamran" panose="00000400000000000000" pitchFamily="2" charset="-78"/>
              </a:rPr>
              <a:t>حذف یک عنصر از دیکشنری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909667" y="4625925"/>
            <a:ext cx="3404381" cy="0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38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23457" y="2620371"/>
            <a:ext cx="4281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4800" b="1" dirty="0" smtClean="0">
                <a:cs typeface="2  Yekan" panose="00000400000000000000" pitchFamily="2" charset="-78"/>
              </a:rPr>
              <a:t>جلسه آینده: توابع</a:t>
            </a:r>
            <a:endParaRPr lang="en-US" sz="4800" b="1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055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689393" y="464024"/>
            <a:ext cx="17956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یادآوری ...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582" y="1198925"/>
            <a:ext cx="1083662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رشته یک کالکشن مرتب از کاراکتر ها است که به منظور ذخیره و پردازش داده های متنی </a:t>
            </a:r>
          </a:p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مورد استفاده قرارمی گیرد. 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2380" y="2701572"/>
            <a:ext cx="3443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 quotes</a:t>
            </a:r>
            <a:r>
              <a:rPr lang="en-US" sz="2800" dirty="0">
                <a:solidFill>
                  <a:srgbClr val="00B0F0"/>
                </a:solidFill>
                <a:latin typeface="Birka"/>
              </a:rPr>
              <a:t>:</a:t>
            </a:r>
            <a:r>
              <a:rPr lang="en-US" sz="2800" dirty="0">
                <a:solidFill>
                  <a:srgbClr val="00B0F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'spam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</a:t>
            </a:r>
            <a:endParaRPr lang="en-US" sz="2800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2380" y="3333762"/>
            <a:ext cx="34756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quotes: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spam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2380" y="5198650"/>
            <a:ext cx="8720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Triple quotes: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'''... spam ...''', """... spam ..."""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2380" y="3965952"/>
            <a:ext cx="4969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Escape sequences: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"s\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\\m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4652" y="4596031"/>
            <a:ext cx="4732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Raw sequences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"s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tp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</a:t>
            </a:r>
            <a:r>
              <a:rPr lang="en-US" sz="2400" dirty="0" err="1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na</a:t>
            </a:r>
            <a:r>
              <a:rPr lang="en-US" sz="2400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\\m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4089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اندیس گذاری رشته ها</a:t>
            </a:r>
            <a:r>
              <a:rPr lang="fa-IR" sz="3600" b="1" dirty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Indexing</a:t>
            </a:r>
            <a:r>
              <a:rPr lang="fa-IR" sz="3600" b="1" dirty="0" smtClean="0">
                <a:cs typeface="2  Kamran" panose="00000400000000000000" pitchFamily="2" charset="-78"/>
              </a:rPr>
              <a:t>)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886" t="73749" r="56477" b="20187"/>
          <a:stretch/>
        </p:blipFill>
        <p:spPr>
          <a:xfrm>
            <a:off x="540326" y="1325788"/>
            <a:ext cx="2902714" cy="53098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2054166" y="3090511"/>
          <a:ext cx="8127999" cy="579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  <a:gridCol w="73890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e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w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o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r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l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d</a:t>
                      </a:r>
                      <a:endParaRPr lang="en-US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55609" y="377495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4783" y="3774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13957" y="377495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33760" y="37726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62934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92108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26793" y="37726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5967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5141" y="377260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63553" y="377260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692727" y="377260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24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75344" y="3876510"/>
            <a:ext cx="1924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cs typeface="2  Kamran" panose="00000400000000000000" pitchFamily="2" charset="-78"/>
              </a:rPr>
              <a:t>(</a:t>
            </a:r>
            <a:r>
              <a:rPr lang="en-US" sz="2400" b="1" dirty="0" smtClean="0">
                <a:latin typeface="+mj-lt"/>
                <a:cs typeface="2  Kamran" panose="00000400000000000000" pitchFamily="2" charset="-78"/>
              </a:rPr>
              <a:t>left Indexing</a:t>
            </a:r>
            <a:r>
              <a:rPr lang="fa-IR" sz="2800" b="1" dirty="0" smtClean="0">
                <a:cs typeface="2  Kamran" panose="00000400000000000000" pitchFamily="2" charset="-78"/>
              </a:rPr>
              <a:t>)</a:t>
            </a:r>
            <a:endParaRPr lang="fa-IR" sz="2800" b="1" dirty="0">
              <a:cs typeface="2  Kamran" panose="00000400000000000000" pitchFamily="2" charset="-78"/>
            </a:endParaRPr>
          </a:p>
        </p:txBody>
      </p:sp>
      <p:cxnSp>
        <p:nvCxnSpPr>
          <p:cNvPr id="9" name="Straight Arrow Connector 8"/>
          <p:cNvCxnSpPr>
            <a:stCxn id="23" idx="2"/>
          </p:cNvCxnSpPr>
          <p:nvPr/>
        </p:nvCxnSpPr>
        <p:spPr>
          <a:xfrm>
            <a:off x="887120" y="4399730"/>
            <a:ext cx="1462224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85445" y="2188403"/>
            <a:ext cx="2164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2800" b="1" dirty="0" smtClean="0">
                <a:cs typeface="2  Kamran" panose="00000400000000000000" pitchFamily="2" charset="-78"/>
              </a:rPr>
              <a:t>(</a:t>
            </a:r>
            <a:r>
              <a:rPr lang="en-US" sz="2400" b="1" dirty="0" smtClean="0">
                <a:latin typeface="+mj-lt"/>
                <a:cs typeface="2  Kamran" panose="00000400000000000000" pitchFamily="2" charset="-78"/>
              </a:rPr>
              <a:t>right Indexing</a:t>
            </a:r>
            <a:r>
              <a:rPr lang="fa-IR" sz="2800" b="1" dirty="0" smtClean="0">
                <a:cs typeface="2  Kamran" panose="00000400000000000000" pitchFamily="2" charset="-78"/>
              </a:rPr>
              <a:t>)</a:t>
            </a:r>
            <a:endParaRPr lang="fa-IR" sz="2800" b="1" dirty="0">
              <a:cs typeface="2  Kamran" panose="00000400000000000000" pitchFamily="2" charset="-78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8854369" y="2188403"/>
            <a:ext cx="1845892" cy="0"/>
          </a:xfrm>
          <a:prstGeom prst="straightConnector1">
            <a:avLst/>
          </a:prstGeom>
          <a:ln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244235" y="2548923"/>
            <a:ext cx="5836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973409" y="2548922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2583" y="2548922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-9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422386" y="25465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-8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51560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880734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15419" y="25465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444593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173767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952179" y="254657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681353" y="2546577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097885" y="464024"/>
            <a:ext cx="2387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رشته (</a:t>
            </a:r>
            <a:r>
              <a:rPr lang="en-US" sz="3200" b="1" dirty="0" smtClean="0">
                <a:cs typeface="2  Yekan" panose="00000400000000000000" pitchFamily="2" charset="-78"/>
              </a:rPr>
              <a:t>String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برش رشته ها</a:t>
            </a:r>
            <a:r>
              <a:rPr lang="fa-IR" sz="3600" b="1" dirty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Slicing</a:t>
            </a:r>
            <a:r>
              <a:rPr lang="fa-IR" sz="3600" b="1" dirty="0" smtClean="0">
                <a:cs typeface="2  Kamran" panose="00000400000000000000" pitchFamily="2" charset="-78"/>
              </a:rPr>
              <a:t>): می توان یک زیردنباله از یک رشته را استخراج کرد.  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87107" y="2079888"/>
            <a:ext cx="35365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string[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start:end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31429" y="1956777"/>
            <a:ext cx="20794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شکل کلی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اول: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5233" y="2814185"/>
            <a:ext cx="45223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string[</a:t>
            </a:r>
            <a:r>
              <a:rPr lang="en-US" sz="2800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start:end:step</a:t>
            </a:r>
            <a:r>
              <a:rPr lang="en-US" sz="2800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52268" y="2691074"/>
            <a:ext cx="20585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شکل کلی</a:t>
            </a:r>
            <a:r>
              <a:rPr lang="fa-IR" sz="3600" b="1" dirty="0">
                <a:solidFill>
                  <a:srgbClr val="FF0000"/>
                </a:solidFill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solidFill>
                  <a:srgbClr val="FF0000"/>
                </a:solidFill>
                <a:cs typeface="2  Kamran" panose="00000400000000000000" pitchFamily="2" charset="-78"/>
              </a:rPr>
              <a:t>دوم: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72955" y="3787387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عملیات پایه ای پایتون بر روی رشته ها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546329"/>
              </p:ext>
            </p:extLst>
          </p:nvPr>
        </p:nvGraphicFramePr>
        <p:xfrm>
          <a:off x="1486090" y="4565851"/>
          <a:ext cx="8128000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2 kamran"/>
                          <a:cs typeface="B Kamran" panose="00000400000000000000" pitchFamily="2" charset="-78"/>
                        </a:rPr>
                        <a:t>توضیحات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2 kamran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2 kamran"/>
                          <a:cs typeface="B Kamran" panose="00000400000000000000" pitchFamily="2" charset="-78"/>
                        </a:rPr>
                        <a:t>عملگر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2 kamran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الحاق</a:t>
                      </a:r>
                      <a:r>
                        <a:rPr lang="fa-IR" sz="2400" b="1" baseline="0" dirty="0" smtClean="0">
                          <a:cs typeface="B Kamran" panose="00000400000000000000" pitchFamily="2" charset="-78"/>
                        </a:rPr>
                        <a:t> رشته ها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تکرار رشته</a:t>
                      </a:r>
                      <a:r>
                        <a:rPr lang="fa-IR" sz="2400" b="1" baseline="0" dirty="0" smtClean="0">
                          <a:cs typeface="B Kamran" panose="00000400000000000000" pitchFamily="2" charset="-78"/>
                        </a:rPr>
                        <a:t> ها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طول رشته ها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07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55" y="121044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عملیات پایه ای پایتون بر روی لیستها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249398"/>
              </p:ext>
            </p:extLst>
          </p:nvPr>
        </p:nvGraphicFramePr>
        <p:xfrm>
          <a:off x="1486090" y="1988906"/>
          <a:ext cx="8128000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2 kamran"/>
                          <a:cs typeface="B Kamran" panose="00000400000000000000" pitchFamily="2" charset="-78"/>
                        </a:rPr>
                        <a:t>توضیحات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2 kamran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solidFill>
                            <a:srgbClr val="FF0000"/>
                          </a:solidFill>
                          <a:latin typeface="2 kamran"/>
                          <a:cs typeface="B Kamran" panose="00000400000000000000" pitchFamily="2" charset="-78"/>
                        </a:rPr>
                        <a:t>عملگر</a:t>
                      </a:r>
                      <a:endParaRPr lang="en-US" sz="2400" b="1" dirty="0">
                        <a:solidFill>
                          <a:srgbClr val="FF0000"/>
                        </a:solidFill>
                        <a:latin typeface="2 kamran"/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الحاق</a:t>
                      </a:r>
                      <a:r>
                        <a:rPr lang="fa-IR" sz="2400" b="1" baseline="0" dirty="0" smtClean="0">
                          <a:cs typeface="B Kamran" panose="00000400000000000000" pitchFamily="2" charset="-78"/>
                        </a:rPr>
                        <a:t> لیست ها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+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تکرار یک لیست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*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طول لیست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err="1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len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تبدیل یک </a:t>
                      </a:r>
                      <a:r>
                        <a:rPr lang="en-US" sz="2000" b="1" dirty="0" smtClean="0">
                          <a:latin typeface="+mj-lt"/>
                          <a:cs typeface="B Kamran" panose="00000400000000000000" pitchFamily="2" charset="-78"/>
                        </a:rPr>
                        <a:t>sequence</a:t>
                      </a:r>
                      <a:r>
                        <a:rPr lang="en-US" sz="2000" b="1" dirty="0" smtClean="0">
                          <a:cs typeface="B Kamran" panose="00000400000000000000" pitchFamily="2" charset="-78"/>
                        </a:rPr>
                        <a:t> </a:t>
                      </a:r>
                      <a:r>
                        <a:rPr lang="fa-IR" sz="2000" b="1" dirty="0" smtClean="0">
                          <a:cs typeface="B Kamran" panose="00000400000000000000" pitchFamily="2" charset="-78"/>
                        </a:rPr>
                        <a:t> </a:t>
                      </a:r>
                      <a:r>
                        <a:rPr lang="fa-IR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B Kamran" panose="00000400000000000000" pitchFamily="2" charset="-78"/>
                        </a:rPr>
                        <a:t>دیگر </a:t>
                      </a:r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به لیست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list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sz="2400" b="1" dirty="0" smtClean="0">
                          <a:cs typeface="B Kamran" panose="00000400000000000000" pitchFamily="2" charset="-78"/>
                        </a:rPr>
                        <a:t>بررسی</a:t>
                      </a:r>
                      <a:r>
                        <a:rPr lang="fa-IR" sz="2400" b="1" baseline="0" dirty="0" smtClean="0">
                          <a:cs typeface="B Kamran" panose="00000400000000000000" pitchFamily="2" charset="-78"/>
                        </a:rPr>
                        <a:t> عضویت در لیست</a:t>
                      </a:r>
                      <a:endParaRPr lang="en-US" sz="2400" b="1" dirty="0">
                        <a:cs typeface="B Kamra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 smtClean="0">
                          <a:latin typeface="Consolas" panose="020B0609020204030204" pitchFamily="49" charset="0"/>
                          <a:cs typeface="Consolas" panose="020B0609020204030204" pitchFamily="49" charset="0"/>
                        </a:rPr>
                        <a:t>in</a:t>
                      </a:r>
                      <a:endParaRPr lang="en-US" sz="2400" dirty="0">
                        <a:latin typeface="Consolas" panose="020B0609020204030204" pitchFamily="49" charset="0"/>
                        <a:cs typeface="Consolas" panose="020B0609020204030204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4911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72955" y="1073962"/>
            <a:ext cx="11212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عملیات پایه ای پایتون بر روی لیستها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492" t="37606" r="48955" b="6247"/>
          <a:stretch/>
        </p:blipFill>
        <p:spPr>
          <a:xfrm>
            <a:off x="122830" y="1910687"/>
            <a:ext cx="4790364" cy="4912264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86400" y="2309463"/>
            <a:ext cx="339829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['h', 'e', 'l', 'l', 'o']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5447729" y="3185199"/>
            <a:ext cx="339829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[-4,-2, 0, 2, 4]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endParaRPr kumimoji="0" lang="en-US" alt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447729" y="4007074"/>
            <a:ext cx="5484128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['h', 'e', 'l', 'l', 'o', -4, -2, 0, 2, 4] 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447729" y="4900391"/>
            <a:ext cx="4875420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[-4, -2, 0, 2, 4, -4, -2, 0, 2, 4] 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486400" y="6093348"/>
            <a:ext cx="106452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a: True 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486400" y="6432354"/>
            <a:ext cx="106452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b: False </a:t>
            </a:r>
            <a:endParaRPr lang="en-US" altLang="en-US" dirty="0">
              <a:solidFill>
                <a:srgbClr val="00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060812" y="2494129"/>
            <a:ext cx="3275463" cy="0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49437" y="3397161"/>
            <a:ext cx="3275463" cy="0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049437" y="5062191"/>
            <a:ext cx="3275463" cy="0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715904" y="6231847"/>
            <a:ext cx="2608996" cy="17701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04528" y="6534373"/>
            <a:ext cx="2608996" cy="17701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24414" y="4204650"/>
            <a:ext cx="3275463" cy="0"/>
          </a:xfrm>
          <a:prstGeom prst="straightConnector1">
            <a:avLst/>
          </a:prstGeom>
          <a:ln>
            <a:prstDash val="dash"/>
            <a:tailEnd type="triangle"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34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8" grpId="0" animBg="1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95535" y="1756353"/>
            <a:ext cx="11212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600" b="1" dirty="0" smtClean="0"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r>
              <a:rPr lang="fa-IR" sz="3600" b="1" dirty="0" smtClean="0">
                <a:cs typeface="2  Kamran" panose="00000400000000000000" pitchFamily="2" charset="-78"/>
              </a:rPr>
              <a:t>علاوه بر عملیات پایه ای، تعداد فراوانی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عملیات غیراولیه (متد) </a:t>
            </a:r>
            <a:r>
              <a:rPr lang="fa-IR" sz="3600" b="1" dirty="0" smtClean="0">
                <a:cs typeface="2  Kamran" panose="00000400000000000000" pitchFamily="2" charset="-78"/>
              </a:rPr>
              <a:t>نیز برای لیستها</a:t>
            </a:r>
          </a:p>
          <a:p>
            <a:pPr algn="just" rtl="1"/>
            <a:r>
              <a:rPr lang="fa-IR" sz="3600" b="1" dirty="0" smtClean="0">
                <a:cs typeface="2  Kamran" panose="00000400000000000000" pitchFamily="2" charset="-78"/>
              </a:rPr>
              <a:t>تعریف شده است. بحث بیشتر در باره این نوع عملیات به </a:t>
            </a:r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بعد از مباحث برنامه نویسی </a:t>
            </a:r>
          </a:p>
          <a:p>
            <a:pPr algn="just" rtl="1"/>
            <a:r>
              <a:rPr lang="fa-IR" sz="3600" b="1" dirty="0" smtClean="0">
                <a:solidFill>
                  <a:srgbClr val="00B0F0"/>
                </a:solidFill>
                <a:cs typeface="2  Kamran" panose="00000400000000000000" pitchFamily="2" charset="-78"/>
              </a:rPr>
              <a:t>شیءگرا</a:t>
            </a:r>
            <a:r>
              <a:rPr lang="fa-IR" sz="3600" b="1" dirty="0" smtClean="0">
                <a:cs typeface="2  Kamran" panose="00000400000000000000" pitchFamily="2" charset="-78"/>
              </a:rPr>
              <a:t> موکول می گردد. </a:t>
            </a:r>
            <a:r>
              <a:rPr lang="fa-IR" sz="3600" b="1" dirty="0" smtClean="0">
                <a:cs typeface="2  Kamran" panose="00000400000000000000" pitchFamily="2" charset="-78"/>
                <a:sym typeface="Webdings" panose="05030102010509060703" pitchFamily="18" charset="2"/>
              </a:rPr>
              <a:t></a:t>
            </a:r>
            <a:endParaRPr lang="fa-IR" sz="3600" b="1" dirty="0">
              <a:cs typeface="2  Kamra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3542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9432720" y="464024"/>
            <a:ext cx="205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rtl="1"/>
            <a:r>
              <a:rPr lang="fa-IR" sz="3200" b="1" dirty="0" smtClean="0">
                <a:cs typeface="2  Yekan" panose="00000400000000000000" pitchFamily="2" charset="-78"/>
              </a:rPr>
              <a:t>لیست (</a:t>
            </a:r>
            <a:r>
              <a:rPr lang="en-US" sz="3200" b="1" dirty="0" smtClean="0">
                <a:cs typeface="2  Yekan" panose="00000400000000000000" pitchFamily="2" charset="-78"/>
              </a:rPr>
              <a:t>List</a:t>
            </a:r>
            <a:r>
              <a:rPr lang="fa-IR" sz="3200" b="1" dirty="0" smtClean="0">
                <a:cs typeface="2  Yekan" panose="00000400000000000000" pitchFamily="2" charset="-78"/>
              </a:rPr>
              <a:t>)</a:t>
            </a:r>
            <a:endParaRPr lang="en-US" sz="3200" b="1" dirty="0">
              <a:cs typeface="2 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82639" y="1340286"/>
            <a:ext cx="10502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600" b="1" dirty="0" smtClean="0">
                <a:cs typeface="2  Kamran" panose="00000400000000000000" pitchFamily="2" charset="-78"/>
              </a:rPr>
              <a:t>لیست ها نیز نوعی دنباله (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sequence</a:t>
            </a:r>
            <a:r>
              <a:rPr lang="fa-IR" sz="3600" b="1" dirty="0" smtClean="0">
                <a:cs typeface="2  Kamran" panose="00000400000000000000" pitchFamily="2" charset="-78"/>
              </a:rPr>
              <a:t>) هستند و در نتیجه می توان از آنها در </a:t>
            </a:r>
            <a:r>
              <a:rPr lang="en-US" sz="3200" b="1" dirty="0" smtClean="0">
                <a:latin typeface="+mj-lt"/>
                <a:cs typeface="2  Kamran" panose="00000400000000000000" pitchFamily="2" charset="-78"/>
              </a:rPr>
              <a:t>for</a:t>
            </a:r>
            <a:r>
              <a:rPr lang="fa-IR" sz="3200" b="1" dirty="0" smtClean="0">
                <a:cs typeface="2  Kamran" panose="00000400000000000000" pitchFamily="2" charset="-78"/>
              </a:rPr>
              <a:t> </a:t>
            </a:r>
            <a:r>
              <a:rPr lang="fa-IR" sz="3600" b="1" dirty="0" smtClean="0">
                <a:cs typeface="2  Kamran" panose="00000400000000000000" pitchFamily="2" charset="-78"/>
              </a:rPr>
              <a:t>استفاده کرد </a:t>
            </a:r>
            <a:r>
              <a:rPr lang="fa-IR" sz="3600" b="1" dirty="0" smtClean="0">
                <a:cs typeface="2  Kamran" panose="00000400000000000000" pitchFamily="2" charset="-78"/>
                <a:sym typeface="Wingdings" panose="05000000000000000000" pitchFamily="2" charset="2"/>
              </a:rPr>
              <a:t> </a:t>
            </a:r>
            <a:endParaRPr lang="fa-IR" sz="3200" b="1" dirty="0" smtClean="0">
              <a:cs typeface="2  Kamran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0598" t="40194" r="43693" b="28148"/>
          <a:stretch/>
        </p:blipFill>
        <p:spPr>
          <a:xfrm>
            <a:off x="1364776" y="2729551"/>
            <a:ext cx="6387152" cy="318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66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13160</TotalTime>
  <Words>1199</Words>
  <Application>Microsoft Office PowerPoint</Application>
  <PresentationFormat>Widescreen</PresentationFormat>
  <Paragraphs>162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2  Kamran</vt:lpstr>
      <vt:lpstr>2  Yekan</vt:lpstr>
      <vt:lpstr>2  Zar</vt:lpstr>
      <vt:lpstr>2 kamran</vt:lpstr>
      <vt:lpstr>Arial</vt:lpstr>
      <vt:lpstr>B Kamran</vt:lpstr>
      <vt:lpstr>B Yekan</vt:lpstr>
      <vt:lpstr>Birka</vt:lpstr>
      <vt:lpstr>Calibri</vt:lpstr>
      <vt:lpstr>Calibri Light</vt:lpstr>
      <vt:lpstr>Consolas</vt:lpstr>
      <vt:lpstr>Times New Roman</vt:lpstr>
      <vt:lpstr>Webdings</vt:lpstr>
      <vt:lpstr>Wingdings</vt:lpstr>
      <vt:lpstr>Office Theme</vt:lpstr>
      <vt:lpstr>برنامه سازی پیشرفته  (ادامه انواع داده های اولیه)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معرفی و مفاهیم اولیه پایتون</dc:title>
  <dc:creator>Sadegh</dc:creator>
  <cp:lastModifiedBy>Windows User</cp:lastModifiedBy>
  <cp:revision>280</cp:revision>
  <dcterms:created xsi:type="dcterms:W3CDTF">2019-12-14T18:20:14Z</dcterms:created>
  <dcterms:modified xsi:type="dcterms:W3CDTF">2020-02-19T06:15:51Z</dcterms:modified>
</cp:coreProperties>
</file>