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dirty="0" smtClean="0"/>
              <a:t>(توابع: معرفی و کاربرد)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3164299" y="2702260"/>
            <a:ext cx="4722126" cy="12224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3458" y="423082"/>
            <a:ext cx="4217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نام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باید از قوانین نامگذاری شناسه ها تبعیت کند. بهتر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است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متناسب با کارکرد تابع انتخاب شود.  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71499" y="1908748"/>
            <a:ext cx="327546" cy="91634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62316" y="2702260"/>
            <a:ext cx="873457" cy="4640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0647" y="3924740"/>
            <a:ext cx="421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آرگومانها یا پارامترهای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ورودی های ممکن تابع را مشخص می کنند. تابع می تواند فاقد آرگومان باشد. هر کدی، در زمان استفاده از تابع باید آرگومانهای تابع را مقداردهی کند.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059" y="4287344"/>
            <a:ext cx="574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مقدار بازگشتی تابع: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یک ساختار پرش می باشد. هر زمان درون تابع، دستور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اجرا شود، اجرای تابع خاتمه یافته و نتایج آن برگردانده می شود. یک تابع می تواند فاقد مقدار بازگشتی باشد. علاوه براین، در پایتون یک تابع می تواند بیش از یک مقدار را برگرداند. 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64322" y="3166283"/>
            <a:ext cx="1869744" cy="95180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33582" y="2704532"/>
            <a:ext cx="2659039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2316" y="3425705"/>
            <a:ext cx="2047166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03761" y="3924741"/>
            <a:ext cx="232013" cy="36260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20" grpId="0"/>
      <p:bldP spid="21" grpId="0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628918" y="2231205"/>
            <a:ext cx="4722126" cy="1222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776" t="35076" r="54776" b="25914"/>
          <a:stretch/>
        </p:blipFill>
        <p:spPr>
          <a:xfrm>
            <a:off x="7252674" y="3255818"/>
            <a:ext cx="3712192" cy="2673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77338" y="2794153"/>
                <a:ext cx="3172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𝒂𝒓𝒈𝑵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38" y="2794153"/>
                <a:ext cx="31726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76990" y="5906502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𝒗𝒂𝒍𝒖𝒆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90" y="5906502"/>
                <a:ext cx="11095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8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694" y="1057697"/>
            <a:ext cx="2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سه مقدار را از ورودی دریافت کرده و تعداد ارقام هر یک را چاپ کند.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86" t="37570" r="51357" b="6847"/>
          <a:stretch/>
        </p:blipFill>
        <p:spPr>
          <a:xfrm>
            <a:off x="277091" y="637310"/>
            <a:ext cx="6222183" cy="6220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547" y="2008907"/>
            <a:ext cx="2660073" cy="12746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398" y="3546759"/>
            <a:ext cx="2660073" cy="12746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252" y="5098471"/>
            <a:ext cx="2660073" cy="12746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36472" y="2390429"/>
            <a:ext cx="21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471" y="3914428"/>
            <a:ext cx="21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6471" y="5479997"/>
            <a:ext cx="213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محاسبه تعداد ارقام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fa-IR" sz="2800" dirty="0" smtClean="0">
              <a:solidFill>
                <a:srgbClr val="FF0000"/>
              </a:solidFill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>
            <a:stCxn id="6" idx="3"/>
            <a:endCxn id="12" idx="1"/>
          </p:cNvCxnSpPr>
          <p:nvPr/>
        </p:nvCxnSpPr>
        <p:spPr>
          <a:xfrm>
            <a:off x="3560620" y="2646216"/>
            <a:ext cx="775852" cy="582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3574471" y="4176038"/>
            <a:ext cx="762000" cy="803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1"/>
          </p:cNvCxnSpPr>
          <p:nvPr/>
        </p:nvCxnSpPr>
        <p:spPr>
          <a:xfrm>
            <a:off x="3588325" y="5735780"/>
            <a:ext cx="748146" cy="582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0656" y="114090"/>
            <a:ext cx="325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راهکار بدون استفاده از تابع</a:t>
            </a:r>
            <a:endParaRPr lang="fa-IR" sz="28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694" y="1057697"/>
            <a:ext cx="2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سه مقدار را از ورودی دریافت کرده و تعداد ارقام هر یک را چاپ کند.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0656" y="114090"/>
            <a:ext cx="325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راهکار با استفاده از تابع</a:t>
            </a:r>
            <a:endParaRPr lang="fa-IR" sz="28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32" t="36762" r="50681" b="10485"/>
          <a:stretch/>
        </p:blipFill>
        <p:spPr>
          <a:xfrm>
            <a:off x="124689" y="803138"/>
            <a:ext cx="6157777" cy="5639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8109" y="1057697"/>
            <a:ext cx="193964" cy="20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048125" y="4333876"/>
            <a:ext cx="2933700" cy="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676650" y="1143000"/>
            <a:ext cx="3295652" cy="3200402"/>
          </a:xfrm>
          <a:prstGeom prst="bentConnector3">
            <a:avLst>
              <a:gd name="adj1" fmla="val -5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48125" y="4676776"/>
            <a:ext cx="3971926" cy="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3676650" y="1055325"/>
            <a:ext cx="4343401" cy="3627941"/>
          </a:xfrm>
          <a:prstGeom prst="bentConnector3">
            <a:avLst>
              <a:gd name="adj1" fmla="val -4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048125" y="5000625"/>
            <a:ext cx="4857750" cy="1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>
            <a:off x="3676649" y="970683"/>
            <a:ext cx="5248276" cy="4041194"/>
          </a:xfrm>
          <a:prstGeom prst="bentConnector3">
            <a:avLst>
              <a:gd name="adj1" fmla="val 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16200000">
                <a:off x="6267665" y="2512368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267665" y="2512368"/>
                <a:ext cx="101438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16200000">
                <a:off x="7307173" y="2500992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07173" y="2500992"/>
                <a:ext cx="101438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16200000">
                <a:off x="8180629" y="2500993"/>
                <a:ext cx="1014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180629" y="2500993"/>
                <a:ext cx="101438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75" y="1057697"/>
            <a:ext cx="1117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مجموع تعداد ارقام کلیه اعداد مابین 2350 و 12840 را محاسبه و چاپ کند.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015" t="37606" r="50075" b="22374"/>
          <a:stretch/>
        </p:blipFill>
        <p:spPr>
          <a:xfrm>
            <a:off x="2415655" y="1897031"/>
            <a:ext cx="6414447" cy="43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669" y="1057697"/>
            <a:ext cx="3516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مجموع تعداد ارقام کلیه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اعداد اول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مابین 2350 و 12840 را محاسبه و چاپ کند.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03" t="32628" r="36418" b="6247"/>
          <a:stretch/>
        </p:blipFill>
        <p:spPr>
          <a:xfrm>
            <a:off x="136478" y="315184"/>
            <a:ext cx="8358818" cy="61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20669" y="1057697"/>
                <a:ext cx="3516369" cy="243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مثال: برنامه ای بنویسید که عدد صحیح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و اول بودن مجموع ارقام عبارت زیر را محاسبه کند: 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+…+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sz="32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669" y="1057697"/>
                <a:ext cx="3516369" cy="2439770"/>
              </a:xfrm>
              <a:prstGeom prst="rect">
                <a:avLst/>
              </a:prstGeom>
              <a:blipFill rotWithShape="0">
                <a:blip r:embed="rId2"/>
                <a:stretch>
                  <a:fillRect l="-6239" t="-3250" r="-4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44" t="28447" r="51083" b="7841"/>
          <a:stretch/>
        </p:blipFill>
        <p:spPr>
          <a:xfrm>
            <a:off x="122829" y="93940"/>
            <a:ext cx="6632813" cy="5859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985" t="65281" r="69664" b="23768"/>
          <a:stretch/>
        </p:blipFill>
        <p:spPr>
          <a:xfrm>
            <a:off x="245659" y="5953837"/>
            <a:ext cx="2548095" cy="90416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799697" y="3612825"/>
            <a:ext cx="3316405" cy="3065426"/>
            <a:chOff x="7799697" y="3612825"/>
            <a:chExt cx="3316405" cy="3065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>
              <a:off x="8124386" y="4002437"/>
              <a:ext cx="2912686" cy="8015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 flipH="1">
              <a:off x="7799697" y="4732139"/>
              <a:ext cx="2988860" cy="8015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14776" t="35076" r="54776" b="25914"/>
            <a:stretch/>
          </p:blipFill>
          <p:spPr>
            <a:xfrm>
              <a:off x="8045356" y="5461841"/>
              <a:ext cx="3070746" cy="8015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636656" y="4318839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61507" y="5044447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13907" y="5770058"/>
              <a:ext cx="1841026" cy="168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550349" y="3612825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0349" y="3612825"/>
                  <a:ext cx="38664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8491075" y="4216260"/>
              <a:ext cx="1957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sum_of_squares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38755" y="4914573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sum_of_digits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59645" y="566747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s_prime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78012" y="6308919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True or False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025" y="1057697"/>
                <a:ext cx="114730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تمرین: برنامه ای بنویسید که عدد صحیح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و اول بودن مجموع ارقام کلیه اعداد اول کوچکتر از آن را بررسی کند.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5" y="1057697"/>
                <a:ext cx="11473014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435" t="-5114" r="-13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2650" y="2342869"/>
                <a:ext cx="11473014" cy="184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تمرین: برنامه ای بنویسید که عدد صحیح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و </a:t>
                </a:r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حاصل مجموع زیر را محاسبه و چاپ کند.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fa-I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f>
                        <m:fPr>
                          <m:ctrlPr>
                            <a:rPr lang="fa-I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f>
                        <m:fPr>
                          <m:ctrlPr>
                            <a:rPr lang="fa-I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f>
                        <m:fPr>
                          <m:ctrlPr>
                            <a:rPr lang="fa-I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5</m:t>
                          </m:r>
                        </m:num>
                        <m:den>
                          <m:r>
                            <a:rPr lang="fa-IR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…+</m:t>
                      </m:r>
                      <m:f>
                        <m:fPr>
                          <m:ctrlPr>
                            <a:rPr lang="fa-I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+…+(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+…+(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a-IR" sz="3200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0" y="2342869"/>
                <a:ext cx="11473014" cy="1846211"/>
              </a:xfrm>
              <a:prstGeom prst="rect">
                <a:avLst/>
              </a:prstGeom>
              <a:blipFill rotWithShape="0">
                <a:blip r:embed="rId3"/>
                <a:stretch>
                  <a:fillRect l="-1753" t="-2970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4025" y="4551144"/>
                <a:ext cx="114730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تمرین: </a:t>
                </a:r>
                <a:r>
                  <a:rPr lang="fa-IR" sz="3200" b="1" dirty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برنامه ای بنویسید که عدد صحیح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</a:t>
                </a:r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و مجموع ارقام کلیه اعداد اول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جمله ابتدائی دنباله فیبونانچی را محاسبه و چاپ کند.  </a:t>
                </a:r>
              </a:p>
              <a:p>
                <a:endParaRPr lang="fa-IR" sz="3200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5" y="4551144"/>
                <a:ext cx="11473014" cy="1569660"/>
              </a:xfrm>
              <a:prstGeom prst="rect">
                <a:avLst/>
              </a:prstGeom>
              <a:blipFill rotWithShape="0">
                <a:blip r:embed="rId4"/>
                <a:stretch>
                  <a:fillRect t="-3502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34067" y="1057697"/>
                <a:ext cx="38029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مثال: برنامه ای بنویسید که عدد صحیح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از ورودی دریافت کرده و لیستی از اعداد اول کوچکتر از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و نیز لیستی از مجموع ارقام اعداد اول کوچکتر از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𝑛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را ایجاد کرده و چاپ کند.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67" y="1057697"/>
                <a:ext cx="3802972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4647" t="-2605" r="-4167" b="-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98" t="34221" r="39438" b="9554"/>
          <a:stretch/>
        </p:blipFill>
        <p:spPr>
          <a:xfrm>
            <a:off x="0" y="218363"/>
            <a:ext cx="8093220" cy="62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6500" y="218363"/>
            <a:ext cx="3656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و مرور ....   </a:t>
            </a:r>
          </a:p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انواع داده (</a:t>
            </a:r>
            <a:r>
              <a:rPr lang="en-US" sz="3200" dirty="0" smtClean="0">
                <a:cs typeface="2  Yekan" panose="00000400000000000000" pitchFamily="2" charset="-78"/>
              </a:rPr>
              <a:t>data type</a:t>
            </a:r>
            <a:r>
              <a:rPr lang="fa-IR" sz="3200" dirty="0" smtClean="0">
                <a:cs typeface="2  Yekan" panose="00000400000000000000" pitchFamily="2" charset="-78"/>
              </a:rPr>
              <a:t>)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49" y="1956739"/>
            <a:ext cx="10413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نوع داده عبارت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مقادیر </a:t>
            </a:r>
            <a:r>
              <a:rPr lang="fa-IR" sz="3600" b="1" dirty="0" smtClean="0">
                <a:cs typeface="2  Kamran" panose="00000400000000000000" pitchFamily="2" charset="-78"/>
              </a:rPr>
              <a:t>به همراه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عملگرها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روی آن مقادیر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19" y="2718816"/>
            <a:ext cx="67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type =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values (domain)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operators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329" y="3151186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Integer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{+,*,</a:t>
            </a:r>
            <a:r>
              <a:rPr lang="fa-IR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…}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0332" y="4603057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در پایتون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02555" y="4180566"/>
            <a:ext cx="13648" cy="174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6483" y="4279891"/>
            <a:ext cx="67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درون ساخت (</a:t>
            </a:r>
            <a:r>
              <a:rPr lang="en-US" sz="3200" dirty="0" smtClean="0">
                <a:latin typeface="+mj-lt"/>
                <a:cs typeface="2  Kamran" panose="00000400000000000000" pitchFamily="2" charset="-78"/>
              </a:rPr>
              <a:t>Built-in data type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129" y="537612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کلاسی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38" y="4821014"/>
            <a:ext cx="682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Numbers, Strings, Lists, Dictionaries, Tuples, Files, Sets,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329" y="5950423"/>
            <a:ext cx="35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Student, Teacher, Car, TV, ….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4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41946" y="1752375"/>
            <a:ext cx="961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ساختار کنترلی</a:t>
            </a:r>
            <a:r>
              <a:rPr lang="fa-IR" sz="3600" b="1" dirty="0" smtClean="0">
                <a:cs typeface="2  Kamran" panose="00000400000000000000" pitchFamily="2" charset="-78"/>
              </a:rPr>
              <a:t>، دستوری است که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روند اجرای سایر دستورالعمل ها</a:t>
            </a:r>
            <a:r>
              <a:rPr lang="fa-IR" sz="3600" b="1" dirty="0" smtClean="0">
                <a:cs typeface="2  Kamran" panose="00000400000000000000" pitchFamily="2" charset="-78"/>
              </a:rPr>
              <a:t>ی برنامه را مشخص می کند.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580" y="4127531"/>
            <a:ext cx="242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ساختارهای کنترلی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20672" y="3439236"/>
            <a:ext cx="68238" cy="255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8413" y="3189936"/>
            <a:ext cx="268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تصمیم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Decision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8285" y="4236558"/>
            <a:ext cx="280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تکرار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Repetition 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8286" y="5283181"/>
            <a:ext cx="280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پرش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Jump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7475" y="3513101"/>
            <a:ext cx="206081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5342" y="318993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57603" y="4632589"/>
            <a:ext cx="206081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5159" y="4312197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while, for</a:t>
            </a:r>
            <a:endParaRPr lang="en-US" sz="14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160" y="5324124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break, continue, return</a:t>
            </a:r>
            <a:endParaRPr lang="en-US" sz="14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651906" y="5572755"/>
            <a:ext cx="1554742" cy="1365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95260" y="218363"/>
            <a:ext cx="3267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و مرور ....   </a:t>
            </a:r>
          </a:p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ساختارهای کنترلی</a:t>
            </a:r>
            <a:endParaRPr lang="en-US" sz="3200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95260" y="218363"/>
            <a:ext cx="3267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و مرور ....   </a:t>
            </a:r>
          </a:p>
          <a:p>
            <a:pPr algn="r" rtl="1"/>
            <a:r>
              <a:rPr lang="en-US" sz="3200" dirty="0" smtClean="0">
                <a:cs typeface="2  Yekan" panose="00000400000000000000" pitchFamily="2" charset="-78"/>
              </a:rPr>
              <a:t>Collections</a:t>
            </a:r>
            <a:endParaRPr lang="en-US" sz="3200" dirty="0">
              <a:cs typeface="2  Yek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02294"/>
              </p:ext>
            </p:extLst>
          </p:nvPr>
        </p:nvGraphicFramePr>
        <p:xfrm>
          <a:off x="1064525" y="2343750"/>
          <a:ext cx="9840036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9803"/>
                <a:gridCol w="1890215"/>
                <a:gridCol w="2460009"/>
                <a:gridCol w="246000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دسترسی</a:t>
                      </a:r>
                      <a:r>
                        <a:rPr lang="fa-IR" sz="3200" b="1" baseline="0" dirty="0" smtClean="0">
                          <a:cs typeface="B Kamran" panose="00000400000000000000" pitchFamily="2" charset="-78"/>
                        </a:rPr>
                        <a:t> به عناصر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تغییرپذیر؟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نوع داده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Kamran" panose="00000400000000000000" pitchFamily="2" charset="-78"/>
                        </a:rPr>
                        <a:t>نام کلکسیون</a:t>
                      </a:r>
                      <a:endParaRPr lang="en-US" sz="32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اندیس</a:t>
                      </a:r>
                      <a:r>
                        <a:rPr lang="fa-IR" sz="3200" b="0" baseline="0" dirty="0" smtClean="0">
                          <a:cs typeface="B Kamran" panose="00000400000000000000" pitchFamily="2" charset="-78"/>
                        </a:rPr>
                        <a:t> (راست و چپ)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متنی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string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اندیس</a:t>
                      </a:r>
                      <a:r>
                        <a:rPr lang="fa-IR" sz="3200" b="0" baseline="0" dirty="0" smtClean="0">
                          <a:cs typeface="B Kamran" panose="00000400000000000000" pitchFamily="2" charset="-78"/>
                        </a:rPr>
                        <a:t> (راست و چپ)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هر نوع داده ای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list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کلید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0" dirty="0" smtClean="0">
                          <a:cs typeface="B Kamran" panose="00000400000000000000" pitchFamily="2" charset="-78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cs typeface="B Kamran" panose="00000400000000000000" pitchFamily="2" charset="-78"/>
                        </a:rPr>
                        <a:t>هر نوع داده ای</a:t>
                      </a:r>
                      <a:endParaRPr lang="en-US" sz="3200" b="0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B Kamran" panose="00000400000000000000" pitchFamily="2" charset="-78"/>
                        </a:rPr>
                        <a:t>Dictionary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66442" y="218363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تابع: تعاریف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76" t="29045" r="54776" b="18790"/>
          <a:stretch/>
        </p:blipFill>
        <p:spPr>
          <a:xfrm>
            <a:off x="5817770" y="2292824"/>
            <a:ext cx="3712192" cy="357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هر دستگاهی که یک ورودی را دریافت کرده و بر روی آن عملیاتی انجام داده و یک خروجی تولید کند.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53" y="3498207"/>
            <a:ext cx="464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شرط اساسی: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برای ورودی های یکسان، خروجی های یکسان تولید کند. </a:t>
            </a:r>
            <a:endParaRPr lang="fa-IR" sz="32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∀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: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𝒊𝒇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==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a-I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𝒕𝒉𝒆𝒏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3200" b="1" dirty="0" smtClean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05765" y="2233528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دامنه: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ورودی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108" y="5879601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برد: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خروجی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30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66442" y="218363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تابع: تعاریف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05" t="35341" r="54776" b="26251"/>
          <a:stretch/>
        </p:blipFill>
        <p:spPr>
          <a:xfrm>
            <a:off x="8357889" y="2439637"/>
            <a:ext cx="2895231" cy="1899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8335421" y="1465163"/>
            <a:ext cx="159517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1  2  3  4  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9583806" y="5019330"/>
            <a:ext cx="176122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1  4  9  16  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287860" y="510750"/>
            <a:ext cx="0" cy="5944641"/>
          </a:xfrm>
          <a:prstGeom prst="line">
            <a:avLst/>
          </a:prstGeom>
          <a:ln>
            <a:prstDash val="dash"/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99723" y="133555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روش های مرسوم نمایش یک تابع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898429" y="995638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زوج مرتب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3723" y="1047027"/>
                <a:ext cx="44991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3" y="1047027"/>
                <a:ext cx="449918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1"/>
            <a:endCxn id="21" idx="3"/>
          </p:cNvCxnSpPr>
          <p:nvPr/>
        </p:nvCxnSpPr>
        <p:spPr>
          <a:xfrm flipH="1">
            <a:off x="5622903" y="1257248"/>
            <a:ext cx="1275526" cy="52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18739" y="2117032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نمایش جبری</a:t>
            </a:r>
            <a:endParaRPr lang="en-US" sz="2800" dirty="0"/>
          </a:p>
        </p:txBody>
      </p:sp>
      <p:cxnSp>
        <p:nvCxnSpPr>
          <p:cNvPr id="25" name="Straight Arrow Connector 24"/>
          <p:cNvCxnSpPr>
            <a:stCxn id="24" idx="1"/>
            <a:endCxn id="26" idx="3"/>
          </p:cNvCxnSpPr>
          <p:nvPr/>
        </p:nvCxnSpPr>
        <p:spPr>
          <a:xfrm flipH="1" flipV="1">
            <a:off x="4476929" y="2372514"/>
            <a:ext cx="2241810" cy="6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42956" y="2157070"/>
                <a:ext cx="1633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56" y="2157070"/>
                <a:ext cx="163397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7" y="3267113"/>
            <a:ext cx="2862060" cy="16818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62296" y="3846440"/>
            <a:ext cx="769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نمودار</a:t>
            </a:r>
            <a:endParaRPr lang="en-US" sz="2800" dirty="0"/>
          </a:p>
        </p:txBody>
      </p:sp>
      <p:cxnSp>
        <p:nvCxnSpPr>
          <p:cNvPr id="31" name="Straight Arrow Connector 30"/>
          <p:cNvCxnSpPr>
            <a:stCxn id="30" idx="1"/>
            <a:endCxn id="29" idx="3"/>
          </p:cNvCxnSpPr>
          <p:nvPr/>
        </p:nvCxnSpPr>
        <p:spPr>
          <a:xfrm flipH="1">
            <a:off x="3453127" y="4108050"/>
            <a:ext cx="3709169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31685" y="5609278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ماژول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80345" y="5493077"/>
                <a:ext cx="2405467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𝑑𝑒𝑓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45" y="5493077"/>
                <a:ext cx="2405467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5542" b="-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1"/>
            <a:endCxn id="35" idx="3"/>
          </p:cNvCxnSpPr>
          <p:nvPr/>
        </p:nvCxnSpPr>
        <p:spPr>
          <a:xfrm flipH="1" flipV="1">
            <a:off x="5485812" y="5862409"/>
            <a:ext cx="1645873" cy="84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9" grpId="0"/>
      <p:bldP spid="20" grpId="0"/>
      <p:bldP spid="21" grpId="0"/>
      <p:bldP spid="24" grpId="0"/>
      <p:bldP spid="26" grpId="0"/>
      <p:bldP spid="30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66442" y="218363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تابع: تعاریف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ترکیب توابع: ورودی یک تابع، خروجی تابعی دیگر باشد.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276" t="20284" r="40784" b="23967"/>
          <a:stretch/>
        </p:blipFill>
        <p:spPr>
          <a:xfrm>
            <a:off x="1542197" y="1350084"/>
            <a:ext cx="3562066" cy="5088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باید خروجی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𝒇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، عضوی از دامنه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𝒈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باشد. </a:t>
                </a:r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69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041058" y="3894415"/>
            <a:ext cx="1063205" cy="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5006565" y="5670897"/>
            <a:ext cx="1421531" cy="1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زبانهای برنامه نویسی از توابع به دو منظور استفاده می شود: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878" y="2274622"/>
            <a:ext cx="9470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1- ماژولار سازی برنامه و افزایش ساخت یافتگی</a:t>
            </a:r>
          </a:p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به جای حل یک مسئله پیچیده، آن را به چند مسئله ساده تبدیل کرده و آنها را به شکل مجزا حل می کنیم (برای هر مسئله، یک تابع ایجاد می کنیم). در نهایت، مسئله اصلی از طریق ترکیب توابع ساده حل می شود.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0878" y="4378651"/>
            <a:ext cx="947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2- کاهش افزونگی کد در برنامه</a:t>
            </a:r>
          </a:p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برای یک مسئله، یک تابع نوشته می شود و در هر جا و به هر تعداد که نیاز باشد، فراخوانی می شود. </a:t>
            </a:r>
          </a:p>
        </p:txBody>
      </p:sp>
    </p:spTree>
    <p:extLst>
      <p:ext uri="{BB962C8B-B14F-4D97-AF65-F5344CB8AC3E}">
        <p14:creationId xmlns:p14="http://schemas.microsoft.com/office/powerpoint/2010/main" val="37489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379504" y="218363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تابع</a:t>
            </a:r>
            <a:r>
              <a:rPr lang="fa-IR" sz="3200" dirty="0">
                <a:cs typeface="2  Yekan" panose="00000400000000000000" pitchFamily="2" charset="-78"/>
              </a:rPr>
              <a:t> </a:t>
            </a:r>
            <a:r>
              <a:rPr lang="fa-IR" sz="3200" dirty="0" smtClean="0">
                <a:cs typeface="2  Yekan" panose="00000400000000000000" pitchFamily="2" charset="-78"/>
              </a:rPr>
              <a:t>در پایتون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3164299" y="2497541"/>
            <a:ext cx="4722126" cy="1222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1342" y="2990797"/>
            <a:ext cx="3849329" cy="725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42629" y="3073277"/>
            <a:ext cx="118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بدنه تابع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7580671" y="3365664"/>
            <a:ext cx="661958" cy="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64300" y="2572151"/>
            <a:ext cx="4722126" cy="3594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3394" y="2459489"/>
            <a:ext cx="168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امضای تابع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stCxn id="16" idx="1"/>
            <a:endCxn id="18" idx="3"/>
          </p:cNvCxnSpPr>
          <p:nvPr/>
        </p:nvCxnSpPr>
        <p:spPr>
          <a:xfrm flipH="1">
            <a:off x="2661871" y="2751877"/>
            <a:ext cx="502429" cy="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15260</TotalTime>
  <Words>859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2  Kamran</vt:lpstr>
      <vt:lpstr>2  Yekan</vt:lpstr>
      <vt:lpstr>2  Zar</vt:lpstr>
      <vt:lpstr>Arial</vt:lpstr>
      <vt:lpstr>B Kamran</vt:lpstr>
      <vt:lpstr>B Yekan</vt:lpstr>
      <vt:lpstr>Calibri</vt:lpstr>
      <vt:lpstr>Calibri Light</vt:lpstr>
      <vt:lpstr>Cambria Math</vt:lpstr>
      <vt:lpstr>Consolas</vt:lpstr>
      <vt:lpstr>Wingdings</vt:lpstr>
      <vt:lpstr>Office Theme</vt:lpstr>
      <vt:lpstr>برنامه سازی پیشرفته  (توابع: معرفی و کاربرد)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366</cp:revision>
  <dcterms:created xsi:type="dcterms:W3CDTF">2019-12-14T18:20:14Z</dcterms:created>
  <dcterms:modified xsi:type="dcterms:W3CDTF">2020-03-25T19:46:34Z</dcterms:modified>
</cp:coreProperties>
</file>