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31" r:id="rId3"/>
    <p:sldId id="319" r:id="rId4"/>
    <p:sldId id="322" r:id="rId5"/>
    <p:sldId id="332" r:id="rId6"/>
    <p:sldId id="334" r:id="rId7"/>
    <p:sldId id="335" r:id="rId8"/>
    <p:sldId id="336" r:id="rId9"/>
    <p:sldId id="337" r:id="rId10"/>
    <p:sldId id="338" r:id="rId11"/>
    <p:sldId id="333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4E791-EBA1-4262-8C84-A03EA3BAA32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514-8706-4B7D-9197-B837582C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3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A514-8706-4B7D-9197-B837582C69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0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برنامه سازی پیشرفته </a:t>
            </a:r>
            <a:br>
              <a:rPr lang="fa-IR" dirty="0" smtClean="0"/>
            </a:br>
            <a:r>
              <a:rPr lang="fa-IR" dirty="0" smtClean="0"/>
              <a:t>(توابع: مفاهیم پیشرفته </a:t>
            </a:r>
            <a:r>
              <a:rPr lang="fa-IR" dirty="0" smtClean="0"/>
              <a:t>تر</a:t>
            </a:r>
            <a:br>
              <a:rPr lang="fa-IR" dirty="0" smtClean="0"/>
            </a:br>
            <a:r>
              <a:rPr lang="fa-IR" dirty="0" smtClean="0"/>
              <a:t> و بازگشتی)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455900" y="218363"/>
            <a:ext cx="4206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نکاتی در خصوص </a:t>
            </a:r>
            <a:r>
              <a:rPr lang="fa-IR" sz="3200" dirty="0" smtClean="0">
                <a:cs typeface="2  Yekan" panose="00000400000000000000" pitchFamily="2" charset="-78"/>
              </a:rPr>
              <a:t>نام توابع: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2369" y="1057697"/>
            <a:ext cx="4148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b="1" dirty="0" smtClean="0">
                <a:cs typeface="2  Kamran" panose="00000400000000000000" pitchFamily="2" charset="-78"/>
              </a:rPr>
              <a:t>کدهای مقابل در </a:t>
            </a:r>
            <a:r>
              <a:rPr lang="fa-IR" sz="3600" b="1" dirty="0">
                <a:cs typeface="2  Kamran" panose="00000400000000000000" pitchFamily="2" charset="-78"/>
              </a:rPr>
              <a:t>پایتون معتبر </a:t>
            </a:r>
            <a:r>
              <a:rPr lang="fa-IR" sz="3600" b="1" dirty="0" smtClean="0">
                <a:cs typeface="2  Kamran" panose="00000400000000000000" pitchFamily="2" charset="-78"/>
              </a:rPr>
              <a:t>هستند (ارسال تابع به عنوان پارامتر): 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239" t="27851" r="53768" b="13613"/>
          <a:stretch/>
        </p:blipFill>
        <p:spPr>
          <a:xfrm>
            <a:off x="600500" y="175928"/>
            <a:ext cx="5622877" cy="63827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97539" y="5973877"/>
            <a:ext cx="916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در زبانهای غیر مفسری مانند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C++</a:t>
            </a:r>
            <a:r>
              <a:rPr lang="fa-IR" sz="28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تعریف تابع به شکل فوق امکان پذیر نیست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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46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590552" y="218363"/>
            <a:ext cx="407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فراخوانی توابع و آرگومانها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در زمان فراخوانی تابع، می توان به شکل های مختلف پارامترها را برای تابع ارسال نمود. </a:t>
            </a:r>
            <a:endParaRPr lang="fa-IR" sz="3600" b="1" dirty="0" smtClean="0">
              <a:cs typeface="2  Kamra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057" y="1674126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ارسال بر اساس ترتیب آرگومانها</a:t>
            </a:r>
            <a:endParaRPr lang="fa-IR" sz="36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035" y="2263255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ارسال بر اساس نام آرگومانها</a:t>
            </a:r>
            <a:endParaRPr lang="fa-IR" sz="36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350" t="45769" r="62836" b="19388"/>
          <a:stretch/>
        </p:blipFill>
        <p:spPr>
          <a:xfrm>
            <a:off x="398057" y="2590803"/>
            <a:ext cx="4039737" cy="3994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1684" y="3634890"/>
            <a:ext cx="2670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بر اساس ترتیب آرگومانها</a:t>
            </a:r>
            <a:endParaRPr lang="fa-IR" sz="24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9" name="Straight Arrow Connector 8"/>
          <p:cNvCxnSpPr>
            <a:endCxn id="8" idx="1"/>
          </p:cNvCxnSpPr>
          <p:nvPr/>
        </p:nvCxnSpPr>
        <p:spPr>
          <a:xfrm>
            <a:off x="2934269" y="3896500"/>
            <a:ext cx="23474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27097" y="4158110"/>
            <a:ext cx="226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بر اساس نام آرگومانها</a:t>
            </a:r>
            <a:endParaRPr lang="fa-IR" sz="24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3821373" y="4258101"/>
            <a:ext cx="1405724" cy="1616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1"/>
          </p:cNvCxnSpPr>
          <p:nvPr/>
        </p:nvCxnSpPr>
        <p:spPr>
          <a:xfrm flipV="1">
            <a:off x="3821373" y="4419720"/>
            <a:ext cx="1405724" cy="1522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6400" y="4613089"/>
            <a:ext cx="226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به شکل ترکیبی</a:t>
            </a:r>
            <a:endParaRPr lang="fa-IR" sz="24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25" name="Straight Arrow Connector 24"/>
          <p:cNvCxnSpPr>
            <a:endCxn id="24" idx="1"/>
          </p:cNvCxnSpPr>
          <p:nvPr/>
        </p:nvCxnSpPr>
        <p:spPr>
          <a:xfrm>
            <a:off x="3658738" y="4874699"/>
            <a:ext cx="23576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97539" y="5973877"/>
            <a:ext cx="916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بهتر است از روش ارسال بر اساس نام آرگومانها استفاده کنیم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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092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  <p:bldP spid="24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072783" y="218363"/>
            <a:ext cx="4589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آرگومانها با مقادیر پیش فرض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89" y="1057697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در زمان تعریف توابع، برای برخی از آرگومانها می توان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مقادیر پیش فرض </a:t>
            </a:r>
            <a:r>
              <a:rPr lang="fa-IR" sz="3600" b="1" dirty="0" smtClean="0">
                <a:cs typeface="2  Kamran" panose="00000400000000000000" pitchFamily="2" charset="-78"/>
              </a:rPr>
              <a:t>در نظر گرفت. بدین ترتیب،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در صورتی که در زمان فراخوانی تابع، مقداری برای آرگومان مورد نظر ارسال نشود، از مقدار پیش فرض استفاده خواهد شد</a:t>
            </a:r>
            <a:r>
              <a:rPr lang="fa-IR" sz="3600" b="1" dirty="0" smtClean="0">
                <a:cs typeface="2  Kamran" panose="00000400000000000000" pitchFamily="2" charset="-78"/>
              </a:rPr>
              <a:t>. </a:t>
            </a:r>
            <a:endParaRPr lang="fa-IR" sz="3600" b="1" dirty="0" smtClean="0">
              <a:cs typeface="2  Kam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351" t="38402" r="61828" b="35914"/>
          <a:stretch/>
        </p:blipFill>
        <p:spPr>
          <a:xfrm>
            <a:off x="368489" y="3194159"/>
            <a:ext cx="4694830" cy="3256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7447" y="3194159"/>
            <a:ext cx="2670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ارسال دو آرگومان اول الزامی و دو آرگومان دیگر اختیاری است. </a:t>
            </a:r>
            <a:endParaRPr lang="fa-IR" sz="24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53887" y="3603009"/>
            <a:ext cx="1037229" cy="13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4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3609" y="2903609"/>
            <a:ext cx="10515600" cy="1325563"/>
          </a:xfrm>
        </p:spPr>
        <p:txBody>
          <a:bodyPr/>
          <a:lstStyle/>
          <a:p>
            <a:pPr algn="ctr" rtl="1"/>
            <a:r>
              <a:rPr lang="fa-IR" sz="7200" dirty="0" smtClean="0">
                <a:cs typeface="2  Yekan" panose="00000400000000000000" pitchFamily="2" charset="-78"/>
              </a:rPr>
              <a:t>بازگشتی</a:t>
            </a:r>
            <a:endParaRPr lang="en-US" dirty="0"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66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753785" y="218363"/>
            <a:ext cx="4908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بازگشتی: درخت فراخوانی توابع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60264" y="3730583"/>
            <a:ext cx="1269242" cy="10099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127" t="28248" r="51306" b="12420"/>
          <a:stretch/>
        </p:blipFill>
        <p:spPr>
          <a:xfrm>
            <a:off x="122829" y="1214651"/>
            <a:ext cx="5023935" cy="530897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490658" y="3736085"/>
            <a:ext cx="1269242" cy="10099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isPrime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829870" y="3730583"/>
            <a:ext cx="1269242" cy="10099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193286" y="1777913"/>
            <a:ext cx="1269242" cy="9778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sod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4" idx="7"/>
            <a:endCxn id="13" idx="5"/>
          </p:cNvCxnSpPr>
          <p:nvPr/>
        </p:nvCxnSpPr>
        <p:spPr>
          <a:xfrm flipV="1">
            <a:off x="9243630" y="2612599"/>
            <a:ext cx="33022" cy="1265885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3"/>
            <a:endCxn id="4" idx="1"/>
          </p:cNvCxnSpPr>
          <p:nvPr/>
        </p:nvCxnSpPr>
        <p:spPr>
          <a:xfrm flipH="1">
            <a:off x="8346140" y="2612599"/>
            <a:ext cx="33022" cy="1265885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243630" y="29439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911843" y="29439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4" idx="1"/>
            <a:endCxn id="12" idx="7"/>
          </p:cNvCxnSpPr>
          <p:nvPr/>
        </p:nvCxnSpPr>
        <p:spPr>
          <a:xfrm flipH="1">
            <a:off x="6913236" y="3878484"/>
            <a:ext cx="1432904" cy="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5"/>
            <a:endCxn id="4" idx="3"/>
          </p:cNvCxnSpPr>
          <p:nvPr/>
        </p:nvCxnSpPr>
        <p:spPr>
          <a:xfrm>
            <a:off x="6913236" y="4592616"/>
            <a:ext cx="1432904" cy="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290373" y="35459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1234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332182" y="46447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4" idx="7"/>
            <a:endCxn id="11" idx="1"/>
          </p:cNvCxnSpPr>
          <p:nvPr/>
        </p:nvCxnSpPr>
        <p:spPr>
          <a:xfrm>
            <a:off x="9243630" y="3878484"/>
            <a:ext cx="1432904" cy="5502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3"/>
            <a:endCxn id="4" idx="5"/>
          </p:cNvCxnSpPr>
          <p:nvPr/>
        </p:nvCxnSpPr>
        <p:spPr>
          <a:xfrm flipH="1" flipV="1">
            <a:off x="9243630" y="4592616"/>
            <a:ext cx="1432904" cy="550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746142" y="34821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687632" y="4615853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29" grpId="0"/>
      <p:bldP spid="30" grpId="0"/>
      <p:bldP spid="35" grpId="0"/>
      <p:bldP spid="36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753785" y="218363"/>
            <a:ext cx="4908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بازگشتی: درخت فراخوانی توابع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9620574" y="1163162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4" idx="2"/>
            <a:endCxn id="27" idx="0"/>
          </p:cNvCxnSpPr>
          <p:nvPr/>
        </p:nvCxnSpPr>
        <p:spPr>
          <a:xfrm flipH="1">
            <a:off x="9009249" y="1693443"/>
            <a:ext cx="611325" cy="73050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6"/>
            <a:endCxn id="4" idx="4"/>
          </p:cNvCxnSpPr>
          <p:nvPr/>
        </p:nvCxnSpPr>
        <p:spPr>
          <a:xfrm flipV="1">
            <a:off x="9514765" y="2223723"/>
            <a:ext cx="611325" cy="73050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8715849">
            <a:off x="8911518" y="17124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686" t="39597" r="66530" b="25561"/>
          <a:stretch/>
        </p:blipFill>
        <p:spPr>
          <a:xfrm>
            <a:off x="218364" y="1749728"/>
            <a:ext cx="2811439" cy="3489375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8503733" y="2423944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381905" y="3750052"/>
            <a:ext cx="1011032" cy="10539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f2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066849" y="5184511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f3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27" idx="2"/>
            <a:endCxn id="31" idx="0"/>
          </p:cNvCxnSpPr>
          <p:nvPr/>
        </p:nvCxnSpPr>
        <p:spPr>
          <a:xfrm flipH="1">
            <a:off x="7887421" y="2954225"/>
            <a:ext cx="616312" cy="795827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1" idx="2"/>
            <a:endCxn id="33" idx="0"/>
          </p:cNvCxnSpPr>
          <p:nvPr/>
        </p:nvCxnSpPr>
        <p:spPr>
          <a:xfrm flipH="1">
            <a:off x="6572365" y="4277032"/>
            <a:ext cx="809540" cy="907479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6"/>
            <a:endCxn id="31" idx="4"/>
          </p:cNvCxnSpPr>
          <p:nvPr/>
        </p:nvCxnSpPr>
        <p:spPr>
          <a:xfrm flipV="1">
            <a:off x="7077881" y="4804012"/>
            <a:ext cx="809540" cy="91078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1" idx="6"/>
            <a:endCxn id="27" idx="4"/>
          </p:cNvCxnSpPr>
          <p:nvPr/>
        </p:nvCxnSpPr>
        <p:spPr>
          <a:xfrm flipV="1">
            <a:off x="8392937" y="3484505"/>
            <a:ext cx="616312" cy="792527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8715849">
            <a:off x="7808986" y="3038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18715849">
            <a:off x="6625547" y="44096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18715849">
            <a:off x="7364819" y="522161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18715849">
            <a:off x="8513149" y="389102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 rot="18715849">
            <a:off x="9691286" y="256933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/>
      <p:bldP spid="27" grpId="0" animBg="1"/>
      <p:bldP spid="31" grpId="0" animBg="1"/>
      <p:bldP spid="33" grpId="0" animBg="1"/>
      <p:bldP spid="49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047683" y="218363"/>
            <a:ext cx="261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بازگشتی: تعریف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فراخوانی یک تابع به وسیله خودش</a:t>
            </a:r>
            <a:endParaRPr lang="fa-IR" sz="3600" b="1" dirty="0" smtClean="0">
              <a:cs typeface="2  Kam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246" t="66675" r="65970" b="16800"/>
          <a:stretch/>
        </p:blipFill>
        <p:spPr>
          <a:xfrm>
            <a:off x="163773" y="2429302"/>
            <a:ext cx="3477712" cy="20471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2629" y="2920621"/>
            <a:ext cx="1577550" cy="423080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442003" y="2813420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1"/>
            <a:endCxn id="26" idx="7"/>
          </p:cNvCxnSpPr>
          <p:nvPr/>
        </p:nvCxnSpPr>
        <p:spPr>
          <a:xfrm flipH="1">
            <a:off x="6399198" y="2968736"/>
            <a:ext cx="2190867" cy="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6228" y="2813420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168260" y="26287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9" name="Curved Connector 8"/>
          <p:cNvCxnSpPr>
            <a:stCxn id="26" idx="0"/>
            <a:endCxn id="26" idx="2"/>
          </p:cNvCxnSpPr>
          <p:nvPr/>
        </p:nvCxnSpPr>
        <p:spPr>
          <a:xfrm rot="16200000" flipH="1" flipV="1">
            <a:off x="5523845" y="2825802"/>
            <a:ext cx="530281" cy="505516"/>
          </a:xfrm>
          <a:prstGeom prst="curvedConnector4">
            <a:avLst>
              <a:gd name="adj1" fmla="val -43109"/>
              <a:gd name="adj2" fmla="val 1452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8945429">
            <a:off x="5176032" y="24293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28" name="Curved Connector 27"/>
          <p:cNvCxnSpPr>
            <a:stCxn id="26" idx="0"/>
            <a:endCxn id="26" idx="2"/>
          </p:cNvCxnSpPr>
          <p:nvPr/>
        </p:nvCxnSpPr>
        <p:spPr>
          <a:xfrm rot="16200000" flipH="1" flipV="1">
            <a:off x="5523845" y="2825802"/>
            <a:ext cx="530281" cy="505516"/>
          </a:xfrm>
          <a:prstGeom prst="curvedConnector4">
            <a:avLst>
              <a:gd name="adj1" fmla="val -102305"/>
              <a:gd name="adj2" fmla="val 2019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18945429">
            <a:off x="4891706" y="21586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45" name="Curved Connector 44"/>
          <p:cNvCxnSpPr>
            <a:stCxn id="26" idx="0"/>
            <a:endCxn id="26" idx="2"/>
          </p:cNvCxnSpPr>
          <p:nvPr/>
        </p:nvCxnSpPr>
        <p:spPr>
          <a:xfrm rot="16200000" flipH="1" flipV="1">
            <a:off x="5523845" y="2825802"/>
            <a:ext cx="530281" cy="505516"/>
          </a:xfrm>
          <a:prstGeom prst="curvedConnector4">
            <a:avLst>
              <a:gd name="adj1" fmla="val -182088"/>
              <a:gd name="adj2" fmla="val 2991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18945429">
            <a:off x="4482271" y="17977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13532459">
            <a:off x="4021526" y="156214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6" grpId="0" animBg="1"/>
      <p:bldP spid="29" grpId="0"/>
      <p:bldP spid="36" grpId="0"/>
      <p:bldP spid="50" grpId="0"/>
      <p:bldP spid="57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047683" y="218363"/>
            <a:ext cx="261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بازگشتی: تعریف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فراخوانی یک تابع به وسیله خودش</a:t>
            </a:r>
            <a:endParaRPr lang="fa-IR" sz="3600" b="1" dirty="0" smtClean="0">
              <a:cs typeface="2  Kam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246" t="66675" r="65970" b="16800"/>
          <a:stretch/>
        </p:blipFill>
        <p:spPr>
          <a:xfrm>
            <a:off x="163773" y="2429302"/>
            <a:ext cx="3477712" cy="20471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2629" y="2920621"/>
            <a:ext cx="1577550" cy="423080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75943" y="2099247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1"/>
            <a:endCxn id="26" idx="0"/>
          </p:cNvCxnSpPr>
          <p:nvPr/>
        </p:nvCxnSpPr>
        <p:spPr>
          <a:xfrm flipH="1">
            <a:off x="6986714" y="2254563"/>
            <a:ext cx="737291" cy="59298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481198" y="2847543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9290451">
            <a:off x="6989813" y="22510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6" idx="2"/>
            <a:endCxn id="22" idx="0"/>
          </p:cNvCxnSpPr>
          <p:nvPr/>
        </p:nvCxnSpPr>
        <p:spPr>
          <a:xfrm flipH="1">
            <a:off x="5975682" y="3377824"/>
            <a:ext cx="505516" cy="525617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470166" y="3903441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2" idx="2"/>
            <a:endCxn id="27" idx="0"/>
          </p:cNvCxnSpPr>
          <p:nvPr/>
        </p:nvCxnSpPr>
        <p:spPr>
          <a:xfrm flipH="1">
            <a:off x="4964650" y="4433722"/>
            <a:ext cx="505516" cy="53028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459134" y="4964002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244451" y="6024563"/>
            <a:ext cx="341194" cy="335297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8845809">
            <a:off x="5957483" y="32713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8845809">
            <a:off x="4993491" y="4348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355359" y="3616648"/>
            <a:ext cx="4407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بازگشتی به این شکل، هیچ کاربردی ندارد زیرا تابع می تواند تا ابد خود را فراخوانی کند و در نتیجه، هیچگاه مقداری برگردانده نمی شود 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55359" y="5780782"/>
            <a:ext cx="440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سوال: راهکار چیست؟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مقدار پایه</a:t>
            </a:r>
          </a:p>
        </p:txBody>
      </p:sp>
    </p:spTree>
    <p:extLst>
      <p:ext uri="{BB962C8B-B14F-4D97-AF65-F5344CB8AC3E}">
        <p14:creationId xmlns:p14="http://schemas.microsoft.com/office/powerpoint/2010/main" val="5389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9" grpId="0"/>
      <p:bldP spid="22" grpId="0" animBg="1"/>
      <p:bldP spid="27" grpId="0" animBg="1"/>
      <p:bldP spid="39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456174" y="218363"/>
            <a:ext cx="3206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بازگشتی: مقدار پایه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738647" y="5221661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1"/>
            <a:endCxn id="26" idx="7"/>
          </p:cNvCxnSpPr>
          <p:nvPr/>
        </p:nvCxnSpPr>
        <p:spPr>
          <a:xfrm flipH="1">
            <a:off x="9142213" y="5376977"/>
            <a:ext cx="744496" cy="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279243" y="5221661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309653" y="49299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6" idx="1"/>
            <a:endCxn id="22" idx="7"/>
          </p:cNvCxnSpPr>
          <p:nvPr/>
        </p:nvCxnSpPr>
        <p:spPr>
          <a:xfrm flipH="1">
            <a:off x="7682809" y="5376977"/>
            <a:ext cx="744496" cy="2245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819839" y="5244112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2" idx="1"/>
            <a:endCxn id="27" idx="7"/>
          </p:cNvCxnSpPr>
          <p:nvPr/>
        </p:nvCxnSpPr>
        <p:spPr>
          <a:xfrm flipH="1">
            <a:off x="6236506" y="5399428"/>
            <a:ext cx="731395" cy="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373536" y="5244113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246" t="43181" r="64403" b="34520"/>
          <a:stretch/>
        </p:blipFill>
        <p:spPr>
          <a:xfrm>
            <a:off x="1482153" y="1174710"/>
            <a:ext cx="3851625" cy="27831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6680" y="1653353"/>
            <a:ext cx="2442949" cy="74092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95145" y="1556019"/>
            <a:ext cx="1932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بررسی مقدار پایه: </a:t>
            </a:r>
          </a:p>
          <a:p>
            <a:pPr algn="ctr" rtl="1"/>
            <a:r>
              <a:rPr lang="fa-IR" sz="2800" b="1" dirty="0" smtClean="0">
                <a:cs typeface="2  Kamran" panose="00000400000000000000" pitchFamily="2" charset="-78"/>
              </a:rPr>
              <a:t>مقدار پایه: 5</a:t>
            </a:r>
            <a:endParaRPr lang="fa-IR" sz="2400" b="1" dirty="0" smtClean="0">
              <a:cs typeface="2  Kamran" panose="00000400000000000000" pitchFamily="2" charset="-78"/>
            </a:endParaRPr>
          </a:p>
        </p:txBody>
      </p:sp>
      <p:cxnSp>
        <p:nvCxnSpPr>
          <p:cNvPr id="7" name="Straight Arrow Connector 6"/>
          <p:cNvCxnSpPr>
            <a:stCxn id="4" idx="3"/>
            <a:endCxn id="28" idx="1"/>
          </p:cNvCxnSpPr>
          <p:nvPr/>
        </p:nvCxnSpPr>
        <p:spPr>
          <a:xfrm>
            <a:off x="4989629" y="2023814"/>
            <a:ext cx="505516" cy="9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1"/>
            <a:endCxn id="31" idx="7"/>
          </p:cNvCxnSpPr>
          <p:nvPr/>
        </p:nvCxnSpPr>
        <p:spPr>
          <a:xfrm flipH="1">
            <a:off x="4765683" y="5399429"/>
            <a:ext cx="755915" cy="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902713" y="5244114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841161" y="49299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9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491695" y="49299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8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020872" y="49299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7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31" idx="1"/>
            <a:endCxn id="52" idx="7"/>
          </p:cNvCxnSpPr>
          <p:nvPr/>
        </p:nvCxnSpPr>
        <p:spPr>
          <a:xfrm flipH="1" flipV="1">
            <a:off x="3252969" y="5399428"/>
            <a:ext cx="797806" cy="2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389999" y="5244112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cxnSp>
        <p:nvCxnSpPr>
          <p:cNvPr id="53" name="Straight Arrow Connector 52"/>
          <p:cNvCxnSpPr>
            <a:stCxn id="52" idx="1"/>
            <a:endCxn id="54" idx="7"/>
          </p:cNvCxnSpPr>
          <p:nvPr/>
        </p:nvCxnSpPr>
        <p:spPr>
          <a:xfrm flipH="1">
            <a:off x="1782146" y="5399428"/>
            <a:ext cx="755915" cy="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919176" y="5244113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508158" y="4929986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6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037335" y="4929986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5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54" idx="5"/>
            <a:endCxn id="52" idx="3"/>
          </p:cNvCxnSpPr>
          <p:nvPr/>
        </p:nvCxnSpPr>
        <p:spPr>
          <a:xfrm flipV="1">
            <a:off x="1782146" y="6149357"/>
            <a:ext cx="755915" cy="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2" idx="5"/>
            <a:endCxn id="31" idx="3"/>
          </p:cNvCxnSpPr>
          <p:nvPr/>
        </p:nvCxnSpPr>
        <p:spPr>
          <a:xfrm>
            <a:off x="3252969" y="6149357"/>
            <a:ext cx="797806" cy="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1" idx="5"/>
            <a:endCxn id="27" idx="3"/>
          </p:cNvCxnSpPr>
          <p:nvPr/>
        </p:nvCxnSpPr>
        <p:spPr>
          <a:xfrm flipV="1">
            <a:off x="4765683" y="6149358"/>
            <a:ext cx="755915" cy="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7" idx="5"/>
            <a:endCxn id="22" idx="3"/>
          </p:cNvCxnSpPr>
          <p:nvPr/>
        </p:nvCxnSpPr>
        <p:spPr>
          <a:xfrm flipV="1">
            <a:off x="6236506" y="6149357"/>
            <a:ext cx="731395" cy="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2" idx="5"/>
            <a:endCxn id="26" idx="3"/>
          </p:cNvCxnSpPr>
          <p:nvPr/>
        </p:nvCxnSpPr>
        <p:spPr>
          <a:xfrm flipV="1">
            <a:off x="7682809" y="6126906"/>
            <a:ext cx="744496" cy="2245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6" idx="5"/>
            <a:endCxn id="23" idx="3"/>
          </p:cNvCxnSpPr>
          <p:nvPr/>
        </p:nvCxnSpPr>
        <p:spPr>
          <a:xfrm>
            <a:off x="9142213" y="6126906"/>
            <a:ext cx="744496" cy="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821914" y="6192743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99703" y="6175214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803885" y="6149357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35959" y="6197665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740141" y="6149357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185817" y="6175214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9" grpId="0"/>
      <p:bldP spid="22" grpId="0" animBg="1"/>
      <p:bldP spid="27" grpId="0" animBg="1"/>
      <p:bldP spid="4" grpId="0" animBg="1"/>
      <p:bldP spid="28" grpId="0"/>
      <p:bldP spid="31" grpId="0" animBg="1"/>
      <p:bldP spid="47" grpId="0"/>
      <p:bldP spid="49" grpId="0"/>
      <p:bldP spid="50" grpId="0"/>
      <p:bldP spid="52" grpId="0" animBg="1"/>
      <p:bldP spid="54" grpId="0" animBg="1"/>
      <p:bldP spid="55" grpId="0"/>
      <p:bldP spid="56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025" y="1057697"/>
            <a:ext cx="11473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تمرین: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درخت های فراخوانی هر یک از توابع زیر را رسم نموده و خروجی نهایی (آنچه که در صفحه نمایش نشان داده می شود) را برای هر یک مشخص کنید. 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1845" y="218363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بازگشتی</a:t>
            </a:r>
            <a:endParaRPr lang="en-US" sz="3200" dirty="0">
              <a:cs typeface="2 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98" t="43181" r="57463" b="26555"/>
          <a:stretch/>
        </p:blipFill>
        <p:spPr>
          <a:xfrm>
            <a:off x="464025" y="3071862"/>
            <a:ext cx="3728884" cy="2564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574" t="50547" r="63060" b="21180"/>
          <a:stretch/>
        </p:blipFill>
        <p:spPr>
          <a:xfrm>
            <a:off x="6769289" y="3071862"/>
            <a:ext cx="3124555" cy="2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58426" y="218363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یادآوری .... </a:t>
            </a:r>
            <a:endParaRPr lang="en-US" sz="3200" dirty="0">
              <a:cs typeface="2  Yek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776" t="29045" r="54776" b="18790"/>
          <a:stretch/>
        </p:blipFill>
        <p:spPr>
          <a:xfrm>
            <a:off x="5817770" y="2292824"/>
            <a:ext cx="3712192" cy="3575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489" y="1057697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هر دستگاهی که یک ورودی را دریافت کرده و بر روی آن عملیاتی انجام داده و یک خروجی تولید کند.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753" y="3498207"/>
            <a:ext cx="464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شرط اساسی: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برای ورودی های یکسان، خروجی های یکسان تولید کند. </a:t>
            </a:r>
            <a:endParaRPr lang="fa-IR" sz="32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729" y="4712101"/>
                <a:ext cx="58493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∀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,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: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𝒊𝒇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 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==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fa-I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𝒕𝒉𝒆𝒏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𝒇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𝒇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(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)</m:t>
                      </m:r>
                    </m:oMath>
                  </m:oMathPara>
                </a14:m>
                <a:endParaRPr lang="fa-IR" sz="3200" b="1" dirty="0" smtClean="0">
                  <a:solidFill>
                    <a:schemeClr val="tx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9" y="4712101"/>
                <a:ext cx="584939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205765" y="2233528"/>
            <a:ext cx="464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دامنه: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مجموعه مقادیر ورودی ممکن</a:t>
            </a:r>
            <a:endParaRPr lang="fa-IR" sz="28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4108" y="5879601"/>
            <a:ext cx="464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برد: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مجموعه مقادیر خروجی ممکن</a:t>
            </a:r>
            <a:endParaRPr lang="fa-IR" sz="28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79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58426" y="218363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یادآوری .... 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89" y="1057697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ترکیب توابع: ورودی یک تابع، خروجی تابعی دیگر باشد.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276" t="20284" r="40784" b="23967"/>
          <a:stretch/>
        </p:blipFill>
        <p:spPr>
          <a:xfrm>
            <a:off x="1542197" y="1350084"/>
            <a:ext cx="3562066" cy="5088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08867" y="3602028"/>
                <a:ext cx="5654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باید خروجی تابع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𝒇</m:t>
                    </m:r>
                  </m:oMath>
                </a14:m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، عضوی از دامنه تابع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𝒈</m:t>
                    </m:r>
                  </m:oMath>
                </a14:m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باشد. </a:t>
                </a:r>
                <a:endParaRPr lang="fa-IR" sz="2800" b="1" dirty="0" smtClean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67" y="3602028"/>
                <a:ext cx="5654500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r="-269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041058" y="3894415"/>
            <a:ext cx="1063205" cy="0"/>
          </a:xfrm>
          <a:prstGeom prst="straightConnector1">
            <a:avLst/>
          </a:prstGeom>
          <a:ln>
            <a:prstDash val="dash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47007" y="5381555"/>
                <a:ext cx="565450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𝒈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a-IR" sz="2800" b="1" dirty="0" smtClean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007" y="5381555"/>
                <a:ext cx="5654500" cy="5786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5006565" y="5670897"/>
            <a:ext cx="1421531" cy="1"/>
          </a:xfrm>
          <a:prstGeom prst="straightConnector1">
            <a:avLst/>
          </a:prstGeom>
          <a:ln>
            <a:prstDash val="dash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0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58426" y="218363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یادآوری .... 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 کلی توابع در زبان پایتون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55" t="65480" r="46493" b="24365"/>
          <a:stretch/>
        </p:blipFill>
        <p:spPr>
          <a:xfrm>
            <a:off x="3164299" y="2702260"/>
            <a:ext cx="4722126" cy="12224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73458" y="423082"/>
            <a:ext cx="4217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نام تابع: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باید از قوانین نامگذاری شناسه ها تبعیت کند. بهتر است متناسب با کارکرد تابع انتخاب شود.   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971499" y="1908748"/>
            <a:ext cx="327546" cy="916341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62316" y="2702260"/>
            <a:ext cx="873457" cy="46402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70647" y="3924740"/>
            <a:ext cx="4217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آرگومانها یا پارامترهای تابع: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ورودی های ممکن تابع را مشخص می کنند. تابع می تواند فاقد آرگومان باشد. هر کدی، در زمان استفاده از تابع باید آرگومانهای تابع را مقداردهی کند.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059" y="4287344"/>
            <a:ext cx="5746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مقدار بازگشتی تابع: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return</a:t>
            </a:r>
            <a:r>
              <a:rPr lang="fa-IR" sz="24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یک ساختار پرش می باشد. هر زمان درون تابع، دستور 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return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اجرا شود، اجرای تابع خاتمه یافته و نتایج آن برگردانده می شود. یک تابع می تواند فاقد مقدار بازگشتی باشد. علاوه براین، در پایتون یک تابع می تواند بیش از یک مقدار را برگرداند. </a:t>
            </a:r>
            <a:endParaRPr lang="fa-IR" sz="24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264322" y="3166283"/>
            <a:ext cx="1869744" cy="951800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33582" y="2704532"/>
            <a:ext cx="2659039" cy="4640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62316" y="3425705"/>
            <a:ext cx="2047166" cy="4640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503761" y="3924741"/>
            <a:ext cx="232013" cy="362603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stealth" w="lg" len="lg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5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204887" y="218363"/>
            <a:ext cx="345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نکاتی در خصوص </a:t>
            </a:r>
            <a:r>
              <a:rPr lang="en-US" sz="3200" dirty="0" err="1" smtClean="0">
                <a:cs typeface="2  Yekan" panose="00000400000000000000" pitchFamily="2" charset="-78"/>
              </a:rPr>
              <a:t>def</a:t>
            </a:r>
            <a:r>
              <a:rPr lang="fa-IR" sz="3200" dirty="0" smtClean="0">
                <a:cs typeface="2  Yekan" panose="00000400000000000000" pitchFamily="2" charset="-78"/>
              </a:rPr>
              <a:t>: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89" y="1057697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3200" b="1" dirty="0" err="1" smtClean="0">
                <a:latin typeface="+mj-lt"/>
                <a:cs typeface="2  Kamran" panose="00000400000000000000" pitchFamily="2" charset="-78"/>
              </a:rPr>
              <a:t>def</a:t>
            </a:r>
            <a:r>
              <a:rPr lang="fa-IR" sz="3600" b="1" dirty="0" smtClean="0">
                <a:cs typeface="2  Kamran" panose="00000400000000000000" pitchFamily="2" charset="-78"/>
              </a:rPr>
              <a:t> در واقع یک دستورالعمل است که مجموعه ای از کدها را به یک نام تخصیص می دهد</a:t>
            </a:r>
            <a:r>
              <a:rPr lang="fa-IR" sz="3600" b="1" dirty="0" smtClean="0">
                <a:cs typeface="2  Kamran" panose="00000400000000000000" pitchFamily="2" charset="-78"/>
              </a:rPr>
              <a:t>. </a:t>
            </a:r>
            <a:r>
              <a:rPr lang="fa-IR" sz="3600" b="1" dirty="0" smtClean="0">
                <a:cs typeface="2  Kamran" panose="00000400000000000000" pitchFamily="2" charset="-78"/>
              </a:rPr>
              <a:t>بنابراین، </a:t>
            </a:r>
            <a:r>
              <a:rPr lang="en-US" sz="3200" b="1" dirty="0" err="1">
                <a:latin typeface="+mj-lt"/>
                <a:cs typeface="2  Kamran" panose="00000400000000000000" pitchFamily="2" charset="-78"/>
              </a:rPr>
              <a:t>def</a:t>
            </a:r>
            <a:r>
              <a:rPr lang="fa-IR" sz="3600" b="1" dirty="0" smtClean="0">
                <a:cs typeface="2  Kamran" panose="00000400000000000000" pitchFamily="2" charset="-78"/>
              </a:rPr>
              <a:t> می تواند در هر جایی که یک دستورالعمل معمولی قابل بیان است، ظاهر شود (درون یک ساختار کنترلی، درون یک تابع و ... ). </a:t>
            </a:r>
            <a:endParaRPr lang="fa-IR" sz="3200" b="1" dirty="0" smtClean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13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204887" y="218363"/>
            <a:ext cx="345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نکاتی در خصوص </a:t>
            </a:r>
            <a:r>
              <a:rPr lang="en-US" sz="3200" dirty="0" err="1" smtClean="0">
                <a:cs typeface="2  Yekan" panose="00000400000000000000" pitchFamily="2" charset="-78"/>
              </a:rPr>
              <a:t>def</a:t>
            </a:r>
            <a:r>
              <a:rPr lang="fa-IR" sz="3200" dirty="0" smtClean="0">
                <a:cs typeface="2  Yekan" panose="00000400000000000000" pitchFamily="2" charset="-78"/>
              </a:rPr>
              <a:t>: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b="1" dirty="0" smtClean="0">
                <a:cs typeface="2  Kamran" panose="00000400000000000000" pitchFamily="2" charset="-78"/>
              </a:rPr>
              <a:t>کدهای </a:t>
            </a:r>
            <a:r>
              <a:rPr lang="fa-IR" sz="3600" b="1" dirty="0">
                <a:cs typeface="2  Kamran" panose="00000400000000000000" pitchFamily="2" charset="-78"/>
              </a:rPr>
              <a:t>زیر در پایتون معتبر </a:t>
            </a:r>
            <a:r>
              <a:rPr lang="fa-IR" sz="3600" b="1" dirty="0" smtClean="0">
                <a:cs typeface="2  Kamran" panose="00000400000000000000" pitchFamily="2" charset="-78"/>
              </a:rPr>
              <a:t>هستند (تعریف تابع درون یک ساختار کنترلی): 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074" t="36610" r="35485" b="15008"/>
          <a:stretch/>
        </p:blipFill>
        <p:spPr>
          <a:xfrm>
            <a:off x="163773" y="2099813"/>
            <a:ext cx="5911867" cy="3618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007" t="37805" r="57463" b="16601"/>
          <a:stretch/>
        </p:blipFill>
        <p:spPr>
          <a:xfrm>
            <a:off x="6328320" y="2577486"/>
            <a:ext cx="2516178" cy="243124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9097178" y="2251881"/>
            <a:ext cx="8556" cy="29752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5783" t="36051" r="57127" b="22175"/>
          <a:stretch/>
        </p:blipFill>
        <p:spPr>
          <a:xfrm>
            <a:off x="9198795" y="2602522"/>
            <a:ext cx="2775288" cy="24062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4977" y="5973877"/>
            <a:ext cx="1037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در زبانهای غیر مفسری مانند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C++</a:t>
            </a:r>
            <a:r>
              <a:rPr lang="fa-IR" sz="28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تعریف تابع به شکل فوق امکان پذیر نیست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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785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204887" y="218363"/>
            <a:ext cx="345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نکاتی در خصوص </a:t>
            </a:r>
            <a:r>
              <a:rPr lang="en-US" sz="3200" dirty="0" err="1" smtClean="0">
                <a:cs typeface="2  Yekan" panose="00000400000000000000" pitchFamily="2" charset="-78"/>
              </a:rPr>
              <a:t>def</a:t>
            </a:r>
            <a:r>
              <a:rPr lang="fa-IR" sz="3200" dirty="0" smtClean="0">
                <a:cs typeface="2  Yekan" panose="00000400000000000000" pitchFamily="2" charset="-78"/>
              </a:rPr>
              <a:t>: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b="1" dirty="0" smtClean="0">
                <a:cs typeface="2  Kamran" panose="00000400000000000000" pitchFamily="2" charset="-78"/>
              </a:rPr>
              <a:t>کدهای </a:t>
            </a:r>
            <a:r>
              <a:rPr lang="fa-IR" sz="3600" b="1" dirty="0">
                <a:cs typeface="2  Kamran" panose="00000400000000000000" pitchFamily="2" charset="-78"/>
              </a:rPr>
              <a:t>زیر در پایتون معتبر </a:t>
            </a:r>
            <a:r>
              <a:rPr lang="fa-IR" sz="3600" b="1" dirty="0" smtClean="0">
                <a:cs typeface="2  Kamran" panose="00000400000000000000" pitchFamily="2" charset="-78"/>
              </a:rPr>
              <a:t>هستند (تعریف تابع درون یک تابع دیگر): 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4977" y="5973877"/>
            <a:ext cx="1037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در زبانهای غیر مفسری مانند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C++</a:t>
            </a:r>
            <a:r>
              <a:rPr lang="fa-IR" sz="28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تعریف تابع به شکل فوق امکان پذیر نیست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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16" t="43579" r="35522" b="10428"/>
          <a:stretch/>
        </p:blipFill>
        <p:spPr>
          <a:xfrm>
            <a:off x="368489" y="1704028"/>
            <a:ext cx="6755642" cy="40852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4977" y="2743199"/>
            <a:ext cx="3901172" cy="156949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01247" y="3020113"/>
            <a:ext cx="3489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تابع درونی: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این تابع خارج از تابع </a:t>
            </a:r>
            <a:r>
              <a:rPr lang="en-US" sz="24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f_out</a:t>
            </a:r>
            <a:r>
              <a:rPr lang="fa-IR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قابل دسترس نیست. </a:t>
            </a:r>
            <a:endParaRPr lang="fa-IR" sz="28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10" name="Straight Arrow Connector 9"/>
          <p:cNvCxnSpPr>
            <a:stCxn id="7" idx="3"/>
            <a:endCxn id="11" idx="1"/>
          </p:cNvCxnSpPr>
          <p:nvPr/>
        </p:nvCxnSpPr>
        <p:spPr>
          <a:xfrm flipV="1">
            <a:off x="5186149" y="3527945"/>
            <a:ext cx="2415098" cy="1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25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455900" y="218363"/>
            <a:ext cx="4206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نکاتی در خصوص </a:t>
            </a:r>
            <a:r>
              <a:rPr lang="fa-IR" sz="3200" dirty="0" smtClean="0">
                <a:cs typeface="2  Yekan" panose="00000400000000000000" pitchFamily="2" charset="-78"/>
              </a:rPr>
              <a:t>نام توابع: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89" y="1057697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b="1" dirty="0" smtClean="0">
                <a:cs typeface="2  Kamran" panose="00000400000000000000" pitchFamily="2" charset="-78"/>
              </a:rPr>
              <a:t>در پایتون،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نام تابع </a:t>
            </a:r>
            <a:r>
              <a:rPr lang="fa-IR" sz="3600" b="1" dirty="0" smtClean="0">
                <a:cs typeface="2  Kamran" panose="00000400000000000000" pitchFamily="2" charset="-78"/>
              </a:rPr>
              <a:t>مانند یک متغیر یا شیء عمل می کند. بنابراین، می توان یک تابع را در متغیر دیگری قرار داد و یا آن را به عنوان پارامتر، ارسال کرد. </a:t>
            </a:r>
            <a:endParaRPr lang="fa-IR" sz="36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47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455900" y="218363"/>
            <a:ext cx="4206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نکاتی در خصوص </a:t>
            </a:r>
            <a:r>
              <a:rPr lang="fa-IR" sz="3200" dirty="0" smtClean="0">
                <a:cs typeface="2  Yekan" panose="00000400000000000000" pitchFamily="2" charset="-78"/>
              </a:rPr>
              <a:t>نام توابع: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4977" y="5973877"/>
            <a:ext cx="1037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در زبانهای غیر مفسری مانند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C++</a:t>
            </a:r>
            <a:r>
              <a:rPr lang="fa-IR" sz="28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تعریف تابع به شکل فوق امکان پذیر نیست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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246" t="48556" r="57799" b="25959"/>
          <a:stretch/>
        </p:blipFill>
        <p:spPr>
          <a:xfrm>
            <a:off x="909529" y="2228809"/>
            <a:ext cx="4849825" cy="2900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b="1" dirty="0" smtClean="0">
                <a:cs typeface="2  Kamran" panose="00000400000000000000" pitchFamily="2" charset="-78"/>
              </a:rPr>
              <a:t>کدهای </a:t>
            </a:r>
            <a:r>
              <a:rPr lang="fa-IR" sz="3600" b="1" dirty="0">
                <a:cs typeface="2  Kamran" panose="00000400000000000000" pitchFamily="2" charset="-78"/>
              </a:rPr>
              <a:t>زیر در پایتون معتبر </a:t>
            </a:r>
            <a:r>
              <a:rPr lang="fa-IR" sz="3600" b="1" dirty="0" smtClean="0">
                <a:cs typeface="2  Kamran" panose="00000400000000000000" pitchFamily="2" charset="-78"/>
              </a:rPr>
              <a:t>هستند (تخصیص یک تابع به یک شیء دیگر): </a:t>
            </a:r>
            <a:endParaRPr lang="fa-IR" sz="36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511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17875</TotalTime>
  <Words>749</Words>
  <Application>Microsoft Office PowerPoint</Application>
  <PresentationFormat>Widescreen</PresentationFormat>
  <Paragraphs>114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2  Kamran</vt:lpstr>
      <vt:lpstr>2  Yekan</vt:lpstr>
      <vt:lpstr>2  Zar</vt:lpstr>
      <vt:lpstr>Arial</vt:lpstr>
      <vt:lpstr>B Yekan</vt:lpstr>
      <vt:lpstr>Calibri</vt:lpstr>
      <vt:lpstr>Calibri Light</vt:lpstr>
      <vt:lpstr>Cambria Math</vt:lpstr>
      <vt:lpstr>Consolas</vt:lpstr>
      <vt:lpstr>Wingdings</vt:lpstr>
      <vt:lpstr>Office Theme</vt:lpstr>
      <vt:lpstr>برنامه سازی پیشرفته  (توابع: مفاهیم پیشرفته تر  و بازگشتی)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بازگشتی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Sadegh</cp:lastModifiedBy>
  <cp:revision>417</cp:revision>
  <dcterms:created xsi:type="dcterms:W3CDTF">2019-12-14T18:20:14Z</dcterms:created>
  <dcterms:modified xsi:type="dcterms:W3CDTF">2020-03-29T10:22:14Z</dcterms:modified>
</cp:coreProperties>
</file>