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45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5" r:id="rId13"/>
    <p:sldId id="354" r:id="rId14"/>
    <p:sldId id="3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4E791-EBA1-4262-8C84-A03EA3BAA32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4A514-8706-4B7D-9197-B837582C6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cs typeface="B Yekan" panose="00000400000000000000" pitchFamily="2" charset="-78"/>
              </a:defRPr>
            </a:lvl1pPr>
          </a:lstStyle>
          <a:p>
            <a:r>
              <a:rPr lang="fa-IR" dirty="0" smtClean="0"/>
              <a:t>برنامه سازی پیشرفته (مقدمه)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cs typeface="2  Kamran" panose="000004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صادق اسکندری</a:t>
            </a:r>
          </a:p>
          <a:p>
            <a:r>
              <a:rPr lang="fa-IR" dirty="0" smtClean="0"/>
              <a:t>دانشگاه گیلان، گروه علوم کامپیوتر</a:t>
            </a:r>
          </a:p>
          <a:p>
            <a:r>
              <a:rPr lang="fa-IR" dirty="0" smtClean="0"/>
              <a:t>نیمسال دوم 98-99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899F3-6BE7-46ED-A53A-DCF40435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7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1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1">
              <a:defRPr>
                <a:cs typeface="B Yekan" panose="000004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algn="r" rtl="1">
              <a:defRPr b="1" baseline="0">
                <a:cs typeface="2  Zar" panose="00000400000000000000" pitchFamily="2" charset="-78"/>
              </a:defRPr>
            </a:lvl1pPr>
            <a:lvl2pPr algn="r" rtl="1">
              <a:defRPr>
                <a:cs typeface="2  Zar" panose="00000400000000000000" pitchFamily="2" charset="-78"/>
              </a:defRPr>
            </a:lvl2pPr>
            <a:lvl3pPr algn="r" rtl="1">
              <a:defRPr>
                <a:cs typeface="2  Zar" panose="00000400000000000000" pitchFamily="2" charset="-78"/>
              </a:defRPr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fa-IR" dirty="0" smtClean="0"/>
              <a:t>سطح اول</a:t>
            </a:r>
            <a:endParaRPr lang="en-US" dirty="0" smtClean="0"/>
          </a:p>
          <a:p>
            <a:pPr lvl="1"/>
            <a:r>
              <a:rPr lang="fa-IR" dirty="0" smtClean="0"/>
              <a:t>سطح دوم</a:t>
            </a:r>
            <a:endParaRPr lang="en-US" dirty="0" smtClean="0"/>
          </a:p>
          <a:p>
            <a:pPr lvl="2"/>
            <a:r>
              <a:rPr lang="fa-IR" dirty="0" smtClean="0"/>
              <a:t>سطح سوم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2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6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7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475C-F081-42DC-8781-5CA9D66BBF8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FE9E-A4AA-44E2-963E-69026E06C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برنامه سازی پیشرفته </a:t>
            </a:r>
            <a:br>
              <a:rPr lang="fa-IR" dirty="0" smtClean="0"/>
            </a:br>
            <a:r>
              <a:rPr lang="fa-IR" dirty="0" smtClean="0"/>
              <a:t>(برنامه نویسی شیءگرا: مقدمه)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صادق اسکندری - دانشکده علوم ریاضی، گروه علوم کامپیوتر</a:t>
            </a:r>
          </a:p>
          <a:p>
            <a:r>
              <a:rPr lang="en-US" dirty="0" smtClean="0"/>
              <a:t>eskandari@guilan.ac.ir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4751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76" y="952640"/>
            <a:ext cx="1152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تمرین: کلاس </a:t>
            </a:r>
            <a:r>
              <a:rPr lang="en-US" sz="32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Rectangle</a:t>
            </a:r>
            <a:r>
              <a:rPr lang="fa-IR" sz="3200" b="1" dirty="0" smtClean="0">
                <a:cs typeface="2  Kamran" panose="00000400000000000000" pitchFamily="2" charset="-78"/>
              </a:rPr>
              <a:t> </a:t>
            </a:r>
            <a:r>
              <a:rPr lang="fa-IR" sz="3600" b="1" dirty="0" smtClean="0">
                <a:cs typeface="2  Kamran" panose="00000400000000000000" pitchFamily="2" charset="-78"/>
              </a:rPr>
              <a:t>را به گونه ای بازتعریف کنید که دارای رفتارهای زیر نیز باشد: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842603"/>
            <a:ext cx="117385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show( )</a:t>
            </a:r>
            <a:r>
              <a:rPr lang="fa-IR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32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رسم مستطیل با استفاده از لاکپشت</a:t>
            </a:r>
          </a:p>
          <a:p>
            <a:pPr algn="r" rtl="1"/>
            <a:endParaRPr lang="fa-IR" sz="3200" b="1" dirty="0">
              <a:solidFill>
                <a:srgbClr val="00B0F0"/>
              </a:solidFill>
              <a:latin typeface="Gabriola" panose="04040605051002020D02" pitchFamily="82" charset="0"/>
              <a:cs typeface="2  Kamran" panose="00000400000000000000" pitchFamily="2" charset="-78"/>
              <a:sym typeface="Wingdings" panose="05000000000000000000" pitchFamily="2" charset="2"/>
            </a:endParaRPr>
          </a:p>
          <a:p>
            <a:pPr algn="r" rtl="1"/>
            <a:r>
              <a:rPr lang="en-US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Intersect(r)</a:t>
            </a:r>
            <a:r>
              <a:rPr lang="fa-IR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ناحیه اشتراک این مستطیل با مستطیل </a:t>
            </a:r>
            <a:r>
              <a:rPr lang="en-US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r</a:t>
            </a:r>
            <a:r>
              <a:rPr lang="fa-IR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پاسخ باید در قالب یک مستطیل جدید برگردانده شود. </a:t>
            </a:r>
          </a:p>
          <a:p>
            <a:pPr algn="r" rtl="1"/>
            <a:endParaRPr lang="fa-IR" sz="3200" b="1" dirty="0" smtClean="0">
              <a:solidFill>
                <a:schemeClr val="accent1"/>
              </a:solidFill>
              <a:latin typeface="Gabriola" panose="04040605051002020D02" pitchFamily="82" charset="0"/>
              <a:cs typeface="2  Kamran" panose="00000400000000000000" pitchFamily="2" charset="-78"/>
              <a:sym typeface="Wingdings" panose="05000000000000000000" pitchFamily="2" charset="2"/>
            </a:endParaRPr>
          </a:p>
          <a:p>
            <a:pPr algn="r" rtl="1"/>
            <a:r>
              <a:rPr lang="en-US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Contains(r)</a:t>
            </a:r>
            <a:r>
              <a:rPr lang="fa-IR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بررسی می کند که آیا مستطیل </a:t>
            </a:r>
            <a:r>
              <a:rPr lang="en-US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r</a:t>
            </a:r>
            <a:r>
              <a:rPr lang="fa-IR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 به شکل کامل درون این مستطیل قرار گرفته است؟ </a:t>
            </a:r>
          </a:p>
          <a:p>
            <a:pPr algn="r" rtl="1"/>
            <a:endParaRPr lang="fa-IR" sz="3200" b="1" dirty="0" smtClean="0">
              <a:solidFill>
                <a:schemeClr val="accent1"/>
              </a:solidFill>
              <a:latin typeface="Gabriola" panose="04040605051002020D02" pitchFamily="82" charset="0"/>
              <a:cs typeface="2  Kamran" panose="00000400000000000000" pitchFamily="2" charset="-78"/>
              <a:sym typeface="Wingdings" panose="05000000000000000000" pitchFamily="2" charset="2"/>
            </a:endParaRPr>
          </a:p>
          <a:p>
            <a:pPr algn="r" rtl="1"/>
            <a:r>
              <a:rPr lang="en-US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Equals(r)</a:t>
            </a:r>
            <a:r>
              <a:rPr lang="fa-IR" sz="32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آیا این مستطیل از نظر ابعاد (نه نقطه مرکزی)، با مستطیل </a:t>
            </a:r>
            <a:r>
              <a:rPr lang="en-US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r</a:t>
            </a:r>
            <a:r>
              <a:rPr lang="fa-IR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 یکسان است؟ </a:t>
            </a:r>
          </a:p>
        </p:txBody>
      </p:sp>
    </p:spTree>
    <p:extLst>
      <p:ext uri="{BB962C8B-B14F-4D97-AF65-F5344CB8AC3E}">
        <p14:creationId xmlns:p14="http://schemas.microsoft.com/office/powerpoint/2010/main" val="12969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8797652" y="218363"/>
            <a:ext cx="3164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مقایسه اشیاء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76" y="952640"/>
            <a:ext cx="115234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cs typeface="2  Kamran" panose="00000400000000000000" pitchFamily="2" charset="-78"/>
              </a:rPr>
              <a:t>زمانی که می گوییم، علی و مریم ماشین های یکسانی دارند، منظورمان این است که مدل ماشین های آنها (رنگ، مارک، ... ) با هم برابر است. در اینجا منظورمان این نیست که آنها یک ماشین را با هم استفاده می کنند. به چنین مقایسه ای، </a:t>
            </a:r>
            <a:r>
              <a:rPr lang="fa-IR" sz="32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مقایسه سطحی (</a:t>
            </a:r>
            <a:r>
              <a:rPr lang="en-US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Shallow Comparison</a:t>
            </a:r>
            <a:r>
              <a:rPr lang="fa-IR" sz="32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 ) </a:t>
            </a:r>
            <a:r>
              <a:rPr lang="fa-IR" sz="3200" b="1" dirty="0" smtClean="0">
                <a:cs typeface="2  Kamran" panose="00000400000000000000" pitchFamily="2" charset="-78"/>
              </a:rPr>
              <a:t>گفته می شود.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833" y="2933841"/>
            <a:ext cx="115234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cs typeface="2  Kamran" panose="00000400000000000000" pitchFamily="2" charset="-78"/>
              </a:rPr>
              <a:t>زمانی که می گوییم علی و مریم مادر یکسانی دارند، منظورمان این است که مادر هر دوی آنها یک نفر است، نه اینکه مادرهای آنها شبیه به هم است. به چنین مقایسه ای، </a:t>
            </a:r>
            <a:r>
              <a:rPr lang="fa-IR" sz="32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مقایسه عمیق (</a:t>
            </a:r>
            <a:r>
              <a:rPr lang="en-US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deep</a:t>
            </a:r>
            <a:r>
              <a:rPr lang="en-US" sz="32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Comparison</a:t>
            </a:r>
            <a:r>
              <a:rPr lang="fa-IR" sz="32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) </a:t>
            </a:r>
            <a:r>
              <a:rPr lang="fa-IR" sz="3200" b="1" dirty="0" smtClean="0">
                <a:cs typeface="2  Kamran" panose="00000400000000000000" pitchFamily="2" charset="-78"/>
              </a:rPr>
              <a:t>گفته می شود. </a:t>
            </a:r>
          </a:p>
        </p:txBody>
      </p:sp>
    </p:spTree>
    <p:extLst>
      <p:ext uri="{BB962C8B-B14F-4D97-AF65-F5344CB8AC3E}">
        <p14:creationId xmlns:p14="http://schemas.microsoft.com/office/powerpoint/2010/main" val="4539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8797652" y="218363"/>
            <a:ext cx="3164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مقایسه اشیاء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76" y="952640"/>
            <a:ext cx="1152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cs typeface="2  Kamran" panose="00000400000000000000" pitchFamily="2" charset="-78"/>
              </a:rPr>
              <a:t>در زبانهای برنامه نویسی نیز مفهوم مقایسه سطحی و عمیق به صورت زیر قابل بیان است: 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0" y="2165684"/>
            <a:ext cx="2715619" cy="4404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62891" y="1684188"/>
            <a:ext cx="752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RAM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144978" y="3616524"/>
            <a:ext cx="2715619" cy="8139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0" y="2388264"/>
            <a:ext cx="2707599" cy="8524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value1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6075" y="262447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3"/>
            <a:endCxn id="9" idx="1"/>
          </p:cNvCxnSpPr>
          <p:nvPr/>
        </p:nvCxnSpPr>
        <p:spPr>
          <a:xfrm>
            <a:off x="7409589" y="2809138"/>
            <a:ext cx="1734411" cy="5365"/>
          </a:xfrm>
          <a:prstGeom prst="straightConnector1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86075" y="3834798"/>
            <a:ext cx="42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3"/>
            <a:endCxn id="8" idx="1"/>
          </p:cNvCxnSpPr>
          <p:nvPr/>
        </p:nvCxnSpPr>
        <p:spPr>
          <a:xfrm>
            <a:off x="7409589" y="4019464"/>
            <a:ext cx="1735389" cy="4040"/>
          </a:xfrm>
          <a:prstGeom prst="straightConnector1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04005" y="4767124"/>
            <a:ext cx="42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8" idx="1"/>
          </p:cNvCxnSpPr>
          <p:nvPr/>
        </p:nvCxnSpPr>
        <p:spPr>
          <a:xfrm flipV="1">
            <a:off x="7427519" y="4023504"/>
            <a:ext cx="1717459" cy="928286"/>
          </a:xfrm>
          <a:prstGeom prst="straightConnector1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04208" y="2207408"/>
            <a:ext cx="26895" cy="415305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1945798"/>
            <a:ext cx="640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cs typeface="2  Kamran" panose="00000400000000000000" pitchFamily="2" charset="-78"/>
              </a:rPr>
              <a:t>مقایسه سطحی دو شیء عبارت است از مقایسه مقادیر آنها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2353" y="2388264"/>
            <a:ext cx="5580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بنابراین مقایسه سطحی </a:t>
            </a:r>
            <a:r>
              <a:rPr lang="en-US" sz="2400" b="1" dirty="0" smtClean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p1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با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p2</a:t>
            </a:r>
            <a:r>
              <a:rPr lang="en-US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 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دارای پاسخ،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True</a:t>
            </a:r>
            <a:r>
              <a:rPr lang="fa-IR" sz="28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 خواهد بود. زیرا، هر دو دارای مقادیر یکسان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value1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هستند.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6530" y="3859756"/>
            <a:ext cx="6402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cs typeface="2  Kamran" panose="00000400000000000000" pitchFamily="2" charset="-78"/>
              </a:rPr>
              <a:t>مقایسه عمیق دو شیء عبارت است از مقایسه آدرس های آنها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0283" y="4302222"/>
            <a:ext cx="55807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بنابراین مقایسه عمیق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p1</a:t>
            </a:r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با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p2</a:t>
            </a:r>
            <a:r>
              <a:rPr lang="en-US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</a:t>
            </a:r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دارای پاسخ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False</a:t>
            </a:r>
            <a:r>
              <a:rPr lang="en-US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</a:t>
            </a:r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خواهد بود. زیرا، اشیاء آنها یکی نیستند. ولی مقایسه عمیق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p2</a:t>
            </a:r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با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p3</a:t>
            </a:r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دارای پاسخ </a:t>
            </a:r>
            <a:r>
              <a:rPr lang="en-US" sz="2400" b="1" dirty="0">
                <a:solidFill>
                  <a:srgbClr val="00B0F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True</a:t>
            </a:r>
            <a:r>
              <a:rPr lang="fa-IR" sz="2800" b="1" dirty="0">
                <a:solidFill>
                  <a:srgbClr val="00B0F0"/>
                </a:solidFill>
                <a:cs typeface="2  Kamran" panose="00000400000000000000" pitchFamily="2" charset="-78"/>
              </a:rPr>
              <a:t> خواهد بود زیرا هر دو به یک چیز اشاره می کنند. </a:t>
            </a:r>
          </a:p>
        </p:txBody>
      </p:sp>
    </p:spTree>
    <p:extLst>
      <p:ext uri="{BB962C8B-B14F-4D97-AF65-F5344CB8AC3E}">
        <p14:creationId xmlns:p14="http://schemas.microsoft.com/office/powerpoint/2010/main" val="15820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8797652" y="218363"/>
            <a:ext cx="3164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مقایسه اشیاء</a:t>
            </a:r>
            <a:endParaRPr lang="en-US" sz="3200" dirty="0">
              <a:cs typeface="2  Yeka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07990"/>
              </p:ext>
            </p:extLst>
          </p:nvPr>
        </p:nvGraphicFramePr>
        <p:xfrm>
          <a:off x="478303" y="1524423"/>
          <a:ext cx="11296356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9623"/>
                <a:gridCol w="4656406"/>
                <a:gridCol w="1730327"/>
              </a:tblGrid>
              <a:tr h="502628">
                <a:tc>
                  <a:txBody>
                    <a:bodyPr/>
                    <a:lstStyle/>
                    <a:p>
                      <a:pPr algn="ctr" rtl="1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تأثیر عملگر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is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2  Kamra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تأثیر</a:t>
                      </a:r>
                      <a:r>
                        <a:rPr lang="fa-IR" sz="2800" b="1" baseline="0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 عملگر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== 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2  Kamra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نوع داده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2  Kamra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4415">
                <a:tc>
                  <a:txBody>
                    <a:bodyPr/>
                    <a:lstStyle/>
                    <a:p>
                      <a:pPr algn="ctr"/>
                      <a:r>
                        <a:rPr lang="fa-IR" sz="2800" b="1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2  Kamran" panose="00000400000000000000" pitchFamily="2" charset="-78"/>
                        </a:rPr>
                        <a:t>عمیق</a:t>
                      </a:r>
                      <a:endParaRPr lang="en-US" sz="2800" b="1" kern="1200" baseline="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2  Kamran" panose="00000400000000000000" pitchFamily="2" charset="-78"/>
                      </a:endParaRPr>
                    </a:p>
                    <a:p>
                      <a:pPr algn="l"/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l1 = [1,2,3]</a:t>
                      </a:r>
                    </a:p>
                    <a:p>
                      <a:pPr algn="l"/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l2 = [1,2,3]</a:t>
                      </a:r>
                    </a:p>
                    <a:p>
                      <a:pPr algn="l"/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l1 is l2  #</a:t>
                      </a:r>
                      <a:r>
                        <a:rPr lang="en-US" sz="2000" kern="1200" baseline="0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False</a:t>
                      </a:r>
                      <a:endParaRPr lang="fa-IR" sz="2000" kern="1200" baseline="0" dirty="0" smtClean="0">
                        <a:solidFill>
                          <a:srgbClr val="00B0F0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  <a:p>
                      <a:pPr algn="ctr"/>
                      <a:endParaRPr lang="en-US" sz="2400" dirty="0">
                        <a:cs typeface="2  Kamra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b="1" baseline="0" dirty="0" smtClean="0">
                          <a:solidFill>
                            <a:srgbClr val="00B0F0"/>
                          </a:solidFill>
                          <a:cs typeface="2  Kamran" panose="00000400000000000000" pitchFamily="2" charset="-78"/>
                        </a:rPr>
                        <a:t>سطحی</a:t>
                      </a:r>
                      <a:endParaRPr lang="en-US" sz="2400" b="1" baseline="0" dirty="0" smtClean="0">
                        <a:solidFill>
                          <a:srgbClr val="00B0F0"/>
                        </a:solidFill>
                        <a:cs typeface="2  Kamran" panose="00000400000000000000" pitchFamily="2" charset="-78"/>
                      </a:endParaRPr>
                    </a:p>
                    <a:p>
                      <a:pPr algn="l"/>
                      <a:r>
                        <a:rPr lang="en-US" sz="20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l1 = [1,2,3]</a:t>
                      </a:r>
                    </a:p>
                    <a:p>
                      <a:pPr algn="l"/>
                      <a:r>
                        <a:rPr lang="en-US" sz="20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l2 = [1,2,3]</a:t>
                      </a:r>
                    </a:p>
                    <a:p>
                      <a:pPr algn="l"/>
                      <a:r>
                        <a:rPr lang="en-US" sz="2000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l1 == l2  #</a:t>
                      </a:r>
                      <a:r>
                        <a:rPr lang="en-US" sz="2000" baseline="0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True</a:t>
                      </a:r>
                      <a:endParaRPr lang="fa-IR" sz="2000" baseline="0" dirty="0" smtClean="0">
                        <a:solidFill>
                          <a:srgbClr val="00B0F0"/>
                        </a:solidFill>
                        <a:latin typeface="Consolas" panose="020B0609020204030204" pitchFamily="49" charset="0"/>
                        <a:cs typeface="2  Kamra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اولیه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2  Kamra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70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a-IR" sz="2800" b="1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2  Kamran" panose="00000400000000000000" pitchFamily="2" charset="-78"/>
                        </a:rPr>
                        <a:t>عمیق</a:t>
                      </a:r>
                      <a:endParaRPr lang="en-US" sz="2800" b="1" kern="1200" baseline="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2  Kamran" panose="00000400000000000000" pitchFamily="2" charset="-78"/>
                      </a:endParaRPr>
                    </a:p>
                    <a:p>
                      <a:pPr algn="l"/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r1 = Rectangle(Point(10,10), 10,20)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r2 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= Rectangle(Point(10,10), 10,20) print(r1 is r2)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#</a:t>
                      </a:r>
                      <a:r>
                        <a:rPr lang="en-US" sz="1800" kern="1200" baseline="0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False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b="1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2  Kamran" panose="00000400000000000000" pitchFamily="2" charset="-78"/>
                        </a:rPr>
                        <a:t>عمیق</a:t>
                      </a:r>
                      <a:endParaRPr lang="en-US" sz="2800" b="1" kern="1200" baseline="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2  Kamran" panose="00000400000000000000" pitchFamily="2" charset="-78"/>
                      </a:endParaRPr>
                    </a:p>
                    <a:p>
                      <a:pPr algn="l"/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r1 = Rectangle(Point(10,10), 10,20)</a:t>
                      </a:r>
                    </a:p>
                    <a:p>
                      <a:pPr algn="l"/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r2 </a:t>
                      </a: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= Rectangle(Point(10,10), 10,20)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print(r1 == r2)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#</a:t>
                      </a:r>
                      <a:r>
                        <a:rPr lang="en-US" sz="1800" kern="1200" baseline="0" dirty="0" smtClean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False</a:t>
                      </a:r>
                      <a:endParaRPr lang="en-US" sz="24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Kamran" panose="00000400000000000000" pitchFamily="2" charset="-7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kern="1200" baseline="0" dirty="0" smtClean="0">
                        <a:solidFill>
                          <a:srgbClr val="00B0F0"/>
                        </a:solidFill>
                        <a:latin typeface="Consolas" panose="020B0609020204030204" pitchFamily="49" charset="0"/>
                        <a:ea typeface="+mn-ea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800" b="1" dirty="0" smtClean="0">
                          <a:solidFill>
                            <a:srgbClr val="FF0000"/>
                          </a:solidFill>
                          <a:cs typeface="2  Kamran" panose="00000400000000000000" pitchFamily="2" charset="-78"/>
                        </a:rPr>
                        <a:t>کلاسی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2  Kamra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3833" y="865892"/>
            <a:ext cx="1152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cs typeface="2  Kamran" panose="00000400000000000000" pitchFamily="2" charset="-78"/>
              </a:rPr>
              <a:t>در پایتون، عملگرهای اصلی جهت مقایسه اشیاء عبارتند از </a:t>
            </a:r>
            <a:r>
              <a:rPr lang="fa-IR" sz="32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عملگر رابطه ای </a:t>
            </a:r>
            <a:r>
              <a:rPr lang="en-US" sz="3200" b="1" dirty="0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2  Kamran" panose="00000400000000000000" pitchFamily="2" charset="-78"/>
              </a:rPr>
              <a:t>==</a:t>
            </a:r>
            <a:r>
              <a:rPr lang="fa-IR" sz="3200" b="1" dirty="0" smtClean="0">
                <a:cs typeface="2  Kamran" panose="00000400000000000000" pitchFamily="2" charset="-78"/>
              </a:rPr>
              <a:t> و </a:t>
            </a:r>
            <a:r>
              <a:rPr lang="fa-IR" sz="32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کلمه کلیدی </a:t>
            </a:r>
            <a:r>
              <a:rPr lang="en-US" sz="3200" b="1" dirty="0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2  Kamran" panose="00000400000000000000" pitchFamily="2" charset="-78"/>
              </a:rPr>
              <a:t>is</a:t>
            </a:r>
            <a:endParaRPr lang="fa-IR" sz="3200" b="1" dirty="0" smtClean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2  Kamra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857" y="5556007"/>
            <a:ext cx="1152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سوال: اگر بخواهیم دو شیء کلاسی را به صورت سطحی مقایسه کنیم، چه باید کرد؟</a:t>
            </a:r>
            <a:r>
              <a:rPr lang="fa-IR" sz="3200" b="1" dirty="0" smtClean="0">
                <a:solidFill>
                  <a:srgbClr val="FF0000"/>
                </a:solidFill>
                <a:cs typeface="2  Kamran" panose="00000400000000000000" pitchFamily="2" charset="-78"/>
                <a:sym typeface="Webdings" panose="05030102010509060703" pitchFamily="18" charset="2"/>
              </a:rPr>
              <a:t></a:t>
            </a:r>
            <a:r>
              <a:rPr lang="fa-IR" sz="32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323139" y="6125264"/>
            <a:ext cx="1152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جواب: چنین مقایسه ای باید به شکل یک متد درون تعریف کلاس گنجانده شود. </a:t>
            </a:r>
            <a:r>
              <a:rPr lang="fa-IR" sz="3200" b="1" dirty="0" smtClean="0">
                <a:solidFill>
                  <a:srgbClr val="00B0F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</a:t>
            </a:r>
            <a:endParaRPr lang="fa-IR" sz="3200" b="1" dirty="0" smtClean="0">
              <a:solidFill>
                <a:srgbClr val="00B0F0"/>
              </a:solidFill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272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8797652" y="218363"/>
            <a:ext cx="3164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مقایسه اشیاء</a:t>
            </a:r>
            <a:endParaRPr lang="en-US" sz="3200" dirty="0">
              <a:cs typeface="2  Yeka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3897" t="25871" r="51912" b="7234"/>
          <a:stretch/>
        </p:blipFill>
        <p:spPr>
          <a:xfrm>
            <a:off x="134470" y="0"/>
            <a:ext cx="6118412" cy="6730252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47855" y="5137179"/>
            <a:ext cx="771670" cy="15388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False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True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True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False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True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89393" y="464024"/>
            <a:ext cx="1795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یادآوری ...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649" y="1351624"/>
            <a:ext cx="10413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یک نوع داده عبارت است از </a:t>
            </a:r>
            <a:r>
              <a:rPr lang="fa-IR" sz="36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مجموعه ای از مقادیر </a:t>
            </a:r>
            <a:r>
              <a:rPr lang="fa-IR" sz="3600" b="1" dirty="0" smtClean="0">
                <a:cs typeface="2  Kamran" panose="00000400000000000000" pitchFamily="2" charset="-78"/>
              </a:rPr>
              <a:t>به همراه </a:t>
            </a:r>
            <a:r>
              <a:rPr lang="fa-IR" sz="3600" b="1" dirty="0" smtClean="0">
                <a:solidFill>
                  <a:schemeClr val="accent1"/>
                </a:solidFill>
                <a:cs typeface="2  Kamran" panose="00000400000000000000" pitchFamily="2" charset="-78"/>
              </a:rPr>
              <a:t>مجموعه ای از عملگرها </a:t>
            </a:r>
          </a:p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بر روی آن مقادیر</a:t>
            </a:r>
            <a:endParaRPr lang="fa-IR" sz="3200" b="1" dirty="0" smtClean="0">
              <a:solidFill>
                <a:srgbClr val="00B0F0"/>
              </a:solidFill>
              <a:cs typeface="2  Kamra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5719" y="2113701"/>
            <a:ext cx="671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Data type =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set of values (domain) </a:t>
            </a:r>
            <a:r>
              <a:rPr lang="en-US" sz="2400" dirty="0" smtClean="0">
                <a:latin typeface="+mj-lt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set of operators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3329" y="2546071"/>
            <a:ext cx="2890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Integer =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Z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{+,*,</a:t>
            </a:r>
            <a:r>
              <a:rPr lang="fa-IR" sz="2400" dirty="0" smtClean="0">
                <a:solidFill>
                  <a:srgbClr val="FF0000"/>
                </a:solidFill>
                <a:latin typeface="+mj-lt"/>
              </a:rPr>
              <a:t>/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, …}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0332" y="3997942"/>
            <a:ext cx="2574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انواع داده در پایتون</a:t>
            </a:r>
            <a:endParaRPr lang="fa-IR" sz="3200" b="1" dirty="0" smtClean="0">
              <a:solidFill>
                <a:srgbClr val="00B0F0"/>
              </a:solidFill>
              <a:cs typeface="2  Kamran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502555" y="3575451"/>
            <a:ext cx="13648" cy="1742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76483" y="3674776"/>
            <a:ext cx="6726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2  Kamran" panose="00000400000000000000" pitchFamily="2" charset="-78"/>
              </a:rPr>
              <a:t>انواع داده درون ساخت (</a:t>
            </a:r>
            <a:r>
              <a:rPr lang="en-US" sz="3200" dirty="0" smtClean="0">
                <a:latin typeface="+mj-lt"/>
                <a:cs typeface="2  Kamran" panose="00000400000000000000" pitchFamily="2" charset="-78"/>
              </a:rPr>
              <a:t>Built-in data type</a:t>
            </a:r>
            <a:r>
              <a:rPr lang="fa-IR" sz="3600" b="1" dirty="0" smtClean="0">
                <a:cs typeface="2  Kamran" panose="00000400000000000000" pitchFamily="2" charset="-78"/>
              </a:rPr>
              <a:t>)</a:t>
            </a:r>
            <a:endParaRPr lang="fa-IR" sz="3200" b="1" dirty="0" smtClean="0">
              <a:solidFill>
                <a:srgbClr val="00B0F0"/>
              </a:solidFill>
              <a:cs typeface="2  Kamr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77129" y="4771007"/>
            <a:ext cx="2725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2  Kamran" panose="00000400000000000000" pitchFamily="2" charset="-78"/>
              </a:rPr>
              <a:t>انواع داده کلاسی</a:t>
            </a:r>
            <a:endParaRPr lang="fa-IR" sz="3200" b="1" dirty="0" smtClean="0">
              <a:solidFill>
                <a:srgbClr val="00B0F0"/>
              </a:solidFill>
              <a:cs typeface="2  Kamran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1738" y="4215899"/>
            <a:ext cx="6822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00B0F0"/>
                </a:solidFill>
                <a:latin typeface="+mj-lt"/>
                <a:cs typeface="2  Kamran" panose="00000400000000000000" pitchFamily="2" charset="-78"/>
              </a:rPr>
              <a:t>Numbers, Strings, Lists, Dictionaries, Tuples, Files, Sets,</a:t>
            </a:r>
            <a:endParaRPr lang="fa-IR" sz="2000" b="1" dirty="0" smtClean="0">
              <a:solidFill>
                <a:srgbClr val="00B0F0"/>
              </a:solidFill>
              <a:latin typeface="+mj-lt"/>
              <a:cs typeface="2  Kamra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3329" y="5345308"/>
            <a:ext cx="3573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00B0F0"/>
                </a:solidFill>
                <a:latin typeface="+mj-lt"/>
                <a:cs typeface="2  Kamran" panose="00000400000000000000" pitchFamily="2" charset="-78"/>
              </a:rPr>
              <a:t>Student, Teacher, Car, TV, ….</a:t>
            </a:r>
            <a:endParaRPr lang="fa-IR" sz="2000" b="1" dirty="0" smtClean="0">
              <a:solidFill>
                <a:srgbClr val="00B0F0"/>
              </a:solidFill>
              <a:latin typeface="+mj-lt"/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5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68489" y="1057697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برای تعریف یک </a:t>
            </a:r>
            <a:r>
              <a:rPr lang="fa-IR" sz="36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نوع داده جدید</a:t>
            </a:r>
            <a:r>
              <a:rPr lang="fa-IR" sz="3600" b="1" dirty="0" smtClean="0">
                <a:cs typeface="2  Kamran" panose="00000400000000000000" pitchFamily="2" charset="-78"/>
              </a:rPr>
              <a:t>، از مفهوم </a:t>
            </a:r>
            <a:r>
              <a:rPr lang="fa-IR" sz="36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کلاس (</a:t>
            </a:r>
            <a:r>
              <a:rPr lang="en-US" sz="36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class</a:t>
            </a:r>
            <a:r>
              <a:rPr lang="fa-IR" sz="36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) </a:t>
            </a:r>
            <a:r>
              <a:rPr lang="fa-IR" sz="3600" b="1" dirty="0" smtClean="0">
                <a:cs typeface="2  Kamran" panose="00000400000000000000" pitchFamily="2" charset="-78"/>
              </a:rPr>
              <a:t>استفاده می شود.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753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95728" y="2768854"/>
            <a:ext cx="2785403" cy="2574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8695728" y="4056048"/>
            <a:ext cx="278540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98603" y="2245634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نوع داده جدید: </a:t>
            </a: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X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88502" y="3048850"/>
            <a:ext cx="229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صفات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Attributes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9123217" y="4336044"/>
            <a:ext cx="2158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رفتارها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Methods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5148322" y="2768854"/>
            <a:ext cx="2785403" cy="2574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1" idx="1"/>
            <a:endCxn id="31" idx="3"/>
          </p:cNvCxnSpPr>
          <p:nvPr/>
        </p:nvCxnSpPr>
        <p:spPr>
          <a:xfrm>
            <a:off x="5148322" y="4056048"/>
            <a:ext cx="278540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863014" y="2196877"/>
            <a:ext cx="1370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مثال: </a:t>
            </a:r>
            <a:r>
              <a:rPr lang="fa-IR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دانشجو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48322" y="2935398"/>
            <a:ext cx="26917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نام، نام خانوادگی، کد ملی</a:t>
            </a:r>
          </a:p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شماره دانشجویی، رشته و ...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5356263" y="4336044"/>
            <a:ext cx="23776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انتخاب واحد، حذف ترم</a:t>
            </a:r>
          </a:p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رزرو غذا و ...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1797867" y="2794644"/>
            <a:ext cx="2785403" cy="2574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>
          <a:xfrm>
            <a:off x="1797867" y="4081838"/>
            <a:ext cx="278540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656830" y="2222667"/>
            <a:ext cx="1226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مثال: </a:t>
            </a:r>
            <a:r>
              <a:rPr lang="fa-IR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دایره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97867" y="2961188"/>
            <a:ext cx="2691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مختصات مرکز، شعاع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1748776" y="4133824"/>
            <a:ext cx="28344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محاسبه محیط، محاسبه مساحت</a:t>
            </a:r>
          </a:p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محاسبه فاصله تا مرکز و 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89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/>
      <p:bldP spid="30" grpId="0"/>
      <p:bldP spid="31" grpId="0" animBg="1"/>
      <p:bldP spid="33" grpId="0"/>
      <p:bldP spid="34" grpId="0"/>
      <p:bldP spid="35" grpId="0"/>
      <p:bldP spid="36" grpId="0" animBg="1"/>
      <p:bldP spid="38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1753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820" y="2979868"/>
            <a:ext cx="2785403" cy="2574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817820" y="4267062"/>
            <a:ext cx="2785403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20695" y="2456648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نوع داده جدید: </a:t>
            </a: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X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10594" y="3259864"/>
            <a:ext cx="229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صفات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Attributes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1245309" y="4547058"/>
            <a:ext cx="2158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رفتارها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Methods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754967" y="3665399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A, B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1754966" y="5001756"/>
            <a:ext cx="689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F1, F2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5309" y="885019"/>
            <a:ext cx="468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کد نویسی یک کلاس در پایتون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0137" y="2818543"/>
            <a:ext cx="3812262" cy="286232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X: 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__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__(self, a, b):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self.A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=a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self.B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b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F1(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self,params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#F1 Body 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F2(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self,params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):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#F2 Body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10818" y="4267062"/>
            <a:ext cx="528368" cy="0"/>
          </a:xfrm>
          <a:prstGeom prst="straightConnector1">
            <a:avLst/>
          </a:prstGeom>
          <a:ln>
            <a:prstDash val="dash"/>
            <a:tailEnd type="triangle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000674" y="2635541"/>
            <a:ext cx="3160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سازنده (</a:t>
            </a:r>
            <a:r>
              <a:rPr lang="en-US" sz="20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Constructor</a:t>
            </a:r>
            <a:r>
              <a:rPr lang="fa-IR" sz="24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): </a:t>
            </a:r>
            <a:r>
              <a:rPr lang="fa-IR" sz="2400" b="1" dirty="0" smtClean="0">
                <a:cs typeface="2  Kamran" panose="00000400000000000000" pitchFamily="2" charset="-78"/>
              </a:rPr>
              <a:t>اشیاء از این نوع داده را مقدار دهی اولیه می کند. یعنی 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یک متغیر (شیء) از نوع </a:t>
            </a:r>
            <a:r>
              <a:rPr lang="en-US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X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 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را با صفات </a:t>
            </a:r>
            <a:r>
              <a:rPr lang="en-US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A=a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 و </a:t>
            </a:r>
            <a:r>
              <a:rPr lang="en-US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B=b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 </a:t>
            </a:r>
            <a:r>
              <a:rPr lang="fa-IR" sz="24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ایجاد می کند.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573350" y="3259864"/>
            <a:ext cx="6128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50302" y="3137095"/>
            <a:ext cx="3249636" cy="8721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2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3" grpId="0"/>
      <p:bldP spid="30" grpId="0"/>
      <p:bldP spid="4" grpId="0"/>
      <p:bldP spid="21" grpId="0"/>
      <p:bldP spid="5" grpId="0" animBg="1"/>
      <p:bldP spid="2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1753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723" y="952640"/>
            <a:ext cx="10756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cs typeface="2  Kamran" panose="00000400000000000000" pitchFamily="2" charset="-78"/>
              </a:rPr>
              <a:t>به متغیرهایی که از نوع داده جدید (داده کلاسی) ایجاد می کنیم، </a:t>
            </a:r>
            <a:r>
              <a:rPr lang="fa-IR" sz="36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یک نمونه یا یک شیء</a:t>
            </a:r>
            <a:r>
              <a:rPr lang="fa-IR" sz="3600" b="1" dirty="0" smtClean="0">
                <a:cs typeface="2  Kamran" panose="00000400000000000000" pitchFamily="2" charset="-78"/>
              </a:rPr>
              <a:t> از آن نوع داده می گوییم.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016" y="2302471"/>
            <a:ext cx="3812262" cy="286232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X: 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__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__(self, a, b):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self.A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=a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self.B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b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F1(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self,params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#F1 Body 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F2(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self,params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):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#F2 Body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80126" y="2302471"/>
            <a:ext cx="3730508" cy="258532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Obj1 = X(10,”aabb”)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Obj2 = X(a = 44, b =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jfdk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Obj1.A = 18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Obj2.B = 32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Obj1.F1(…)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7323" y="5405954"/>
            <a:ext cx="10756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cs typeface="2  Kamran" panose="00000400000000000000" pitchFamily="2" charset="-78"/>
                <a:sym typeface="Webdings" panose="05030102010509060703" pitchFamily="18" charset="2"/>
              </a:rPr>
              <a:t></a:t>
            </a:r>
            <a:r>
              <a:rPr lang="fa-IR" sz="36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توجه مهم: </a:t>
            </a:r>
            <a:r>
              <a:rPr lang="fa-IR" sz="3600" b="1" dirty="0" smtClean="0">
                <a:cs typeface="2  Kamran" panose="00000400000000000000" pitchFamily="2" charset="-78"/>
              </a:rPr>
              <a:t>یک کلاس، یک الگو برای یک نوع داده است ولی یک شیء یک نمونه واقعی از آن نوع داده است.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10635" y="2717632"/>
            <a:ext cx="380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ایجاد اشیاء مختلف از نوع داده </a:t>
            </a: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</a:rPr>
              <a:t>X</a:t>
            </a:r>
            <a:endParaRPr lang="fa-IR" sz="2800" b="1" dirty="0" smtClean="0">
              <a:solidFill>
                <a:srgbClr val="00B0F0"/>
              </a:solidFill>
              <a:latin typeface="Gabriola" panose="04040605051002020D02" pitchFamily="82" charset="0"/>
              <a:cs typeface="2  Kamra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9797" y="2616591"/>
            <a:ext cx="7484012" cy="62426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208287" y="3643753"/>
            <a:ext cx="38031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00B0F0"/>
                </a:solidFill>
                <a:cs typeface="2  Kamran" panose="00000400000000000000" pitchFamily="2" charset="-78"/>
              </a:rPr>
              <a:t>با استفاده از نقطه، می توان به صفات و متدهای یک شیء دسترسی داشت </a:t>
            </a:r>
            <a:endParaRPr lang="fa-IR" sz="2800" b="1" dirty="0" smtClean="0">
              <a:solidFill>
                <a:srgbClr val="00B0F0"/>
              </a:solidFill>
              <a:latin typeface="Gabriola" panose="04040605051002020D02" pitchFamily="82" charset="0"/>
              <a:cs typeface="2  Kamra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27449" y="3472372"/>
            <a:ext cx="7484012" cy="1141831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1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/>
      <p:bldP spid="19" grpId="0"/>
      <p:bldP spid="3" grpId="0" animBg="1"/>
      <p:bldP spid="20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1753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03459" y="952640"/>
            <a:ext cx="402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مثال</a:t>
            </a:r>
            <a:r>
              <a:rPr lang="fa-IR" sz="3600" b="1" dirty="0" smtClean="0">
                <a:cs typeface="2  Kamran" panose="00000400000000000000" pitchFamily="2" charset="-78"/>
              </a:rPr>
              <a:t>: نوع داده نقطه (</a:t>
            </a:r>
            <a:r>
              <a:rPr lang="en-US" sz="36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Point</a:t>
            </a:r>
            <a:r>
              <a:rPr lang="fa-IR" sz="3600" b="1" dirty="0" smtClean="0">
                <a:cs typeface="2  Kamran" panose="00000400000000000000" pitchFamily="2" charset="-78"/>
              </a:rPr>
              <a:t>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86848" y="4979379"/>
            <a:ext cx="412824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86848" y="1898773"/>
            <a:ext cx="7997" cy="3080606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83439" y="3439076"/>
            <a:ext cx="113592" cy="1135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45365" y="4901783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365" y="4901783"/>
                <a:ext cx="426399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047" y="3210396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47" y="3210396"/>
                <a:ext cx="426399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76789" y="2940574"/>
                <a:ext cx="9734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789" y="2940574"/>
                <a:ext cx="97347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50" r="-125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8710" y="5087668"/>
                <a:ext cx="9124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10" y="5087668"/>
                <a:ext cx="912429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013" r="-2013"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rot="18936877">
                <a:off x="861529" y="3795204"/>
                <a:ext cx="1285608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877">
                <a:off x="861529" y="3795204"/>
                <a:ext cx="1285608" cy="46506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H="1">
            <a:off x="894845" y="3492708"/>
            <a:ext cx="1545391" cy="14866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796935" y="2940574"/>
            <a:ext cx="113592" cy="1135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302441" y="3088304"/>
                <a:ext cx="11192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′,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441" y="3088304"/>
                <a:ext cx="111921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1639" r="-109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>
            <a:stCxn id="47" idx="1"/>
            <a:endCxn id="27" idx="4"/>
          </p:cNvCxnSpPr>
          <p:nvPr/>
        </p:nvCxnSpPr>
        <p:spPr>
          <a:xfrm flipH="1">
            <a:off x="2440235" y="2957209"/>
            <a:ext cx="3373335" cy="5954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 rot="21063284">
                <a:off x="3008659" y="2743191"/>
                <a:ext cx="2656112" cy="46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63284">
                <a:off x="3008659" y="2743191"/>
                <a:ext cx="2656112" cy="465064"/>
              </a:xfrm>
              <a:prstGeom prst="rect">
                <a:avLst/>
              </a:prstGeom>
              <a:blipFill rotWithShape="0">
                <a:blip r:embed="rId8"/>
                <a:stretch>
                  <a:fillRect b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6421657" y="1598971"/>
            <a:ext cx="2518" cy="47984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647409" y="2979868"/>
            <a:ext cx="5239685" cy="3585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6874887" y="4278108"/>
            <a:ext cx="5012207" cy="3905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9161428" y="2456648"/>
            <a:ext cx="1673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نوع داده: </a:t>
            </a: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Point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845528" y="3259864"/>
            <a:ext cx="229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صفات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Attributes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66" name="Rectangle 65"/>
          <p:cNvSpPr/>
          <p:nvPr/>
        </p:nvSpPr>
        <p:spPr>
          <a:xfrm>
            <a:off x="8980243" y="4547058"/>
            <a:ext cx="2158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رفتارها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Methods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67" name="Rectangle 66"/>
          <p:cNvSpPr/>
          <p:nvPr/>
        </p:nvSpPr>
        <p:spPr>
          <a:xfrm>
            <a:off x="9296762" y="3692250"/>
            <a:ext cx="1390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x , y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مختصات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782319" y="5196626"/>
            <a:ext cx="501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err="1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distance_from_origin</a:t>
            </a:r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( )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فاصله این نقطه از مبدأ مختصات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02901" y="5789173"/>
            <a:ext cx="4856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err="1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distance_from</a:t>
            </a:r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(p)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فاصله این نقطه از نقطه </a:t>
            </a:r>
            <a:r>
              <a:rPr lang="en-US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p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8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/>
      <p:bldP spid="35" grpId="0"/>
      <p:bldP spid="36" grpId="0"/>
      <p:bldP spid="37" grpId="0"/>
      <p:bldP spid="38" grpId="0"/>
      <p:bldP spid="47" grpId="0" animBg="1"/>
      <p:bldP spid="48" grpId="0"/>
      <p:bldP spid="53" grpId="0"/>
      <p:bldP spid="62" grpId="0" animBg="1"/>
      <p:bldP spid="64" grpId="0"/>
      <p:bldP spid="65" grpId="0"/>
      <p:bldP spid="66" grpId="0"/>
      <p:bldP spid="67" grpId="0"/>
      <p:bldP spid="68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4751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3240" y="952640"/>
            <a:ext cx="402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مثال</a:t>
            </a:r>
            <a:r>
              <a:rPr lang="fa-IR" sz="3600" b="1" dirty="0" smtClean="0">
                <a:cs typeface="2  Kamran" panose="00000400000000000000" pitchFamily="2" charset="-78"/>
              </a:rPr>
              <a:t>: نوع داده نقطه (</a:t>
            </a:r>
            <a:r>
              <a:rPr lang="en-US" sz="36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Point</a:t>
            </a:r>
            <a:r>
              <a:rPr lang="fa-IR" sz="3600" b="1" dirty="0" smtClean="0">
                <a:cs typeface="2  Kamran" panose="00000400000000000000" pitchFamily="2" charset="-78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459" t="30591" r="43934" b="6864"/>
          <a:stretch/>
        </p:blipFill>
        <p:spPr>
          <a:xfrm>
            <a:off x="119920" y="218363"/>
            <a:ext cx="7015397" cy="6389820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76734" y="5096778"/>
            <a:ext cx="2023674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3.605551275463989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979234" y="5489513"/>
            <a:ext cx="202117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5.0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4961744" y="5796893"/>
            <a:ext cx="203866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1.4142135623730951</a:t>
            </a: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4964244" y="6069213"/>
            <a:ext cx="203866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1.4142135623730951</a:t>
            </a: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4981734" y="6323625"/>
            <a:ext cx="2018674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0.0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0" y="2165684"/>
            <a:ext cx="2715619" cy="4404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62891" y="1684188"/>
            <a:ext cx="752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RAM</a:t>
            </a:r>
            <a:endParaRPr lang="en-US" sz="2800" dirty="0"/>
          </a:p>
        </p:txBody>
      </p:sp>
      <p:sp>
        <p:nvSpPr>
          <p:cNvPr id="43" name="Rectangle 42"/>
          <p:cNvSpPr/>
          <p:nvPr/>
        </p:nvSpPr>
        <p:spPr>
          <a:xfrm>
            <a:off x="9135980" y="4916905"/>
            <a:ext cx="2715619" cy="12352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x=2</a:t>
            </a:r>
          </a:p>
          <a:p>
            <a:pPr algn="ctr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y=3</a:t>
            </a:r>
          </a:p>
          <a:p>
            <a:pPr algn="ctr"/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Distance_from_origin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algn="ctr"/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Distance_from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9144000" y="2727158"/>
            <a:ext cx="2707599" cy="120315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x=2</a:t>
            </a:r>
          </a:p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y=3</a:t>
            </a:r>
          </a:p>
          <a:p>
            <a:pPr algn="ctr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Distance_from_origin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algn="ctr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Distance_from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33240" y="375385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3"/>
            <a:endCxn id="17" idx="1"/>
          </p:cNvCxnSpPr>
          <p:nvPr/>
        </p:nvCxnSpPr>
        <p:spPr>
          <a:xfrm flipV="1">
            <a:off x="8256754" y="3328737"/>
            <a:ext cx="887246" cy="609782"/>
          </a:xfrm>
          <a:prstGeom prst="straightConnector1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777094" y="5943601"/>
            <a:ext cx="42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50" idx="3"/>
          </p:cNvCxnSpPr>
          <p:nvPr/>
        </p:nvCxnSpPr>
        <p:spPr>
          <a:xfrm flipV="1">
            <a:off x="8200608" y="5534527"/>
            <a:ext cx="927352" cy="593740"/>
          </a:xfrm>
          <a:prstGeom prst="straightConnector1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1" grpId="0" animBg="1"/>
      <p:bldP spid="32" grpId="0" animBg="1"/>
      <p:bldP spid="39" grpId="0" animBg="1"/>
      <p:bldP spid="41" grpId="0" animBg="1"/>
      <p:bldP spid="13" grpId="0" animBg="1"/>
      <p:bldP spid="15" grpId="0"/>
      <p:bldP spid="43" grpId="0" animBg="1"/>
      <p:bldP spid="17" grpId="0" animBg="1"/>
      <p:bldP spid="18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4751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17660" y="952640"/>
            <a:ext cx="504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مثال</a:t>
            </a:r>
            <a:r>
              <a:rPr lang="fa-IR" sz="3600" b="1" dirty="0" smtClean="0">
                <a:cs typeface="2  Kamran" panose="00000400000000000000" pitchFamily="2" charset="-78"/>
              </a:rPr>
              <a:t>: نوع داده مستطیل (</a:t>
            </a:r>
            <a:r>
              <a:rPr lang="en-US" sz="36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Rectangle</a:t>
            </a:r>
            <a:r>
              <a:rPr lang="fa-IR" sz="3600" b="1" dirty="0" smtClean="0">
                <a:cs typeface="2  Kamran" panose="00000400000000000000" pitchFamily="2" charset="-78"/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64016" y="4433468"/>
            <a:ext cx="412824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64016" y="1352862"/>
            <a:ext cx="7997" cy="3080606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260607" y="2933923"/>
            <a:ext cx="73160" cy="728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122533" y="4355872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533" y="4355872"/>
                <a:ext cx="426399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26215" y="2664485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15" y="2664485"/>
                <a:ext cx="426399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53957" y="2394663"/>
                <a:ext cx="9734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57" y="2394663"/>
                <a:ext cx="97347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50" r="-1250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>
            <a:off x="6298825" y="1053060"/>
            <a:ext cx="2518" cy="47984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524577" y="2027557"/>
            <a:ext cx="5239685" cy="4605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6709421" y="3620750"/>
            <a:ext cx="5012207" cy="3905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556091" y="1504337"/>
            <a:ext cx="21563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  <a:sym typeface="Wingdings" panose="05000000000000000000" pitchFamily="2" charset="2"/>
              </a:rPr>
              <a:t>نوع داده: </a:t>
            </a: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Rectangle</a:t>
            </a:r>
            <a:endParaRPr lang="en-US" sz="2800" dirty="0">
              <a:latin typeface="Gabriola" panose="04040605051002020D02" pitchFamily="8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722695" y="2043190"/>
            <a:ext cx="2292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صفات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Attributes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45" name="Rectangle 44"/>
          <p:cNvSpPr/>
          <p:nvPr/>
        </p:nvSpPr>
        <p:spPr>
          <a:xfrm>
            <a:off x="8857411" y="3780170"/>
            <a:ext cx="2158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b="1" dirty="0" smtClean="0">
                <a:cs typeface="2  Kamran" panose="00000400000000000000" pitchFamily="2" charset="-78"/>
              </a:rPr>
              <a:t>رفتارها (</a:t>
            </a:r>
            <a:r>
              <a:rPr lang="en-US" sz="2400" b="1" dirty="0" smtClean="0">
                <a:latin typeface="+mj-lt"/>
                <a:cs typeface="2  Kamran" panose="00000400000000000000" pitchFamily="2" charset="-78"/>
              </a:rPr>
              <a:t>Methods</a:t>
            </a:r>
            <a:r>
              <a:rPr lang="fa-IR" sz="2800" b="1" dirty="0" smtClean="0">
                <a:cs typeface="2  Kamran" panose="00000400000000000000" pitchFamily="2" charset="-78"/>
              </a:rPr>
              <a:t>)</a:t>
            </a:r>
            <a:endParaRPr lang="en-US" sz="2800" dirty="0"/>
          </a:p>
        </p:txBody>
      </p:sp>
      <p:sp>
        <p:nvSpPr>
          <p:cNvPr id="46" name="Rectangle 45"/>
          <p:cNvSpPr/>
          <p:nvPr/>
        </p:nvSpPr>
        <p:spPr>
          <a:xfrm>
            <a:off x="8646891" y="2394391"/>
            <a:ext cx="23519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2400" b="1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center</a:t>
            </a:r>
            <a:r>
              <a:rPr lang="fa-IR" sz="2400" b="1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نقطه مرکز مستطیل</a:t>
            </a:r>
            <a:endParaRPr lang="en-US" sz="2400" b="1" dirty="0" smtClean="0">
              <a:solidFill>
                <a:srgbClr val="00B0F0"/>
              </a:solidFill>
              <a:latin typeface="Gabriola" panose="04040605051002020D02" pitchFamily="82" charset="0"/>
              <a:cs typeface="2  Kamran" panose="00000400000000000000" pitchFamily="2" charset="-78"/>
              <a:sym typeface="Wingdings" panose="05000000000000000000" pitchFamily="2" charset="2"/>
            </a:endParaRPr>
          </a:p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width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عرض مستطیل</a:t>
            </a:r>
          </a:p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height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طول مسطیل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21552" y="4234400"/>
            <a:ext cx="501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area( )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مساحت مستطیل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0183" y="2251881"/>
            <a:ext cx="2074460" cy="1356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19346" y="1718825"/>
                <a:ext cx="9182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 smtClean="0">
                    <a:solidFill>
                      <a:srgbClr val="00B0F0"/>
                    </a:solidFill>
                  </a:rPr>
                  <a:t>idth</a:t>
                </a:r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346" y="1718825"/>
                <a:ext cx="918265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0526" r="-86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6200000">
                <a:off x="3140566" y="2699109"/>
                <a:ext cx="1163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h𝑒𝑖𝑔h𝑡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140566" y="2699109"/>
                <a:ext cx="1163588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524" r="-18667" b="-1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6621552" y="4647148"/>
            <a:ext cx="5015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perimeter( )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محیط مستطیل</a:t>
            </a:r>
          </a:p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distance(r)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فاصله مرکز این مستطیل تا مرکز مستطیل </a:t>
            </a:r>
            <a:r>
              <a:rPr lang="en-US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r</a:t>
            </a:r>
            <a:endParaRPr lang="fa-IR" sz="2400" b="1" dirty="0" smtClean="0">
              <a:solidFill>
                <a:srgbClr val="00B0F0"/>
              </a:solidFill>
              <a:latin typeface="Gabriola" panose="04040605051002020D02" pitchFamily="82" charset="0"/>
              <a:cs typeface="2  Kamran" panose="00000400000000000000" pitchFamily="2" charset="-78"/>
              <a:sym typeface="Wingdings" panose="05000000000000000000" pitchFamily="2" charset="2"/>
            </a:endParaRPr>
          </a:p>
          <a:p>
            <a:pPr algn="r" rtl="1"/>
            <a:r>
              <a:rPr lang="en-US" sz="2400" b="1" dirty="0" err="1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Is_square</a:t>
            </a:r>
            <a:r>
              <a:rPr lang="en-US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( )</a:t>
            </a:r>
            <a:r>
              <a:rPr lang="fa-IR" sz="2400" b="1" dirty="0" smtClean="0">
                <a:solidFill>
                  <a:srgbClr val="FF000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: </a:t>
            </a:r>
            <a:r>
              <a:rPr lang="fa-IR" sz="2400" b="1" dirty="0" smtClean="0">
                <a:solidFill>
                  <a:srgbClr val="00B0F0"/>
                </a:solidFill>
                <a:latin typeface="Gabriola" panose="04040605051002020D02" pitchFamily="82" charset="0"/>
                <a:cs typeface="2  Kamran" panose="00000400000000000000" pitchFamily="2" charset="-78"/>
                <a:sym typeface="Wingdings" panose="05000000000000000000" pitchFamily="2" charset="2"/>
              </a:rPr>
              <a:t>آیا این مستطیل، مربع است؟ 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8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/>
      <p:bldP spid="38" grpId="0" animBg="1"/>
      <p:bldP spid="42" grpId="0"/>
      <p:bldP spid="44" grpId="0"/>
      <p:bldP spid="45" grpId="0"/>
      <p:bldP spid="46" grpId="0"/>
      <p:bldP spid="47" grpId="0"/>
      <p:bldP spid="2" grpId="0" animBg="1"/>
      <p:bldP spid="20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7475175" y="218363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dirty="0" smtClean="0">
                <a:cs typeface="2  Yekan" panose="00000400000000000000" pitchFamily="2" charset="-78"/>
              </a:rPr>
              <a:t>کلاس: ایجاد انواع داده جدید</a:t>
            </a:r>
            <a:endParaRPr lang="en-US" sz="3200" dirty="0">
              <a:cs typeface="2  Yeka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17660" y="952640"/>
            <a:ext cx="504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مثال</a:t>
            </a:r>
            <a:r>
              <a:rPr lang="fa-IR" sz="3600" b="1" dirty="0" smtClean="0">
                <a:cs typeface="2  Kamran" panose="00000400000000000000" pitchFamily="2" charset="-78"/>
              </a:rPr>
              <a:t>: نوع داده مستطیل (</a:t>
            </a:r>
            <a:r>
              <a:rPr lang="en-US" sz="3600" b="1" dirty="0" smtClean="0">
                <a:latin typeface="Gabriola" panose="04040605051002020D02" pitchFamily="82" charset="0"/>
                <a:cs typeface="2  Kamran" panose="00000400000000000000" pitchFamily="2" charset="-78"/>
              </a:rPr>
              <a:t>Rectangle</a:t>
            </a:r>
            <a:r>
              <a:rPr lang="fa-IR" sz="3600" b="1" dirty="0" smtClean="0">
                <a:cs typeface="2  Kamran" panose="00000400000000000000" pitchFamily="2" charset="-78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228" t="29990" r="51361" b="6842"/>
          <a:stretch/>
        </p:blipFill>
        <p:spPr>
          <a:xfrm>
            <a:off x="134470" y="107576"/>
            <a:ext cx="6540784" cy="6750424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153933" y="5468447"/>
            <a:ext cx="2172911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200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14.142135623730951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True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False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468446"/>
            <a:ext cx="6675254" cy="130887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832903" y="3805510"/>
            <a:ext cx="1026717" cy="621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x=10</a:t>
            </a:r>
          </a:p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y=10</a:t>
            </a:r>
          </a:p>
        </p:txBody>
      </p:sp>
      <p:sp>
        <p:nvSpPr>
          <p:cNvPr id="8" name="Rectangle 7"/>
          <p:cNvSpPr/>
          <p:nvPr/>
        </p:nvSpPr>
        <p:spPr>
          <a:xfrm>
            <a:off x="8044794" y="3724828"/>
            <a:ext cx="2094288" cy="135815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068671" y="4179434"/>
                <a:ext cx="582706" cy="47324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Consolas" panose="020B0609020204030204" pitchFamily="49" charset="0"/>
                        </a:rPr>
                        <m:t>2</m:t>
                      </m:r>
                    </m:oMath>
                  </m:oMathPara>
                </a14:m>
                <a:endPara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671" y="4179434"/>
                <a:ext cx="582706" cy="4732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stCxn id="9" idx="3"/>
            <a:endCxn id="8" idx="1"/>
          </p:cNvCxnSpPr>
          <p:nvPr/>
        </p:nvCxnSpPr>
        <p:spPr>
          <a:xfrm flipV="1">
            <a:off x="7651377" y="4403905"/>
            <a:ext cx="393417" cy="1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7" idx="3"/>
            <a:endCxn id="7" idx="1"/>
          </p:cNvCxnSpPr>
          <p:nvPr/>
        </p:nvCxnSpPr>
        <p:spPr>
          <a:xfrm>
            <a:off x="9291919" y="4113496"/>
            <a:ext cx="1540984" cy="2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189260" y="3964281"/>
            <a:ext cx="1102659" cy="2984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75812" y="4402608"/>
            <a:ext cx="1102659" cy="2984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175812" y="4701038"/>
            <a:ext cx="1102659" cy="2984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9162625" y="4542505"/>
            <a:ext cx="3403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578783" y="4420538"/>
            <a:ext cx="560299" cy="2805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9569819" y="4720855"/>
            <a:ext cx="560299" cy="2805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9153661" y="4869716"/>
            <a:ext cx="3403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593491" y="5387429"/>
            <a:ext cx="293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mran" panose="00000400000000000000" pitchFamily="2" charset="-78"/>
              </a:rPr>
              <a:t>وضعیت ارجاعات شیء </a:t>
            </a:r>
            <a:r>
              <a:rPr lang="en-US" sz="28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2  Kamran" panose="00000400000000000000" pitchFamily="2" charset="-78"/>
              </a:rPr>
              <a:t>r2</a:t>
            </a:r>
            <a:endParaRPr lang="fa-IR" sz="2800" b="1" dirty="0" smtClean="0">
              <a:latin typeface="Cambria Math" panose="02040503050406030204" pitchFamily="18" charset="0"/>
              <a:ea typeface="Cambria Math" panose="02040503050406030204" pitchFamily="18" charset="0"/>
              <a:cs typeface="2 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72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7" grpId="0" animBg="1"/>
      <p:bldP spid="23" grpId="0" animBg="1"/>
      <p:bldP spid="24" grpId="0" animBg="1"/>
      <p:bldP spid="30" grpId="0" animBg="1"/>
      <p:bldP spid="31" grpId="0" animBg="1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5431891</TotalTime>
  <Words>1076</Words>
  <Application>Microsoft Office PowerPoint</Application>
  <PresentationFormat>Widescreen</PresentationFormat>
  <Paragraphs>189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2  Kamran</vt:lpstr>
      <vt:lpstr>2  Yekan</vt:lpstr>
      <vt:lpstr>2  Zar</vt:lpstr>
      <vt:lpstr>Arial</vt:lpstr>
      <vt:lpstr>B Yekan</vt:lpstr>
      <vt:lpstr>Calibri</vt:lpstr>
      <vt:lpstr>Calibri Light</vt:lpstr>
      <vt:lpstr>Cambria Math</vt:lpstr>
      <vt:lpstr>Consolas</vt:lpstr>
      <vt:lpstr>Courier New</vt:lpstr>
      <vt:lpstr>Gabriola</vt:lpstr>
      <vt:lpstr>Webdings</vt:lpstr>
      <vt:lpstr>Wingdings</vt:lpstr>
      <vt:lpstr>Office Theme</vt:lpstr>
      <vt:lpstr>برنامه سازی پیشرفته  (برنامه نویسی شیءگرا: مقدمه)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و مفاهیم اولیه پایتون</dc:title>
  <dc:creator>Sadegh</dc:creator>
  <cp:lastModifiedBy>Sadegh</cp:lastModifiedBy>
  <cp:revision>557</cp:revision>
  <dcterms:created xsi:type="dcterms:W3CDTF">2019-12-14T18:20:14Z</dcterms:created>
  <dcterms:modified xsi:type="dcterms:W3CDTF">2020-04-16T06:32:17Z</dcterms:modified>
</cp:coreProperties>
</file>