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8" r:id="rId4"/>
    <p:sldId id="269" r:id="rId5"/>
    <p:sldId id="270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adegh28.github.io/AP989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7200" b="1" dirty="0" smtClean="0">
                <a:cs typeface="2  Kamran" panose="00000400000000000000" pitchFamily="2" charset="-78"/>
              </a:rPr>
              <a:t>برنامه سازی پیشرفته (مقدمه) </a:t>
            </a:r>
            <a:endParaRPr lang="en-US" sz="7200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32882" y="1690688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954088" y="196527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00011010101…..0001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54088" y="249917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01110010101</a:t>
            </a:r>
            <a:r>
              <a:rPr lang="en-US" dirty="0"/>
              <a:t>…..</a:t>
            </a:r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54088" y="3033069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00011010101…..</a:t>
            </a:r>
            <a:r>
              <a:rPr lang="en-US" dirty="0" smtClean="0"/>
              <a:t>0111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54087" y="4530766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00000000000…..1010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54087" y="509729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0000000000…..10100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5899" y="4105617"/>
            <a:ext cx="2647665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0622" y="1941693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برنامه نویسی امروزه </a:t>
            </a:r>
            <a:r>
              <a:rPr lang="en-US" sz="3200" b="1" dirty="0" smtClean="0"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3" y="2626108"/>
            <a:ext cx="4046518" cy="29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7148" y="5615908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683" y="3336585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cs typeface="2  Kamran" panose="00000400000000000000" pitchFamily="2" charset="-78"/>
              </a:rPr>
              <a:t>ترجمه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برنامه نويسي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913" y="3322073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P.cpp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63175" y="2115403"/>
            <a:ext cx="32825" cy="25691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</a:p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(کامپیوتر مبدأ)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0745" y="1746071"/>
            <a:ext cx="1683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</a:p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(کامپیوتر مقصد)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7170" y="3322073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  <a:p>
            <a:pPr algn="ctr"/>
            <a:r>
              <a:rPr lang="en-US" dirty="0" smtClean="0"/>
              <a:t>P.exe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21" idx="1"/>
          </p:cNvCxnSpPr>
          <p:nvPr/>
        </p:nvCxnSpPr>
        <p:spPr>
          <a:xfrm>
            <a:off x="2676644" y="3731506"/>
            <a:ext cx="150052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5814901" y="3731506"/>
            <a:ext cx="370892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7528" y="336217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783" y="3546840"/>
            <a:ext cx="65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C++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10849" y="4332849"/>
            <a:ext cx="9419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کامپایلری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بالا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می دهد 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43901" y="107951"/>
            <a:ext cx="3686176" cy="6350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زبانهاي برنامه نويسي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/>
      <p:bldP spid="21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2115403"/>
            <a:ext cx="23446" cy="24565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4438" y="1746071"/>
            <a:ext cx="11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569" y="3122782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P.java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74826" y="3122782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 Code</a:t>
            </a:r>
          </a:p>
          <a:p>
            <a:pPr algn="ctr"/>
            <a:r>
              <a:rPr lang="en-US" dirty="0" err="1" smtClean="0"/>
              <a:t>P.class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>
          <a:xfrm>
            <a:off x="2674300" y="3532215"/>
            <a:ext cx="150052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3"/>
            <a:endCxn id="36" idx="1"/>
          </p:cNvCxnSpPr>
          <p:nvPr/>
        </p:nvCxnSpPr>
        <p:spPr>
          <a:xfrm flipV="1">
            <a:off x="5812557" y="3529870"/>
            <a:ext cx="1468884" cy="23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15184" y="316288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031" y="3347549"/>
            <a:ext cx="80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JAVA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7281441" y="3120437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 flipV="1">
            <a:off x="8919172" y="3527526"/>
            <a:ext cx="1405795" cy="234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6999" y="2663834"/>
            <a:ext cx="3140301" cy="132036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23632" y="2699105"/>
            <a:ext cx="27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 Virtual Machine (JVM)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212" y="4332849"/>
            <a:ext cx="9546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کامپایلری-مفسری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پایین تر نسبت به زبانهای کامپایلری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fa-IR" sz="3200" b="1" dirty="0" smtClean="0">
              <a:cs typeface="2  Kamr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نمی دهد 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43901" y="107951"/>
            <a:ext cx="3686176" cy="6350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زبانهاي برنامه نويسي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30" grpId="0" animBg="1"/>
      <p:bldP spid="31" grpId="0" animBg="1"/>
      <p:bldP spid="34" grpId="0"/>
      <p:bldP spid="35" grpId="0"/>
      <p:bldP spid="36" grpId="0" animBg="1"/>
      <p:bldP spid="26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2115403"/>
            <a:ext cx="9378" cy="23581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4438" y="1746071"/>
            <a:ext cx="11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915" y="3106369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P.py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82238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 Code</a:t>
            </a:r>
          </a:p>
          <a:p>
            <a:pPr algn="ctr"/>
            <a:r>
              <a:rPr lang="en-US" dirty="0" err="1" smtClean="0"/>
              <a:t>P.pyc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0" idx="3"/>
            <a:endCxn id="41" idx="1"/>
          </p:cNvCxnSpPr>
          <p:nvPr/>
        </p:nvCxnSpPr>
        <p:spPr>
          <a:xfrm flipV="1">
            <a:off x="3023646" y="3513457"/>
            <a:ext cx="3798734" cy="23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  <a:endCxn id="46" idx="1"/>
          </p:cNvCxnSpPr>
          <p:nvPr/>
        </p:nvCxnSpPr>
        <p:spPr>
          <a:xfrm>
            <a:off x="8460111" y="3513457"/>
            <a:ext cx="4508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9752" y="3331136"/>
            <a:ext cx="110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Python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891095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 flipV="1">
            <a:off x="10548681" y="3511113"/>
            <a:ext cx="1405795" cy="234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547000" y="2647420"/>
            <a:ext cx="4102244" cy="13482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35353" y="2682692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 Virtual Machine (PVM)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212" y="4332849"/>
            <a:ext cx="9546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مفسری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پایین تر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en-US" sz="32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قابلیت انتقال کدها </a:t>
            </a:r>
            <a:endParaRPr lang="fa-IR" sz="3200" b="1" dirty="0" smtClean="0">
              <a:cs typeface="2  Kamr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نمی دهد 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43901" y="107951"/>
            <a:ext cx="3686176" cy="635000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زبانهاي برنامه نويسي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40" grpId="0" animBg="1"/>
      <p:bldP spid="41" grpId="0" animBg="1"/>
      <p:bldP spid="45" grpId="0"/>
      <p:bldP spid="46" grpId="0" animBg="1"/>
      <p:bldP spid="48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5593" y="1984553"/>
            <a:ext cx="33554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شیء گرا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رایگان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مفسری و قابل حمل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نزدیک به زبان انسان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زبان همه منظوره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 bwMode="auto">
          <a:xfrm>
            <a:off x="6950271" y="2772776"/>
            <a:ext cx="334728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991644" y="1097280"/>
            <a:ext cx="42203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611" y="109728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پایتون 3 یا پایتون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91644" y="1097280"/>
            <a:ext cx="42203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74256" y="2732484"/>
            <a:ext cx="3796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2  Yekan" panose="00000400000000000000" pitchFamily="2" charset="-78"/>
              </a:rPr>
              <a:t>آپشن ها برای برنامه نویسی</a:t>
            </a:r>
          </a:p>
          <a:p>
            <a:pPr algn="ctr"/>
            <a:r>
              <a:rPr lang="fa-IR" sz="2800" dirty="0" smtClean="0">
                <a:cs typeface="2  Yekan" panose="00000400000000000000" pitchFamily="2" charset="-78"/>
              </a:rPr>
              <a:t> در پایتون</a:t>
            </a:r>
            <a:endParaRPr lang="en-US" sz="2800" dirty="0">
              <a:cs typeface="2 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56" y="3686591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برنامه نویسی تعاملی یا برنامه نویسی در فایل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71" y="1745604"/>
            <a:ext cx="54025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اگرچه این دو نسخه تفاوت چندانی با یکدیگر ندارند،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ما در این درس از نسخه 3 استفاده خواهیم کرد. </a:t>
            </a:r>
            <a:endParaRPr lang="fa-IR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ممکن است برخی از برنامه هایی که مینویسیم در نسخه 2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با خطا مواجه شوند.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436" y="4332922"/>
            <a:ext cx="5154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در مد تعاملی (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Interactive Mode</a:t>
            </a:r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 نتیجه هر دستور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در همان لحظه مشخص می شود. برای اجرای چندین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دستورالعمل، ابتدا آنها را در یک فایل با پسوند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.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py</a:t>
            </a:r>
            <a:r>
              <a:rPr lang="fa-IR" sz="2400" b="1" dirty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نوشته و سپس همه را با هم اجرا می کنیم. (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آشنایی با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این دو حالت، در کلاس حل تمرین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</a:t>
            </a:r>
          </a:p>
          <a:p>
            <a:pPr algn="r" rtl="1"/>
            <a:endParaRPr lang="fa-IR" sz="2800" b="1" dirty="0" smtClean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1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127" t="31035" r="38209" b="38900"/>
          <a:stretch/>
        </p:blipFill>
        <p:spPr>
          <a:xfrm>
            <a:off x="794825" y="1596789"/>
            <a:ext cx="9004268" cy="406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7531" y="464024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6079" y="2060812"/>
            <a:ext cx="10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توضیحات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endCxn id="7" idx="1"/>
          </p:cNvCxnSpPr>
          <p:nvPr/>
        </p:nvCxnSpPr>
        <p:spPr>
          <a:xfrm>
            <a:off x="7506269" y="2322422"/>
            <a:ext cx="2449810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44702" y="3236797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8730450" y="3493827"/>
            <a:ext cx="1214252" cy="458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57923" y="4151172"/>
            <a:ext cx="152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فراخوانی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811439" y="4412782"/>
            <a:ext cx="7146484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6269" y="5009796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خروجی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292017" y="5266826"/>
            <a:ext cx="1214252" cy="458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8254" y="464024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 اولیه: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178" y="1452121"/>
            <a:ext cx="988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توضیحات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Comments</a:t>
            </a:r>
            <a:r>
              <a:rPr lang="fa-IR" sz="3600" b="1" dirty="0" smtClean="0">
                <a:cs typeface="2  Kamran" panose="00000400000000000000" pitchFamily="2" charset="-78"/>
              </a:rPr>
              <a:t>):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هر خطی که با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#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شروع شود، توسط مفسر نادیده گرفته می شود.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009" y="2232321"/>
            <a:ext cx="105496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شناسه ها(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Identifiers</a:t>
            </a:r>
            <a:r>
              <a:rPr lang="fa-IR" sz="3600" b="1" dirty="0" smtClean="0">
                <a:cs typeface="2  Kamran" panose="00000400000000000000" pitchFamily="2" charset="-78"/>
              </a:rPr>
              <a:t>):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هر نامی که کاربر برای بخش های مختلف برنامه خود (متغیرها، کلاسها، 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توابع و ... انتخاب می کند شناسه نام دارد.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یک شناسه در پایتون می تواند شامل کاراکترها (بزرگ و</a:t>
            </a: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 کوچک)، اعداد و خط زیر (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_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) باشد به گونه ای که با عدد شروع نشود و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کلمه کلیدی نباشد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70" t="51145" r="46717" b="31732"/>
          <a:stretch/>
        </p:blipFill>
        <p:spPr>
          <a:xfrm>
            <a:off x="534449" y="4284009"/>
            <a:ext cx="6044503" cy="21304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93204" y="5009796"/>
            <a:ext cx="266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کلمات کلیدی در پایتون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6578952" y="5266826"/>
            <a:ext cx="1214252" cy="458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8254" y="464024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 اولیه: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0986" y="3110971"/>
            <a:ext cx="41216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بلاک ها: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جاوا و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، بلاکهای کد به وسیله علامت های {}</a:t>
            </a:r>
            <a:r>
              <a:rPr lang="en-US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مشخص می شوند. 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پایتون از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تورفتگی 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Indentation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)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برای مشخص کردن بلاک ها استفاده می شود. </a:t>
            </a:r>
          </a:p>
          <a:p>
            <a:pPr algn="r" rtl="1"/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297" y="1048799"/>
            <a:ext cx="912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پایتون نسبت به حروف بزرگ و کوچک حساس است (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Case Sensitive</a:t>
            </a:r>
            <a:r>
              <a:rPr lang="fa-IR" sz="3600" b="1" dirty="0" smtClean="0">
                <a:cs typeface="2  Kamran" panose="00000400000000000000" pitchFamily="2" charset="-78"/>
              </a:rPr>
              <a:t>).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5768" y="2666166"/>
            <a:ext cx="7276854" cy="3905365"/>
            <a:chOff x="324950" y="2088837"/>
            <a:chExt cx="7276854" cy="3905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6568" t="48556" r="41230" b="19189"/>
            <a:stretch/>
          </p:blipFill>
          <p:spPr>
            <a:xfrm>
              <a:off x="324950" y="2088837"/>
              <a:ext cx="7276854" cy="3905365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64275" y="2661313"/>
              <a:ext cx="6605516" cy="1380206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547" y="4530762"/>
              <a:ext cx="3491554" cy="822960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1297" y="1787498"/>
            <a:ext cx="911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استفاده از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;</a:t>
            </a:r>
            <a:r>
              <a:rPr lang="fa-IR" sz="3200" b="1" dirty="0" smtClean="0">
                <a:cs typeface="2  Kamran" panose="00000400000000000000" pitchFamily="2" charset="-78"/>
              </a:rPr>
              <a:t> در انتهای دستورالعمل ها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اختیاری</a:t>
            </a:r>
            <a:r>
              <a:rPr lang="fa-IR" sz="3200" b="1" dirty="0" smtClean="0">
                <a:cs typeface="2  Kamran" panose="00000400000000000000" pitchFamily="2" charset="-78"/>
              </a:rPr>
              <a:t> است ولی بهتر است استفاده نشود. 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6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درباره این کلاس ....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94" t="18943" r="5663" b="5186"/>
          <a:stretch/>
        </p:blipFill>
        <p:spPr>
          <a:xfrm>
            <a:off x="716756" y="1128714"/>
            <a:ext cx="10758488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105" t="21081" r="35858" b="51045"/>
          <a:stretch/>
        </p:blipFill>
        <p:spPr>
          <a:xfrm>
            <a:off x="3583252" y="1787857"/>
            <a:ext cx="5025496" cy="39305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درباره این کلاس ....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664" t="41190" r="2164" b="7441"/>
          <a:stretch/>
        </p:blipFill>
        <p:spPr>
          <a:xfrm>
            <a:off x="2292823" y="876088"/>
            <a:ext cx="9899177" cy="53768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201150" y="107951"/>
            <a:ext cx="2828926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b="1" smtClean="0">
                <a:cs typeface="2  Kamran" panose="00000400000000000000" pitchFamily="2" charset="-78"/>
              </a:rPr>
              <a:t>درباره این کلاس ....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4188" y="1116342"/>
            <a:ext cx="567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sadegh28.github.io/AP99001/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522" b="11023"/>
          <a:stretch/>
        </p:blipFill>
        <p:spPr>
          <a:xfrm>
            <a:off x="0" y="1639562"/>
            <a:ext cx="12192000" cy="55149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درباره این کلاس ....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99045" y="2852382"/>
            <a:ext cx="2715904" cy="189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6591" y="3261815"/>
            <a:ext cx="2047164" cy="1119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cs typeface="2  Kamran" panose="00000400000000000000" pitchFamily="2" charset="-78"/>
              </a:rPr>
              <a:t>گذرگاه مشترک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868" y="1937983"/>
            <a:ext cx="2409967" cy="3712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RAM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4933666" y="5235551"/>
            <a:ext cx="1446662" cy="1351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CPU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>
            <a:off x="5656997" y="4749421"/>
            <a:ext cx="0" cy="4861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4" idx="1"/>
          </p:cNvCxnSpPr>
          <p:nvPr/>
        </p:nvCxnSpPr>
        <p:spPr>
          <a:xfrm>
            <a:off x="3257835" y="3794079"/>
            <a:ext cx="1041210" cy="6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Hexagon 13"/>
          <p:cNvSpPr/>
          <p:nvPr/>
        </p:nvSpPr>
        <p:spPr>
          <a:xfrm>
            <a:off x="8666328" y="1937983"/>
            <a:ext cx="2088108" cy="1651378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INPUT</a:t>
            </a:r>
            <a:endParaRPr lang="en-US" sz="3200" dirty="0"/>
          </a:p>
        </p:txBody>
      </p:sp>
      <p:sp>
        <p:nvSpPr>
          <p:cNvPr id="15" name="Hexagon 14"/>
          <p:cNvSpPr/>
          <p:nvPr/>
        </p:nvSpPr>
        <p:spPr>
          <a:xfrm>
            <a:off x="8666328" y="3923732"/>
            <a:ext cx="2088108" cy="1651378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OUTPUT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14" idx="3"/>
            <a:endCxn id="4" idx="3"/>
          </p:cNvCxnSpPr>
          <p:nvPr/>
        </p:nvCxnSpPr>
        <p:spPr>
          <a:xfrm flipH="1">
            <a:off x="7014949" y="2763672"/>
            <a:ext cx="1651379" cy="10372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5" idx="3"/>
          </p:cNvCxnSpPr>
          <p:nvPr/>
        </p:nvCxnSpPr>
        <p:spPr>
          <a:xfrm>
            <a:off x="7014949" y="3800902"/>
            <a:ext cx="1651379" cy="948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كامپيوتر پايه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1934" y="1690689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7472149" y="3260999"/>
            <a:ext cx="1446662" cy="13511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CPU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83140" y="1965278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83140" y="2499174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= X*2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83140" y="3033070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83139" y="453076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83139" y="5097294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8167" y="45877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0440" y="50813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89862" y="2224585"/>
            <a:ext cx="3282287" cy="1327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374548">
            <a:off x="5446852" y="2453172"/>
            <a:ext cx="97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Fetch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7383" y="4790074"/>
            <a:ext cx="271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Decode and Execute</a:t>
            </a:r>
            <a:endParaRPr lang="en-US" sz="24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كامپيوتر پايه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1934" y="1690689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583140" y="1965278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83140" y="2499174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= X*2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83140" y="3033070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83139" y="453076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83139" y="5097294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8167" y="45877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00440" y="50813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3" name="Right Arrow 2"/>
          <p:cNvSpPr/>
          <p:nvPr/>
        </p:nvSpPr>
        <p:spPr>
          <a:xfrm>
            <a:off x="4885899" y="3289110"/>
            <a:ext cx="2033516" cy="57320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32882" y="1690688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954088" y="196527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00011010101…..0001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54088" y="249917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01110010101</a:t>
            </a:r>
            <a:r>
              <a:rPr lang="en-US" dirty="0"/>
              <a:t>…..</a:t>
            </a:r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54088" y="3033069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00011010101…..</a:t>
            </a:r>
            <a:r>
              <a:rPr lang="en-US" dirty="0" smtClean="0"/>
              <a:t>0111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54087" y="4530766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00000000000…..1010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54087" y="509729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0000000000…..10100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2843" y="2760112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نمای واقعی از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ساختار كامپيوتر پايه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32882" y="1690688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954088" y="196527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00011010101…..0001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54088" y="249917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01110010101</a:t>
            </a:r>
            <a:r>
              <a:rPr lang="en-US" dirty="0"/>
              <a:t>…..</a:t>
            </a:r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54088" y="3033069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00011010101…..</a:t>
            </a:r>
            <a:r>
              <a:rPr lang="en-US" dirty="0" smtClean="0"/>
              <a:t>0111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54087" y="4530766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00000000000…..1010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54087" y="509729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0000000000…..10100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-274" r="2202" b="20876"/>
          <a:stretch/>
        </p:blipFill>
        <p:spPr bwMode="auto">
          <a:xfrm>
            <a:off x="382137" y="2674960"/>
            <a:ext cx="4351078" cy="28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85899" y="4105617"/>
            <a:ext cx="2647665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350" y="1965277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برنامه نویسی در زمان های قدیم </a:t>
            </a:r>
            <a:r>
              <a:rPr lang="en-US" sz="3200" b="1" dirty="0" smtClean="0">
                <a:cs typeface="2  Kamran" panose="00000400000000000000" pitchFamily="2" charset="-78"/>
              </a:rPr>
              <a:t> </a:t>
            </a:r>
            <a:r>
              <a:rPr lang="en-US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424" y="5536275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 Cards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201150" y="107951"/>
            <a:ext cx="2828926" cy="635000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برنامه نويسي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742951"/>
            <a:ext cx="1219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589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2  Kamran</vt:lpstr>
      <vt:lpstr>2  Yekan</vt:lpstr>
      <vt:lpstr>2  Zar</vt:lpstr>
      <vt:lpstr>Arial</vt:lpstr>
      <vt:lpstr>B Yekan</vt:lpstr>
      <vt:lpstr>Calibri</vt:lpstr>
      <vt:lpstr>Calibri Light</vt:lpstr>
      <vt:lpstr>Times New Roman</vt:lpstr>
      <vt:lpstr>Wingdings</vt:lpstr>
      <vt:lpstr>Office Theme</vt:lpstr>
      <vt:lpstr>برنامه سازی پیشرفته (مقدمه) </vt:lpstr>
      <vt:lpstr>درباره این کلاس ....</vt:lpstr>
      <vt:lpstr>درباره این کلاس ....</vt:lpstr>
      <vt:lpstr>PowerPoint Presentation</vt:lpstr>
      <vt:lpstr>درباره این کلاس ....</vt:lpstr>
      <vt:lpstr>ساختار كامپيوتر پايه</vt:lpstr>
      <vt:lpstr>ساختار كامپيوتر پايه</vt:lpstr>
      <vt:lpstr>ساختار كامپيوتر پايه</vt:lpstr>
      <vt:lpstr>برنامه نويسي</vt:lpstr>
      <vt:lpstr>برنامه نويسي</vt:lpstr>
      <vt:lpstr>انواع زبانهاي برنامه نويسي</vt:lpstr>
      <vt:lpstr>انواع زبانهاي برنامه نويسي</vt:lpstr>
      <vt:lpstr>انواع زبانهاي برنامه نويسي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63</cp:revision>
  <dcterms:created xsi:type="dcterms:W3CDTF">2019-12-14T18:20:14Z</dcterms:created>
  <dcterms:modified xsi:type="dcterms:W3CDTF">2020-09-15T16:53:27Z</dcterms:modified>
</cp:coreProperties>
</file>