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8" r:id="rId10"/>
    <p:sldId id="387" r:id="rId11"/>
    <p:sldId id="389" r:id="rId12"/>
    <p:sldId id="364" r:id="rId13"/>
    <p:sldId id="367" r:id="rId14"/>
    <p:sldId id="368" r:id="rId15"/>
    <p:sldId id="369" r:id="rId16"/>
    <p:sldId id="370" r:id="rId17"/>
    <p:sldId id="371" r:id="rId18"/>
    <p:sldId id="3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4E791-EBA1-4262-8C84-A03EA3BAA32A}" type="datetimeFigureOut">
              <a:rPr lang="en-US" smtClean="0"/>
              <a:t>1/1/2010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514-8706-4B7D-9197-B837582C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/>
              <a:t>برنامه سازی پیشرفته </a:t>
            </a:r>
            <a:br>
              <a:rPr lang="fa-IR" dirty="0" smtClean="0"/>
            </a:br>
            <a:r>
              <a:rPr lang="fa-IR" sz="5300" dirty="0" smtClean="0"/>
              <a:t>(برنامه نویسی شیءگرا: مفاهیم بیشتر)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868732" y="218363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تمرین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1" y="943666"/>
            <a:ext cx="1126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</a:t>
            </a:r>
            <a:r>
              <a:rPr lang="fa-IR" sz="3200" b="1" dirty="0" smtClean="0">
                <a:cs typeface="2  Kamran" panose="00000400000000000000" pitchFamily="2" charset="-78"/>
              </a:rPr>
              <a:t>: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بازی جنگ ستارگان را بنویسید.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4271" y="1722757"/>
            <a:ext cx="5660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سعی کنید برای هر نوع موجودیتی (سفینه، دشمنان مختلف، گلوله و ...) یک کلاس طراحی کنید.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883" t="3115" r="39008" b="11156"/>
          <a:stretch/>
        </p:blipFill>
        <p:spPr>
          <a:xfrm>
            <a:off x="1573306" y="803138"/>
            <a:ext cx="3711388" cy="39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783151" y="2692623"/>
            <a:ext cx="7866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 smtClean="0">
                <a:cs typeface="2  Yekan" panose="00000400000000000000" pitchFamily="2" charset="-78"/>
              </a:rPr>
              <a:t>نکات بیشتر درباره برنامه نویسی شیء گرا</a:t>
            </a:r>
            <a:endParaRPr lang="en-US" sz="4000" dirty="0"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2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805668" y="218363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مثال: نوع داده زمان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00446" y="943666"/>
            <a:ext cx="151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کلاس اولیه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934" t="10961" r="32610" b="68763"/>
          <a:stretch/>
        </p:blipFill>
        <p:spPr>
          <a:xfrm>
            <a:off x="376519" y="1236053"/>
            <a:ext cx="8654151" cy="2270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26776" t="33164" r="32610" b="54020"/>
          <a:stretch/>
        </p:blipFill>
        <p:spPr>
          <a:xfrm>
            <a:off x="376519" y="3739938"/>
            <a:ext cx="8088134" cy="1434904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623" t="23156" r="67910" b="70721"/>
          <a:stretch/>
        </p:blipFill>
        <p:spPr>
          <a:xfrm>
            <a:off x="6071016" y="4786715"/>
            <a:ext cx="2134694" cy="77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9158990" y="2220328"/>
            <a:ext cx="303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مشکل </a:t>
            </a:r>
            <a:r>
              <a:rPr lang="en-US" sz="3200" b="1" dirty="0" err="1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MyTime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چیست؟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05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805668" y="218363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مثال: نوع داده زمان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00446" y="943666"/>
            <a:ext cx="151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کلاس اولیه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934" t="10961" r="32610" b="68763"/>
          <a:stretch/>
        </p:blipFill>
        <p:spPr>
          <a:xfrm>
            <a:off x="376519" y="1236053"/>
            <a:ext cx="8654151" cy="2270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158990" y="2945631"/>
            <a:ext cx="3033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امکان تعریف زمان های نامعتبر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8990" y="2220328"/>
            <a:ext cx="303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مشکل </a:t>
            </a:r>
            <a:r>
              <a:rPr lang="en-US" sz="3200" b="1" dirty="0" err="1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MyTime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چیست؟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581" t="32933" r="35699" b="60593"/>
          <a:stretch/>
        </p:blipFill>
        <p:spPr>
          <a:xfrm>
            <a:off x="376518" y="3939149"/>
            <a:ext cx="8091605" cy="7807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382" t="37837" r="66250" b="58632"/>
          <a:stretch/>
        </p:blipFill>
        <p:spPr>
          <a:xfrm>
            <a:off x="5714999" y="4508822"/>
            <a:ext cx="2204777" cy="42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4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805668" y="218363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مثال: نوع داده زمان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6637" y="2192599"/>
            <a:ext cx="30330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تبدیل ثانیه های اضافی به دقیقه و دقیقه های اضافی به ساعت</a:t>
            </a:r>
            <a:endParaRPr lang="fa-IR" sz="2800" b="1" dirty="0" smtClean="0">
              <a:solidFill>
                <a:schemeClr val="accent1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8990" y="1669001"/>
            <a:ext cx="303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راهکار اول: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03" t="10765" r="32610" b="49019"/>
          <a:stretch/>
        </p:blipFill>
        <p:spPr>
          <a:xfrm>
            <a:off x="121023" y="349623"/>
            <a:ext cx="7920317" cy="4089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6295" t="56927" r="32610" b="36433"/>
          <a:stretch/>
        </p:blipFill>
        <p:spPr>
          <a:xfrm>
            <a:off x="121023" y="4694058"/>
            <a:ext cx="7433343" cy="6752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3444" t="85996" r="69713" b="11237"/>
          <a:stretch/>
        </p:blipFill>
        <p:spPr>
          <a:xfrm>
            <a:off x="5399718" y="5087953"/>
            <a:ext cx="1694005" cy="38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929291" y="3639149"/>
            <a:ext cx="303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مشکل این راهکار: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6637" y="4308407"/>
            <a:ext cx="30330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در زمان نوشتن متدهای مختلف، نیاز به نظر گرفتن سه مقدار ساعت، دقیقه و ثانیه داریم.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</a:t>
            </a:r>
            <a:endParaRPr lang="fa-IR" sz="2800" b="1" dirty="0" smtClean="0">
              <a:solidFill>
                <a:schemeClr val="accent1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46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805668" y="218363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مثال: نوع داده زمان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6637" y="2192599"/>
            <a:ext cx="30330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تبدیل ثانیه های اضافی به دقیقه و دقیقه های اضافی به ساعت</a:t>
            </a:r>
            <a:endParaRPr lang="fa-IR" sz="2800" b="1" dirty="0" smtClean="0">
              <a:solidFill>
                <a:schemeClr val="accent1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8990" y="1669001"/>
            <a:ext cx="303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راهکار اول: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9291" y="3639149"/>
            <a:ext cx="303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مشکل این راهکار: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6637" y="4308407"/>
            <a:ext cx="30330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در زمان نوشتن متدهای مختلف، نیاز به در نظر گرفتن سه مقدار ساعت، دقیقه و ثانیه داریم.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</a:t>
            </a:r>
            <a:endParaRPr lang="fa-IR" sz="2800" b="1" dirty="0">
              <a:solidFill>
                <a:schemeClr val="accent1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9199" y="736493"/>
            <a:ext cx="303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مقایسه دو زمان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31" t="19472" r="32846" b="42150"/>
          <a:stretch/>
        </p:blipFill>
        <p:spPr>
          <a:xfrm>
            <a:off x="303527" y="1507894"/>
            <a:ext cx="8183110" cy="42625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16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805668" y="218363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مثال: نوع داده زمان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6637" y="2192599"/>
            <a:ext cx="30330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تبدیل ثانیه های اضافی به دقیقه و دقیقه های اضافی به ساعت</a:t>
            </a:r>
            <a:endParaRPr lang="fa-IR" sz="2800" b="1" dirty="0" smtClean="0">
              <a:solidFill>
                <a:schemeClr val="accent1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8990" y="1669001"/>
            <a:ext cx="303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راهکار اول: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9291" y="3639149"/>
            <a:ext cx="303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مشکل این راهکار: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6637" y="4308407"/>
            <a:ext cx="30330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در زمان نوشتن متدهای مختلف، نیاز به نظر گرفتن سه مقدار ساعت، دقیقه و ثانیه داریم.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</a:t>
            </a:r>
            <a:endParaRPr lang="fa-IR" sz="2800" b="1" dirty="0">
              <a:solidFill>
                <a:schemeClr val="accent1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316" y="736493"/>
            <a:ext cx="5908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مثالی دیگر: افزودن زمان به زمان فعلی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193" t="21225" r="48769" b="48102"/>
          <a:stretch/>
        </p:blipFill>
        <p:spPr>
          <a:xfrm>
            <a:off x="1657743" y="1507450"/>
            <a:ext cx="5205046" cy="35849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15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805668" y="218363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مثال: نوع داده زمان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6637" y="2192599"/>
            <a:ext cx="3033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تبدیل زمان به ثانیه و انجام عملیات در قالب ثانیه </a:t>
            </a:r>
            <a:endParaRPr lang="fa-IR" sz="2800" b="1" dirty="0" smtClean="0">
              <a:solidFill>
                <a:schemeClr val="accent1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8990" y="1669001"/>
            <a:ext cx="303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راهکار دوم: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316" y="736493"/>
            <a:ext cx="5908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متدهای کمکی برای تبدیل زمان به ثانیه و بالعکس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500" t="28091" r="31808" b="50975"/>
          <a:stretch/>
        </p:blipFill>
        <p:spPr>
          <a:xfrm>
            <a:off x="216283" y="1432224"/>
            <a:ext cx="7934178" cy="2536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85444" y="4349546"/>
            <a:ext cx="633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بنابراین، سازنده کلاس به صورت زیر قابل بیان است: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8500" t="13101" r="22545" b="73895"/>
          <a:stretch/>
        </p:blipFill>
        <p:spPr>
          <a:xfrm>
            <a:off x="216283" y="4934321"/>
            <a:ext cx="9785846" cy="15755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73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805668" y="218363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مثال: نوع داده زمان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6637" y="2192599"/>
            <a:ext cx="3033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تبدیل زمان به ثانیه و انجام عملیات در قالب ثانیه </a:t>
            </a:r>
            <a:endParaRPr lang="fa-IR" sz="2800" b="1" dirty="0" smtClean="0">
              <a:solidFill>
                <a:schemeClr val="accent1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8990" y="1669001"/>
            <a:ext cx="303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راهکار دوم: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316" y="736493"/>
            <a:ext cx="5908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متدهای کمکی برای تبدیل زمان به ثانیه و بالعکس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500" t="28091" r="31808" b="50975"/>
          <a:stretch/>
        </p:blipFill>
        <p:spPr>
          <a:xfrm>
            <a:off x="216283" y="1432224"/>
            <a:ext cx="7934178" cy="2536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85444" y="4349546"/>
            <a:ext cx="816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و حال متدهای </a:t>
            </a:r>
            <a:r>
              <a:rPr lang="en-US" sz="32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increment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و </a:t>
            </a:r>
            <a:r>
              <a:rPr lang="en-US" sz="32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after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به صورت زیر قابل تعریف هستند.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653" t="47999" r="12193" b="35583"/>
          <a:stretch/>
        </p:blipFill>
        <p:spPr>
          <a:xfrm>
            <a:off x="216283" y="4934321"/>
            <a:ext cx="10740613" cy="16212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04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09489" y="1257887"/>
            <a:ext cx="2672862" cy="3482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072039" y="218363"/>
            <a:ext cx="1890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یادآوری ... 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1120" y="943666"/>
            <a:ext cx="285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چرخه بازی در </a:t>
            </a:r>
            <a:r>
              <a:rPr lang="en-US" sz="32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pygame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4062" y="548641"/>
            <a:ext cx="1941342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Setup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061" y="1418494"/>
            <a:ext cx="1941341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Handle Events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062" y="2288347"/>
            <a:ext cx="19413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Update Elements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4062" y="3158201"/>
            <a:ext cx="1953062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Draw Surface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4061" y="4028053"/>
            <a:ext cx="1941339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Show Surface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4061" y="4911972"/>
            <a:ext cx="1953061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Close Down Game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8" idx="2"/>
            <a:endCxn id="11" idx="0"/>
          </p:cNvCxnSpPr>
          <p:nvPr/>
        </p:nvCxnSpPr>
        <p:spPr>
          <a:xfrm flipH="1">
            <a:off x="1814732" y="1097281"/>
            <a:ext cx="1" cy="321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2" idx="0"/>
          </p:cNvCxnSpPr>
          <p:nvPr/>
        </p:nvCxnSpPr>
        <p:spPr>
          <a:xfrm>
            <a:off x="1814732" y="1967134"/>
            <a:ext cx="0" cy="321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  <a:endCxn id="13" idx="0"/>
          </p:cNvCxnSpPr>
          <p:nvPr/>
        </p:nvCxnSpPr>
        <p:spPr>
          <a:xfrm>
            <a:off x="1814732" y="2836987"/>
            <a:ext cx="5861" cy="32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flipH="1">
            <a:off x="1814731" y="3706841"/>
            <a:ext cx="5862" cy="321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4" idx="1"/>
            <a:endCxn id="11" idx="1"/>
          </p:cNvCxnSpPr>
          <p:nvPr/>
        </p:nvCxnSpPr>
        <p:spPr>
          <a:xfrm rot="10800000">
            <a:off x="844061" y="1692815"/>
            <a:ext cx="12700" cy="2609559"/>
          </a:xfrm>
          <a:prstGeom prst="bentConnector3">
            <a:avLst>
              <a:gd name="adj1" fmla="val 290770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1" idx="3"/>
            <a:endCxn id="15" idx="3"/>
          </p:cNvCxnSpPr>
          <p:nvPr/>
        </p:nvCxnSpPr>
        <p:spPr>
          <a:xfrm>
            <a:off x="2785402" y="1692814"/>
            <a:ext cx="11720" cy="3493478"/>
          </a:xfrm>
          <a:prstGeom prst="bentConnector3">
            <a:avLst>
              <a:gd name="adj1" fmla="val 529137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8" idx="0"/>
          </p:cNvCxnSpPr>
          <p:nvPr/>
        </p:nvCxnSpPr>
        <p:spPr>
          <a:xfrm>
            <a:off x="1814731" y="180534"/>
            <a:ext cx="2" cy="368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2"/>
          </p:cNvCxnSpPr>
          <p:nvPr/>
        </p:nvCxnSpPr>
        <p:spPr>
          <a:xfrm flipH="1">
            <a:off x="1814732" y="5460612"/>
            <a:ext cx="5860" cy="321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023359" y="543556"/>
            <a:ext cx="381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ایجاد یک پنجره و بارگذاری برخی محتویات</a:t>
            </a:r>
            <a:endParaRPr lang="fa-IR" sz="24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68613" y="1418494"/>
            <a:ext cx="500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در صورت بروز یک رخداد (مانند کلیک بر روی یک شیء، بستن پنجره و ...) به آن رسیدگی می شود. </a:t>
            </a:r>
            <a:endParaRPr lang="fa-IR" sz="2400" b="1" dirty="0" smtClean="0">
              <a:solidFill>
                <a:srgbClr val="00B0F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1314" y="2460901"/>
            <a:ext cx="385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اعمال تغییرات مورد نیاز بر روی عناصر بازی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68613" y="3208720"/>
            <a:ext cx="269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رسم عناصر بازی در پس زمینه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81314" y="4083437"/>
            <a:ext cx="182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نمایش عناصر بازی</a:t>
            </a:r>
          </a:p>
        </p:txBody>
      </p:sp>
      <p:sp>
        <p:nvSpPr>
          <p:cNvPr id="53" name="TextBox 52"/>
          <p:cNvSpPr txBox="1"/>
          <p:nvPr/>
        </p:nvSpPr>
        <p:spPr>
          <a:xfrm rot="5400000">
            <a:off x="3013478" y="3254886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868613" y="4955459"/>
            <a:ext cx="124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اتمام بازی</a:t>
            </a:r>
          </a:p>
        </p:txBody>
      </p:sp>
    </p:spTree>
    <p:extLst>
      <p:ext uri="{BB962C8B-B14F-4D97-AF65-F5344CB8AC3E}">
        <p14:creationId xmlns:p14="http://schemas.microsoft.com/office/powerpoint/2010/main" val="3009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231" t="11468" r="29154" b="28195"/>
          <a:stretch/>
        </p:blipFill>
        <p:spPr>
          <a:xfrm>
            <a:off x="422031" y="703385"/>
            <a:ext cx="7779434" cy="56612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713" t="15866" r="54890" b="16847"/>
          <a:stretch/>
        </p:blipFill>
        <p:spPr>
          <a:xfrm>
            <a:off x="8326891" y="2612349"/>
            <a:ext cx="3635410" cy="377862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8159261" y="2433711"/>
            <a:ext cx="35216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159261" y="2433711"/>
            <a:ext cx="0" cy="413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396776" y="2064379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776" y="2064379"/>
                <a:ext cx="42639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32862" y="6107947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862" y="6107947"/>
                <a:ext cx="426399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97376" y="3349354"/>
                <a:ext cx="670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376" y="3349354"/>
                <a:ext cx="670376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8369094" y="2803044"/>
            <a:ext cx="479484" cy="48879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96419" y="4064285"/>
                <a:ext cx="10054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300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19" y="4064285"/>
                <a:ext cx="1005403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 flipV="1">
            <a:off x="10245550" y="4260378"/>
            <a:ext cx="305219" cy="2474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637434" y="3963052"/>
                <a:ext cx="9662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𝑝𝑖𝑥𝑒𝑙</m:t>
                      </m:r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434" y="3963052"/>
                <a:ext cx="966227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62436" y="4594550"/>
                <a:ext cx="9069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𝑝𝑖𝑥𝑒𝑙</m:t>
                      </m:r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436" y="4594550"/>
                <a:ext cx="906915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072039" y="218363"/>
            <a:ext cx="1890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یادآوری ... </a:t>
            </a:r>
            <a:endParaRPr lang="en-US" sz="3200" dirty="0"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72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11035" y="943666"/>
            <a:ext cx="420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افزودن عکس به صفحه بازی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8894" y="17745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ball =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pygame.image.load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"ball.png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ball = 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pygame.transform.scale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(ball,(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main_surface.blit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(ball, 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120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894" y="4777299"/>
            <a:ext cx="63562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my_font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pygame.font.SysFont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'Courier'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the_text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my_font.render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(‘Hello World’,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 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main_surface.blit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the_text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 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1035" y="3973736"/>
            <a:ext cx="420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افزودن متن به صفحه بازی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5482" y="1774576"/>
            <a:ext cx="635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خواندن فایل عکس (این عکس در کنار فایل اصلی برنامه قرار دارد.  </a:t>
            </a:r>
            <a:endParaRPr lang="fa-IR" sz="24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5482" y="2177591"/>
            <a:ext cx="635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اعمال تغییرات مختلف بر روی عکس خوانده شده</a:t>
            </a:r>
            <a:endParaRPr lang="fa-IR" sz="2400" b="1" dirty="0" smtClean="0">
              <a:solidFill>
                <a:srgbClr val="00B0F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0242" y="2624138"/>
            <a:ext cx="632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cs typeface="2  Kamran" panose="00000400000000000000" pitchFamily="2" charset="-78"/>
              </a:rPr>
              <a:t>افزودن عکس خوانده شده به مختصات خاصی از پنجره برنامه</a:t>
            </a:r>
            <a:endParaRPr lang="fa-IR" sz="24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5771" y="4757730"/>
            <a:ext cx="635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تعریف یک فونت</a:t>
            </a:r>
            <a:endParaRPr lang="fa-IR" sz="24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5771" y="5160745"/>
            <a:ext cx="635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ایجاد متن با استفاده از فونت ایجاد شده</a:t>
            </a:r>
            <a:endParaRPr lang="fa-IR" sz="2400" b="1" dirty="0" smtClean="0">
              <a:solidFill>
                <a:srgbClr val="00B0F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531" y="5607292"/>
            <a:ext cx="632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cs typeface="2  Kamran" panose="00000400000000000000" pitchFamily="2" charset="-78"/>
              </a:rPr>
              <a:t>افزودن متن ایجاد شده به مختصات خاصی از پنجره برنامه </a:t>
            </a:r>
            <a:endParaRPr lang="fa-IR" sz="24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88894" y="3644153"/>
            <a:ext cx="1082936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072039" y="218363"/>
            <a:ext cx="1890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یادآوری ... </a:t>
            </a:r>
            <a:endParaRPr lang="en-US" sz="3200" dirty="0"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8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911" t="13512" r="22022" b="42937"/>
          <a:stretch/>
        </p:blipFill>
        <p:spPr>
          <a:xfrm>
            <a:off x="0" y="1324701"/>
            <a:ext cx="9929353" cy="4760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68086" y="943666"/>
            <a:ext cx="514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توپ رقصان (ایجاد یک کلاس توپ)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7409" y="2979868"/>
            <a:ext cx="5239685" cy="3585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785204" y="4931777"/>
            <a:ext cx="5012207" cy="390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71856" y="2456648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نوع داده: </a:t>
            </a:r>
            <a:r>
              <a:rPr lang="en-US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Ball</a:t>
            </a:r>
            <a:endParaRPr lang="en-US" sz="2800" dirty="0">
              <a:latin typeface="Gabriola" panose="04040605051002020D02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23991" y="2935473"/>
            <a:ext cx="835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صفات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0943227" y="5410602"/>
            <a:ext cx="816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رفتارها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8638210" y="3034744"/>
            <a:ext cx="16113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x , y</a:t>
            </a:r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: </a:t>
            </a:r>
            <a:r>
              <a:rPr lang="fa-IR" sz="24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موقعیت</a:t>
            </a:r>
          </a:p>
          <a:p>
            <a:pPr algn="r" rtl="1"/>
            <a:r>
              <a:rPr lang="en-US" sz="2400" b="1" dirty="0" err="1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vx,vy</a:t>
            </a:r>
            <a:r>
              <a:rPr lang="fa-IR" sz="24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: سرعت</a:t>
            </a:r>
          </a:p>
          <a:p>
            <a:pPr algn="r" rtl="1"/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ball</a:t>
            </a:r>
            <a:r>
              <a:rPr lang="fa-IR" sz="24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: تصویر تو</a:t>
            </a:r>
            <a:r>
              <a:rPr lang="fa-IR" sz="2400" b="1" dirty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پ</a:t>
            </a:r>
            <a:endParaRPr lang="fa-IR" sz="2400" b="1" dirty="0" smtClean="0">
              <a:solidFill>
                <a:srgbClr val="00B0F0"/>
              </a:solidFill>
              <a:latin typeface="Gabriola" panose="04040605051002020D02" pitchFamily="82" charset="0"/>
              <a:cs typeface="2  Kamran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2319" y="6012550"/>
            <a:ext cx="5015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move(surface )</a:t>
            </a:r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: </a:t>
            </a:r>
            <a:r>
              <a:rPr lang="fa-IR" sz="24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جابجایی و نمایش این توپ بر روی صفحه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72039" y="218363"/>
            <a:ext cx="1890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یادآوری ... </a:t>
            </a:r>
            <a:endParaRPr lang="en-US" sz="3200" dirty="0"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34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6763" y="943666"/>
            <a:ext cx="134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4000" b="1" dirty="0" smtClean="0">
                <a:cs typeface="2  Kamran" panose="00000400000000000000" pitchFamily="2" charset="-78"/>
              </a:rPr>
              <a:t>رخدادها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236" y="2884517"/>
            <a:ext cx="11357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تابحال فقط رخداد </a:t>
            </a:r>
            <a:r>
              <a:rPr lang="en-US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Exit</a:t>
            </a:r>
            <a:r>
              <a:rPr lang="fa-IR" sz="3200" b="1" dirty="0" smtClean="0">
                <a:cs typeface="2  Kamran" panose="00000400000000000000" pitchFamily="2" charset="-78"/>
              </a:rPr>
              <a:t> را مورد استفاده قرار دادیم ولی رخدادهای بسیار زیادی قابل دریافت توسط </a:t>
            </a:r>
            <a:r>
              <a:rPr lang="en-US" sz="32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pygame</a:t>
            </a:r>
            <a:r>
              <a:rPr lang="fa-IR" sz="3200" b="1" dirty="0" smtClean="0">
                <a:cs typeface="2  Kamran" panose="00000400000000000000" pitchFamily="2" charset="-78"/>
              </a:rPr>
              <a:t> است. مانند کلیک، حرکت ماوس، فشردن یک کلید، رها کردن یک کلید و ...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235" y="4287493"/>
            <a:ext cx="1135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هر رخداد در </a:t>
            </a:r>
            <a:r>
              <a:rPr lang="en-US" sz="32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pygame</a:t>
            </a:r>
            <a:r>
              <a:rPr lang="fa-IR" sz="3200" b="1" dirty="0" smtClean="0">
                <a:cs typeface="2  Kamran" panose="00000400000000000000" pitchFamily="2" charset="-78"/>
              </a:rPr>
              <a:t>،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یک شیء از نوع 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event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cs typeface="2  Kamran" panose="00000400000000000000" pitchFamily="2" charset="-78"/>
              </a:rPr>
              <a:t>است که حاوی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یک نام و یک دیکشنری </a:t>
            </a:r>
            <a:r>
              <a:rPr lang="fa-IR" sz="3200" b="1" dirty="0" smtClean="0">
                <a:cs typeface="2  Kamran" panose="00000400000000000000" pitchFamily="2" charset="-78"/>
              </a:rPr>
              <a:t>است.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234" y="5004670"/>
            <a:ext cx="1135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این دیکشنری،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اطلاعات اضافی درباره رخداد </a:t>
            </a:r>
            <a:r>
              <a:rPr lang="fa-IR" sz="3200" b="1" dirty="0" smtClean="0">
                <a:cs typeface="2  Kamran" panose="00000400000000000000" pitchFamily="2" charset="-78"/>
              </a:rPr>
              <a:t>را در خود دارد.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233" y="5619369"/>
            <a:ext cx="1135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در صورتی که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رخدادی دریافت نشده باشد</a:t>
            </a:r>
            <a:r>
              <a:rPr lang="fa-IR" sz="3200" b="1" dirty="0" smtClean="0">
                <a:cs typeface="2  Kamran" panose="00000400000000000000" pitchFamily="2" charset="-78"/>
              </a:rPr>
              <a:t>، نام رخداد برابر </a:t>
            </a:r>
            <a:r>
              <a:rPr lang="en-US" sz="3200" b="1" dirty="0">
                <a:latin typeface="Gabriola" panose="04040605051002020D02" pitchFamily="82" charset="0"/>
                <a:cs typeface="2  Kamran" panose="00000400000000000000" pitchFamily="2" charset="-78"/>
              </a:rPr>
              <a:t>NOEVENT</a:t>
            </a:r>
            <a:r>
              <a:rPr lang="fa-IR" sz="3200" b="1" dirty="0" smtClean="0">
                <a:cs typeface="2  Kamran" panose="00000400000000000000" pitchFamily="2" charset="-78"/>
              </a:rPr>
              <a:t> و دیکشنری آن تهی خواهد بود.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833779"/>
            <a:ext cx="1135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یک رخداد، دستوری است که از جانب کاربر یا سیستم به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برنامه در حال اجرا </a:t>
            </a:r>
            <a:r>
              <a:rPr lang="fa-IR" sz="3200" b="1" dirty="0" smtClean="0">
                <a:cs typeface="2  Kamran" panose="00000400000000000000" pitchFamily="2" charset="-78"/>
              </a:rPr>
              <a:t>ارسال می شود. 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44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943666"/>
            <a:ext cx="11357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با استفاده از دستور زیر می توان رخدادهای مختلفی را که در جریان اجرای برنامه رخ می دهند، نمایش داد: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961" t="30555" r="52231" b="57952"/>
          <a:stretch/>
        </p:blipFill>
        <p:spPr>
          <a:xfrm>
            <a:off x="457200" y="2020884"/>
            <a:ext cx="5049130" cy="1496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615" t="15162" r="26500" b="52822"/>
          <a:stretch/>
        </p:blipFill>
        <p:spPr>
          <a:xfrm>
            <a:off x="3629465" y="3496861"/>
            <a:ext cx="8845504" cy="31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5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1809" y="943666"/>
            <a:ext cx="437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استفاده از اطلاعات حرکتی ماوس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00" t="11263" r="37462" b="31479"/>
          <a:stretch/>
        </p:blipFill>
        <p:spPr>
          <a:xfrm>
            <a:off x="211015" y="393897"/>
            <a:ext cx="7230794" cy="6040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09" t="8800" r="50038" b="8082"/>
          <a:stretch/>
        </p:blipFill>
        <p:spPr>
          <a:xfrm>
            <a:off x="8070336" y="2377440"/>
            <a:ext cx="3422968" cy="35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29" t="15081" r="21030" b="24105"/>
          <a:stretch/>
        </p:blipFill>
        <p:spPr>
          <a:xfrm>
            <a:off x="188259" y="608328"/>
            <a:ext cx="8885704" cy="57386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34518" y="943666"/>
            <a:ext cx="472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افزودن توپ به صفحه با رخداد کلیک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04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5436731</TotalTime>
  <Words>651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2  Kamran</vt:lpstr>
      <vt:lpstr>2  Yekan</vt:lpstr>
      <vt:lpstr>2  Zar</vt:lpstr>
      <vt:lpstr>Arial</vt:lpstr>
      <vt:lpstr>B Yekan</vt:lpstr>
      <vt:lpstr>Calibri</vt:lpstr>
      <vt:lpstr>Calibri Light</vt:lpstr>
      <vt:lpstr>Cambria Math</vt:lpstr>
      <vt:lpstr>Consolas</vt:lpstr>
      <vt:lpstr>Gabriola</vt:lpstr>
      <vt:lpstr>Wingdings</vt:lpstr>
      <vt:lpstr>Office Theme</vt:lpstr>
      <vt:lpstr>برنامه سازی پیشرفته  (برنامه نویسی شیءگرا: مفاهیم بیشتر)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Sadegh</cp:lastModifiedBy>
  <cp:revision>725</cp:revision>
  <dcterms:created xsi:type="dcterms:W3CDTF">2019-12-14T18:20:14Z</dcterms:created>
  <dcterms:modified xsi:type="dcterms:W3CDTF">2010-01-01T07:22:04Z</dcterms:modified>
</cp:coreProperties>
</file>