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206B6-35E1-44B9-B362-838A576C792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27A2-8538-41C5-9B85-B89FEBF9F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b="1" dirty="0" smtClean="0">
                <a:cs typeface="2  Kamran" panose="00000400000000000000" pitchFamily="2" charset="-78"/>
              </a:rPr>
              <a:t>برنامه سازی پیشرفته </a:t>
            </a:r>
            <a:br>
              <a:rPr lang="fa-IR" sz="8000" b="1" dirty="0" smtClean="0">
                <a:cs typeface="2  Kamran" panose="00000400000000000000" pitchFamily="2" charset="-78"/>
              </a:rPr>
            </a:br>
            <a:r>
              <a:rPr lang="fa-IR" sz="8000" b="1" dirty="0" smtClean="0">
                <a:cs typeface="2  Kamran" panose="00000400000000000000" pitchFamily="2" charset="-78"/>
              </a:rPr>
              <a:t>(توابع: معرفی و کاربرد) </a:t>
            </a:r>
            <a:endParaRPr lang="en-US" sz="80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75371" y="2455590"/>
                <a:ext cx="1670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2455590"/>
                <a:ext cx="167090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015" r="-365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5371" y="3733798"/>
                <a:ext cx="37067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𝑒𝑟𝑤𝑖𝑠𝑒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3733798"/>
                <a:ext cx="37067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45" r="-148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2150935" y="2413359"/>
            <a:ext cx="524436" cy="18645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4025" y="3084003"/>
                <a:ext cx="16784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5" y="3084003"/>
                <a:ext cx="167840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272922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  <a:endCxn id="19" idx="7"/>
          </p:cNvCxnSpPr>
          <p:nvPr/>
        </p:nvCxnSpPr>
        <p:spPr>
          <a:xfrm flipH="1">
            <a:off x="7676488" y="5376977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13518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43928" y="492998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40,9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22" idx="7"/>
          </p:cNvCxnSpPr>
          <p:nvPr/>
        </p:nvCxnSpPr>
        <p:spPr>
          <a:xfrm flipH="1">
            <a:off x="6217084" y="5376977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54114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  <a:endCxn id="24" idx="7"/>
          </p:cNvCxnSpPr>
          <p:nvPr/>
        </p:nvCxnSpPr>
        <p:spPr>
          <a:xfrm flipH="1">
            <a:off x="4770781" y="5399428"/>
            <a:ext cx="73139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07811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  <a:endCxn id="26" idx="7"/>
          </p:cNvCxnSpPr>
          <p:nvPr/>
        </p:nvCxnSpPr>
        <p:spPr>
          <a:xfrm flipH="1">
            <a:off x="3299958" y="5399429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36988" y="524411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7036" y="492998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31,10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0303" y="49473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22,9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07945" y="49473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13,9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6" idx="5"/>
            <a:endCxn id="24" idx="3"/>
          </p:cNvCxnSpPr>
          <p:nvPr/>
        </p:nvCxnSpPr>
        <p:spPr>
          <a:xfrm flipV="1">
            <a:off x="3299958" y="6149358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5"/>
            <a:endCxn id="22" idx="3"/>
          </p:cNvCxnSpPr>
          <p:nvPr/>
        </p:nvCxnSpPr>
        <p:spPr>
          <a:xfrm flipV="1">
            <a:off x="4770781" y="6149357"/>
            <a:ext cx="73139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19" idx="3"/>
          </p:cNvCxnSpPr>
          <p:nvPr/>
        </p:nvCxnSpPr>
        <p:spPr>
          <a:xfrm flipV="1">
            <a:off x="6217084" y="6126906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5"/>
            <a:endCxn id="17" idx="3"/>
          </p:cNvCxnSpPr>
          <p:nvPr/>
        </p:nvCxnSpPr>
        <p:spPr>
          <a:xfrm>
            <a:off x="7676488" y="6126906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05412" y="6149357"/>
            <a:ext cx="5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23809" y="6194456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74416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20092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025" y="1057697"/>
            <a:ext cx="1147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مثال: رابطه بازگشتی برای عمل تقسیم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64462" y="1175843"/>
                <a:ext cx="202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62" y="1175843"/>
                <a:ext cx="20265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03" r="-300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198" t="36464" r="60184" b="40779"/>
          <a:stretch/>
        </p:blipFill>
        <p:spPr>
          <a:xfrm>
            <a:off x="7720021" y="2049022"/>
            <a:ext cx="3942480" cy="2333305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26" idx="1"/>
            <a:endCxn id="35" idx="7"/>
          </p:cNvCxnSpPr>
          <p:nvPr/>
        </p:nvCxnSpPr>
        <p:spPr>
          <a:xfrm flipH="1">
            <a:off x="1852165" y="5399430"/>
            <a:ext cx="732885" cy="448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89195" y="5248597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60152" y="49518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4,9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5"/>
            <a:endCxn id="26" idx="3"/>
          </p:cNvCxnSpPr>
          <p:nvPr/>
        </p:nvCxnSpPr>
        <p:spPr>
          <a:xfrm flipV="1">
            <a:off x="1852165" y="6149359"/>
            <a:ext cx="732885" cy="448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57619" y="6153840"/>
            <a:ext cx="5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کاربرد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 animBg="1"/>
      <p:bldP spid="14" grpId="0"/>
      <p:bldP spid="17" grpId="0" animBg="1"/>
      <p:bldP spid="19" grpId="0" animBg="1"/>
      <p:bldP spid="20" grpId="0"/>
      <p:bldP spid="22" grpId="0" animBg="1"/>
      <p:bldP spid="24" grpId="0" animBg="1"/>
      <p:bldP spid="26" grpId="0" animBg="1"/>
      <p:bldP spid="27" grpId="0"/>
      <p:bldP spid="28" grpId="0"/>
      <p:bldP spid="29" grpId="0"/>
      <p:bldP spid="44" grpId="0"/>
      <p:bldP spid="45" grpId="0"/>
      <p:bldP spid="46" grpId="0"/>
      <p:bldP spid="47" grpId="0"/>
      <p:bldP spid="35" grpId="0" animBg="1"/>
      <p:bldP spid="36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75371" y="2455590"/>
                <a:ext cx="2340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2455590"/>
                <a:ext cx="234012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865" r="-260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5371" y="3733798"/>
                <a:ext cx="3341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𝑒𝑟𝑤𝑖𝑠𝑒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3733798"/>
                <a:ext cx="334187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20" r="-182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2150935" y="2413359"/>
            <a:ext cx="524436" cy="18645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737" y="3035544"/>
                <a:ext cx="20781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𝑔𝑐𝑑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7" y="3035544"/>
                <a:ext cx="207819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6309656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  <a:endCxn id="19" idx="7"/>
          </p:cNvCxnSpPr>
          <p:nvPr/>
        </p:nvCxnSpPr>
        <p:spPr>
          <a:xfrm flipH="1">
            <a:off x="5713222" y="5376977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50252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7174" y="492998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45,30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22" idx="7"/>
          </p:cNvCxnSpPr>
          <p:nvPr/>
        </p:nvCxnSpPr>
        <p:spPr>
          <a:xfrm flipH="1">
            <a:off x="4253818" y="5376977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90848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gcd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33770" y="492998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30,15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22" idx="5"/>
            <a:endCxn id="19" idx="3"/>
          </p:cNvCxnSpPr>
          <p:nvPr/>
        </p:nvCxnSpPr>
        <p:spPr>
          <a:xfrm flipV="1">
            <a:off x="4253818" y="6126906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5"/>
            <a:endCxn id="17" idx="3"/>
          </p:cNvCxnSpPr>
          <p:nvPr/>
        </p:nvCxnSpPr>
        <p:spPr>
          <a:xfrm>
            <a:off x="5713222" y="6126906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11150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6826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025" y="1057697"/>
            <a:ext cx="1147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مثال: رابطه بازگشتی برای بزرگترین مقسوم علیه مشترک (الگوریتم اقلیدس)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8088" t="43134" r="61066" b="34698"/>
          <a:stretch/>
        </p:blipFill>
        <p:spPr>
          <a:xfrm>
            <a:off x="7383311" y="2005141"/>
            <a:ext cx="3801285" cy="2272727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کاربرد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 animBg="1"/>
      <p:bldP spid="14" grpId="0"/>
      <p:bldP spid="17" grpId="0" animBg="1"/>
      <p:bldP spid="19" grpId="0" animBg="1"/>
      <p:bldP spid="20" grpId="0"/>
      <p:bldP spid="22" grpId="0" animBg="1"/>
      <p:bldP spid="27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0357221" y="3944189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  <a:endCxn id="19" idx="7"/>
          </p:cNvCxnSpPr>
          <p:nvPr/>
        </p:nvCxnSpPr>
        <p:spPr>
          <a:xfrm flipH="1">
            <a:off x="9760787" y="4099505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897817" y="3944189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621632" y="364743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22" idx="7"/>
          </p:cNvCxnSpPr>
          <p:nvPr/>
        </p:nvCxnSpPr>
        <p:spPr>
          <a:xfrm flipH="1">
            <a:off x="8301383" y="4099505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438413" y="396664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8749" y="36376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22" idx="5"/>
            <a:endCxn id="19" idx="3"/>
          </p:cNvCxnSpPr>
          <p:nvPr/>
        </p:nvCxnSpPr>
        <p:spPr>
          <a:xfrm flipV="1">
            <a:off x="8301383" y="4849434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5"/>
            <a:endCxn id="17" idx="3"/>
          </p:cNvCxnSpPr>
          <p:nvPr/>
        </p:nvCxnSpPr>
        <p:spPr>
          <a:xfrm>
            <a:off x="9760787" y="4849434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58715" y="4871885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04391" y="4897742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5413" y="1057697"/>
            <a:ext cx="696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رابطه بازگشتی برای محاسبه تعداد ارقام یک عدد صحیح</a:t>
            </a:r>
          </a:p>
        </p:txBody>
      </p:sp>
      <p:cxnSp>
        <p:nvCxnSpPr>
          <p:cNvPr id="23" name="Straight Arrow Connector 22"/>
          <p:cNvCxnSpPr>
            <a:stCxn id="22" idx="1"/>
            <a:endCxn id="24" idx="7"/>
          </p:cNvCxnSpPr>
          <p:nvPr/>
        </p:nvCxnSpPr>
        <p:spPr>
          <a:xfrm flipH="1">
            <a:off x="6746014" y="4121956"/>
            <a:ext cx="840461" cy="448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83044" y="397112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5966" y="37107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5"/>
            <a:endCxn id="22" idx="3"/>
          </p:cNvCxnSpPr>
          <p:nvPr/>
        </p:nvCxnSpPr>
        <p:spPr>
          <a:xfrm flipV="1">
            <a:off x="6746014" y="4871885"/>
            <a:ext cx="840461" cy="448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3346" y="4930156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4" idx="1"/>
            <a:endCxn id="32" idx="7"/>
          </p:cNvCxnSpPr>
          <p:nvPr/>
        </p:nvCxnSpPr>
        <p:spPr>
          <a:xfrm flipH="1">
            <a:off x="5213050" y="4126439"/>
            <a:ext cx="81805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350080" y="397112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3002" y="36569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5"/>
            <a:endCxn id="24" idx="3"/>
          </p:cNvCxnSpPr>
          <p:nvPr/>
        </p:nvCxnSpPr>
        <p:spPr>
          <a:xfrm>
            <a:off x="5213050" y="4876368"/>
            <a:ext cx="81805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0382" y="4876368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>
            <a:stCxn id="32" idx="1"/>
            <a:endCxn id="37" idx="7"/>
          </p:cNvCxnSpPr>
          <p:nvPr/>
        </p:nvCxnSpPr>
        <p:spPr>
          <a:xfrm flipH="1">
            <a:off x="3657681" y="4126439"/>
            <a:ext cx="840461" cy="4483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794711" y="3975606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7633" y="37152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7" idx="5"/>
            <a:endCxn id="32" idx="3"/>
          </p:cNvCxnSpPr>
          <p:nvPr/>
        </p:nvCxnSpPr>
        <p:spPr>
          <a:xfrm flipV="1">
            <a:off x="3657681" y="4876368"/>
            <a:ext cx="840461" cy="448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15013" y="4934639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>
            <a:stCxn id="37" idx="1"/>
            <a:endCxn id="44" idx="7"/>
          </p:cNvCxnSpPr>
          <p:nvPr/>
        </p:nvCxnSpPr>
        <p:spPr>
          <a:xfrm flipH="1">
            <a:off x="2147103" y="4130922"/>
            <a:ext cx="795670" cy="8964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284133" y="398457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27055" y="3670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4" idx="5"/>
            <a:endCxn id="37" idx="3"/>
          </p:cNvCxnSpPr>
          <p:nvPr/>
        </p:nvCxnSpPr>
        <p:spPr>
          <a:xfrm flipV="1">
            <a:off x="2147103" y="4880851"/>
            <a:ext cx="795670" cy="8964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04435" y="4889815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88" t="42937" r="58860" b="34503"/>
          <a:stretch/>
        </p:blipFill>
        <p:spPr>
          <a:xfrm>
            <a:off x="125715" y="911094"/>
            <a:ext cx="4372427" cy="240588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مثالهای بیشتر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2" grpId="0" animBg="1"/>
      <p:bldP spid="27" grpId="0"/>
      <p:bldP spid="46" grpId="0"/>
      <p:bldP spid="47" grpId="0"/>
      <p:bldP spid="24" grpId="0" animBg="1"/>
      <p:bldP spid="25" grpId="0"/>
      <p:bldP spid="28" grpId="0"/>
      <p:bldP spid="32" grpId="0" animBg="1"/>
      <p:bldP spid="33" grpId="0"/>
      <p:bldP spid="35" grpId="0"/>
      <p:bldP spid="37" grpId="0" animBg="1"/>
      <p:bldP spid="38" grpId="0"/>
      <p:bldP spid="42" grpId="0"/>
      <p:bldP spid="44" grpId="0" animBg="1"/>
      <p:bldP spid="45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975413" y="1057697"/>
            <a:ext cx="696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برجهای هانوی: توصیف مسئله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47" y="1439316"/>
            <a:ext cx="4992781" cy="2059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6576" y="1095694"/>
            <a:ext cx="117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A: Source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948524" y="1095694"/>
            <a:ext cx="9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B: </a:t>
            </a:r>
            <a:r>
              <a:rPr lang="en-US" sz="2000" dirty="0" err="1" smtClean="0"/>
              <a:t>Dest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324607" y="1095694"/>
            <a:ext cx="1017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C: Temp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26508" y="2235143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2  Kamran" panose="00000400000000000000" pitchFamily="2" charset="-78"/>
              </a:rPr>
              <a:t>دیسک ها از بزرگ به </a:t>
            </a:r>
            <a:endParaRPr lang="en-US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کوچک </a:t>
            </a:r>
            <a:r>
              <a:rPr lang="fa-IR" sz="2400" b="1" dirty="0">
                <a:solidFill>
                  <a:srgbClr val="FF0000"/>
                </a:solidFill>
                <a:cs typeface="2  Kamran" panose="00000400000000000000" pitchFamily="2" charset="-78"/>
              </a:rPr>
              <a:t>مرتب هستند. 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>
            <a:endCxn id="3" idx="1"/>
          </p:cNvCxnSpPr>
          <p:nvPr/>
        </p:nvCxnSpPr>
        <p:spPr>
          <a:xfrm flipH="1">
            <a:off x="2958447" y="2469247"/>
            <a:ext cx="578129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9469" y="3932218"/>
            <a:ext cx="11127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با فرض این که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n</a:t>
            </a:r>
            <a:r>
              <a:rPr lang="fa-IR" sz="3200" b="1" dirty="0" smtClean="0">
                <a:cs typeface="2  Kamran" panose="00000400000000000000" pitchFamily="2" charset="-78"/>
              </a:rPr>
              <a:t> تا دیسک بر روی برج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A</a:t>
            </a:r>
            <a:r>
              <a:rPr lang="fa-IR" sz="3200" b="1" dirty="0" smtClean="0">
                <a:cs typeface="2  Kamran" panose="00000400000000000000" pitchFamily="2" charset="-78"/>
              </a:rPr>
              <a:t> داده شده باشد، یک راهکار برای انتقال این دیسک ها به برج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B</a:t>
            </a:r>
            <a:r>
              <a:rPr lang="fa-IR" sz="3200" b="1" dirty="0" smtClean="0">
                <a:cs typeface="2  Kamran" panose="00000400000000000000" pitchFamily="2" charset="-78"/>
              </a:rPr>
              <a:t> با کمک برج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C</a:t>
            </a:r>
            <a:r>
              <a:rPr lang="fa-IR" sz="3200" b="1" dirty="0" smtClean="0">
                <a:cs typeface="2  Kamran" panose="00000400000000000000" pitchFamily="2" charset="-78"/>
              </a:rPr>
              <a:t> ارائه کنید به شرط آن که: </a:t>
            </a:r>
          </a:p>
          <a:p>
            <a:pPr algn="r" rtl="1"/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در هر حرکت تنها یک دیسک حرکت داده شود.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هیچگاه یک دیسک بر روی یک دیسک کوچکتر قرار نگیرد.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0019" y="220719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972519" y="2494506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72519" y="2749337"/>
            <a:ext cx="30168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مثالهای بیشتر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1227" y="1057697"/>
                <a:ext cx="3985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3200" b="1" dirty="0" smtClean="0">
                    <a:cs typeface="2  Kamran" panose="00000400000000000000" pitchFamily="2" charset="-78"/>
                  </a:rPr>
                  <a:t>برجهای هانوی: مثال برای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𝟑</m:t>
                    </m:r>
                  </m:oMath>
                </a14:m>
                <a:endParaRPr lang="fa-IR" sz="2800" b="1" dirty="0" smtClean="0">
                  <a:solidFill>
                    <a:schemeClr val="accent1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27" y="1057697"/>
                <a:ext cx="3985811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632" r="-3976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605266" y="1677321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03030" y="695990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13152" y="70401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31304" y="704011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18020" y="1588170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30314" y="1363581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26565" y="1171077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0077" y="3209345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7841" y="222801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507963" y="2236036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26115" y="2236035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2831" y="3120194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5125" y="2895605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323479" y="3120193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25126" y="3340621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1 from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41765" y="35731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803762" y="33325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662013" y="34127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124013" y="3201323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721777" y="221999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531899" y="222801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350051" y="2228013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36767" y="3112172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069315" y="3112171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47415" y="3112171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3449062" y="3332599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2 from </a:t>
            </a: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163992" y="3209345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761756" y="222801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571878" y="2236036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390030" y="2236035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76746" y="3120194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109294" y="3120193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221583" y="2895605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6489041" y="3340621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1 from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9181624" y="3201323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779388" y="221999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10589510" y="222801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1407662" y="2228013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212524" y="3112172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1126926" y="3112171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239215" y="2887583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9512977" y="3322453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3 from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9205686" y="5455244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9803450" y="4473913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0613572" y="4481935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1431724" y="448193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236586" y="5366093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1150988" y="5366092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610939" y="5366092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9537039" y="5576374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1 from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700489" y="5447224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98253" y="4465893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108375" y="4473915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926527" y="447391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731389" y="5358073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843688" y="5149526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05742" y="5358072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031842" y="5568354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2 from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2099038" y="5455246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696802" y="4473915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506924" y="4481937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325076" y="4481936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129938" y="5366095"/>
            <a:ext cx="753979" cy="160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242237" y="5157548"/>
            <a:ext cx="545426" cy="160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338478" y="4949002"/>
            <a:ext cx="352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2430391" y="5576376"/>
            <a:ext cx="231807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move 1 from </a:t>
            </a:r>
            <a:r>
              <a:rPr lang="en-US" alt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to 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91" y="3320721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080087" y="3328743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120065" y="3352807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9176085" y="3360829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9152023" y="5598704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630782" y="5606726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2053394" y="5622768"/>
            <a:ext cx="28886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مثالهای بیشتر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 flipV="1">
            <a:off x="6458667" y="726644"/>
            <a:ext cx="5733333" cy="1630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70" grpId="0" animBg="1"/>
      <p:bldP spid="78" grpId="0" animBg="1"/>
      <p:bldP spid="86" grpId="0" animBg="1"/>
      <p:bldP spid="94" grpId="0" animBg="1"/>
      <p:bldP spid="102" grpId="0" animBg="1"/>
      <p:bldP spid="4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951227" y="1057697"/>
            <a:ext cx="398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برجهای هانوی: راه حل بازگشتی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56676" y="1677321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54440" y="695990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64562" y="70401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82714" y="704011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57968" y="1610388"/>
            <a:ext cx="9616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93175" y="35731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087674" y="33467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913423" y="34127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2030158" y="1506116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118390" y="1417886"/>
            <a:ext cx="64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190580" y="1313614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294854" y="1225384"/>
            <a:ext cx="2743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51002" y="1121112"/>
            <a:ext cx="182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864698" y="3209343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334126" y="222801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3272584" y="2236034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203030" y="2236033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837654" y="3142410"/>
            <a:ext cx="9616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786763" y="3134382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874995" y="3038819"/>
            <a:ext cx="64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3947185" y="294188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051459" y="2846317"/>
            <a:ext cx="2743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107607" y="2749378"/>
            <a:ext cx="182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856678" y="4548861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358190" y="3567530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3264564" y="3575552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4211052" y="3575551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776112" y="4481928"/>
            <a:ext cx="9616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794785" y="4473900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883017" y="4376961"/>
            <a:ext cx="64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955207" y="4281398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059481" y="4193168"/>
            <a:ext cx="2743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115629" y="4088896"/>
            <a:ext cx="182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848657" y="6080878"/>
            <a:ext cx="281157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2350169" y="5099547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3256543" y="5107569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V="1">
            <a:off x="4203031" y="5107568"/>
            <a:ext cx="0" cy="98133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768091" y="6013945"/>
            <a:ext cx="9616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853118" y="5925706"/>
            <a:ext cx="822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941350" y="5830143"/>
            <a:ext cx="64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013540" y="5733204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117814" y="5637641"/>
            <a:ext cx="2743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173962" y="5540702"/>
            <a:ext cx="182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540168" y="2557635"/>
                <a:ext cx="6122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𝟏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دیسک بالایی را به شکل بازگشتی به برج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𝑪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منتقل کن</a:t>
                </a:r>
                <a:endParaRPr lang="fa-IR" sz="24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68" y="2557635"/>
                <a:ext cx="6122333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r="-299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5548190" y="3913192"/>
                <a:ext cx="6122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دیسک بزرگ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𝑵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) را از برج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𝑨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به برج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𝑩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منتقل کن</a:t>
                </a:r>
                <a:endParaRPr lang="fa-IR" sz="24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90" y="3913192"/>
                <a:ext cx="6122333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r="-20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5548190" y="5501360"/>
                <a:ext cx="6122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𝟏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دیسک بالایی را به شکل بازگشتی به برج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𝑩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cs typeface="2  Kamran" panose="00000400000000000000" pitchFamily="2" charset="-78"/>
                  </a:rPr>
                  <a:t> منتقل کن</a:t>
                </a:r>
                <a:endParaRPr lang="fa-IR" sz="2400" b="1" dirty="0" smtClean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90" y="5501360"/>
                <a:ext cx="612233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r="-39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مثالهای بیشتر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4617745" y="726644"/>
            <a:ext cx="7574255" cy="1630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951227" y="1057697"/>
            <a:ext cx="398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برجهای هانوی: تابع بازگشتی</a:t>
            </a:r>
            <a:endParaRPr lang="fa-IR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28" t="29244" r="39775" b="42944"/>
          <a:stretch/>
        </p:blipFill>
        <p:spPr>
          <a:xfrm>
            <a:off x="382136" y="1642472"/>
            <a:ext cx="7246678" cy="262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560" t="62295" r="71679" b="21180"/>
          <a:stretch/>
        </p:blipFill>
        <p:spPr>
          <a:xfrm>
            <a:off x="382136" y="4271748"/>
            <a:ext cx="2593076" cy="188794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مثالهای بیشتر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160264" y="3730583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127" t="28248" r="51306" b="12420"/>
          <a:stretch/>
        </p:blipFill>
        <p:spPr>
          <a:xfrm>
            <a:off x="122829" y="1214651"/>
            <a:ext cx="5023935" cy="53089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490658" y="3736085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isPrime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29870" y="3730583"/>
            <a:ext cx="1269242" cy="100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193286" y="1777913"/>
            <a:ext cx="1269242" cy="9778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7"/>
            <a:endCxn id="13" idx="5"/>
          </p:cNvCxnSpPr>
          <p:nvPr/>
        </p:nvCxnSpPr>
        <p:spPr>
          <a:xfrm flipV="1">
            <a:off x="9243630" y="2612599"/>
            <a:ext cx="33022" cy="1265885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  <a:endCxn id="4" idx="1"/>
          </p:cNvCxnSpPr>
          <p:nvPr/>
        </p:nvCxnSpPr>
        <p:spPr>
          <a:xfrm flipH="1">
            <a:off x="8346140" y="2612599"/>
            <a:ext cx="33022" cy="1265885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43630" y="29439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11843" y="2943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1"/>
            <a:endCxn id="12" idx="7"/>
          </p:cNvCxnSpPr>
          <p:nvPr/>
        </p:nvCxnSpPr>
        <p:spPr>
          <a:xfrm flipH="1">
            <a:off x="6913236" y="3878484"/>
            <a:ext cx="1432904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5"/>
            <a:endCxn id="4" idx="3"/>
          </p:cNvCxnSpPr>
          <p:nvPr/>
        </p:nvCxnSpPr>
        <p:spPr>
          <a:xfrm>
            <a:off x="6913236" y="4592616"/>
            <a:ext cx="1432904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90373" y="35459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32182" y="4644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4" idx="7"/>
            <a:endCxn id="11" idx="1"/>
          </p:cNvCxnSpPr>
          <p:nvPr/>
        </p:nvCxnSpPr>
        <p:spPr>
          <a:xfrm>
            <a:off x="9243630" y="3878484"/>
            <a:ext cx="1432904" cy="5502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4" idx="5"/>
          </p:cNvCxnSpPr>
          <p:nvPr/>
        </p:nvCxnSpPr>
        <p:spPr>
          <a:xfrm flipH="1" flipV="1">
            <a:off x="9243630" y="4592616"/>
            <a:ext cx="1432904" cy="550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746142" y="34821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87632" y="4615853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درخت فراخوانی توابع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20574" y="116316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2"/>
            <a:endCxn id="27" idx="0"/>
          </p:cNvCxnSpPr>
          <p:nvPr/>
        </p:nvCxnSpPr>
        <p:spPr>
          <a:xfrm flipH="1">
            <a:off x="9009249" y="1693443"/>
            <a:ext cx="611325" cy="73050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6"/>
            <a:endCxn id="4" idx="4"/>
          </p:cNvCxnSpPr>
          <p:nvPr/>
        </p:nvCxnSpPr>
        <p:spPr>
          <a:xfrm flipV="1">
            <a:off x="9514765" y="2223723"/>
            <a:ext cx="611325" cy="73050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715849">
            <a:off x="8911518" y="17124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86" t="39597" r="66530" b="25561"/>
          <a:stretch/>
        </p:blipFill>
        <p:spPr>
          <a:xfrm>
            <a:off x="218364" y="1749728"/>
            <a:ext cx="2811439" cy="348937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503733" y="242394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381905" y="3750052"/>
            <a:ext cx="1011032" cy="1053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66849" y="518451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f3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7" idx="2"/>
            <a:endCxn id="31" idx="0"/>
          </p:cNvCxnSpPr>
          <p:nvPr/>
        </p:nvCxnSpPr>
        <p:spPr>
          <a:xfrm flipH="1">
            <a:off x="7887421" y="2954225"/>
            <a:ext cx="616312" cy="79582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2"/>
            <a:endCxn id="33" idx="0"/>
          </p:cNvCxnSpPr>
          <p:nvPr/>
        </p:nvCxnSpPr>
        <p:spPr>
          <a:xfrm flipH="1">
            <a:off x="6572365" y="4277032"/>
            <a:ext cx="809540" cy="907479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  <a:endCxn id="31" idx="4"/>
          </p:cNvCxnSpPr>
          <p:nvPr/>
        </p:nvCxnSpPr>
        <p:spPr>
          <a:xfrm flipV="1">
            <a:off x="7077881" y="4804012"/>
            <a:ext cx="809540" cy="91078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6"/>
            <a:endCxn id="27" idx="4"/>
          </p:cNvCxnSpPr>
          <p:nvPr/>
        </p:nvCxnSpPr>
        <p:spPr>
          <a:xfrm flipV="1">
            <a:off x="8392937" y="3484505"/>
            <a:ext cx="616312" cy="792527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8715849">
            <a:off x="7808986" y="3038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8715849">
            <a:off x="6625547" y="44096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8715849">
            <a:off x="7364819" y="52216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8715849">
            <a:off x="8513149" y="38910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8715849">
            <a:off x="9691286" y="256933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درخت فراخوانی توابع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27" grpId="0" animBg="1"/>
      <p:bldP spid="31" grpId="0" animBg="1"/>
      <p:bldP spid="33" grpId="0" animBg="1"/>
      <p:bldP spid="49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فراخوانی یک تابع به وسیله خودش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66675" r="65970" b="16800"/>
          <a:stretch/>
        </p:blipFill>
        <p:spPr>
          <a:xfrm>
            <a:off x="163773" y="2429302"/>
            <a:ext cx="3477712" cy="2047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2629" y="2920621"/>
            <a:ext cx="1577550" cy="42308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42003" y="281342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7"/>
          </p:cNvCxnSpPr>
          <p:nvPr/>
        </p:nvCxnSpPr>
        <p:spPr>
          <a:xfrm flipH="1">
            <a:off x="6399198" y="2968736"/>
            <a:ext cx="2190867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6228" y="2813420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8260" y="26287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9" name="Curved Connector 8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43109"/>
              <a:gd name="adj2" fmla="val 1452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8945429">
            <a:off x="5176032" y="24293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8" name="Curved Connector 27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102305"/>
              <a:gd name="adj2" fmla="val 2019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8945429">
            <a:off x="4891706" y="2158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5" name="Curved Connector 44"/>
          <p:cNvCxnSpPr>
            <a:stCxn id="26" idx="0"/>
            <a:endCxn id="26" idx="2"/>
          </p:cNvCxnSpPr>
          <p:nvPr/>
        </p:nvCxnSpPr>
        <p:spPr>
          <a:xfrm rot="16200000" flipH="1" flipV="1">
            <a:off x="5523845" y="2825802"/>
            <a:ext cx="530281" cy="505516"/>
          </a:xfrm>
          <a:prstGeom prst="curvedConnector4">
            <a:avLst>
              <a:gd name="adj1" fmla="val -182088"/>
              <a:gd name="adj2" fmla="val 2991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8945429">
            <a:off x="4482271" y="179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3532459">
            <a:off x="4021526" y="15621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تعریف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6" grpId="0" animBg="1"/>
      <p:bldP spid="29" grpId="0"/>
      <p:bldP spid="36" grpId="0"/>
      <p:bldP spid="50" grpId="0"/>
      <p:bldP spid="57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8489" y="105769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فراخوانی یک تابع به وسیله خودش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46" t="66675" r="65970" b="16800"/>
          <a:stretch/>
        </p:blipFill>
        <p:spPr>
          <a:xfrm>
            <a:off x="163773" y="2429302"/>
            <a:ext cx="3477712" cy="2047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2629" y="2920621"/>
            <a:ext cx="1577550" cy="42308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75943" y="2099247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0"/>
          </p:cNvCxnSpPr>
          <p:nvPr/>
        </p:nvCxnSpPr>
        <p:spPr>
          <a:xfrm flipH="1">
            <a:off x="6986714" y="2254563"/>
            <a:ext cx="737291" cy="59298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481198" y="284754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90451">
            <a:off x="6989813" y="2251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6" idx="2"/>
            <a:endCxn id="22" idx="0"/>
          </p:cNvCxnSpPr>
          <p:nvPr/>
        </p:nvCxnSpPr>
        <p:spPr>
          <a:xfrm flipH="1">
            <a:off x="5975682" y="3377824"/>
            <a:ext cx="505516" cy="525617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70166" y="390344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2"/>
            <a:endCxn id="27" idx="0"/>
          </p:cNvCxnSpPr>
          <p:nvPr/>
        </p:nvCxnSpPr>
        <p:spPr>
          <a:xfrm flipH="1">
            <a:off x="4964650" y="4433722"/>
            <a:ext cx="505516" cy="53028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59134" y="496400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244451" y="6024563"/>
            <a:ext cx="341194" cy="335297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845809">
            <a:off x="5957483" y="32713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8845809">
            <a:off x="4993491" y="4348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355359" y="3616648"/>
            <a:ext cx="4407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بازگشتی به این شکل، هیچ کاربردی ندارد زیرا تابع می تواند تا ابد خود را فراخوانی کند و در نتیجه، هیچگاه مقداری برگردانده نمی شود 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55359" y="5780782"/>
            <a:ext cx="440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سوال: راهکار چیست؟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مقدار پایه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تعریف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22" grpId="0" animBg="1"/>
      <p:bldP spid="27" grpId="0" animBg="1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9738647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  <a:endCxn id="26" idx="7"/>
          </p:cNvCxnSpPr>
          <p:nvPr/>
        </p:nvCxnSpPr>
        <p:spPr>
          <a:xfrm flipH="1">
            <a:off x="9142213" y="5376977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79243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309653" y="49299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6" idx="1"/>
            <a:endCxn id="22" idx="7"/>
          </p:cNvCxnSpPr>
          <p:nvPr/>
        </p:nvCxnSpPr>
        <p:spPr>
          <a:xfrm flipH="1">
            <a:off x="7682809" y="5376977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19839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  <a:endCxn id="27" idx="7"/>
          </p:cNvCxnSpPr>
          <p:nvPr/>
        </p:nvCxnSpPr>
        <p:spPr>
          <a:xfrm flipH="1">
            <a:off x="6236506" y="5399428"/>
            <a:ext cx="73139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73536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246" t="43181" r="64403" b="34520"/>
          <a:stretch/>
        </p:blipFill>
        <p:spPr>
          <a:xfrm>
            <a:off x="1482153" y="1174710"/>
            <a:ext cx="3851625" cy="2783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6680" y="1653353"/>
            <a:ext cx="2442949" cy="74092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95145" y="1556019"/>
            <a:ext cx="1932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بررسی مقدار پایه: </a:t>
            </a:r>
          </a:p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مقدار پایه: 5</a:t>
            </a:r>
            <a:endParaRPr lang="fa-IR" sz="2400" b="1" dirty="0" smtClean="0">
              <a:cs typeface="2  Kamra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stCxn id="4" idx="3"/>
            <a:endCxn id="28" idx="1"/>
          </p:cNvCxnSpPr>
          <p:nvPr/>
        </p:nvCxnSpPr>
        <p:spPr>
          <a:xfrm>
            <a:off x="4989629" y="2023814"/>
            <a:ext cx="505516" cy="9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  <a:endCxn id="31" idx="7"/>
          </p:cNvCxnSpPr>
          <p:nvPr/>
        </p:nvCxnSpPr>
        <p:spPr>
          <a:xfrm flipH="1">
            <a:off x="4765683" y="5399429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902713" y="524411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41161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9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91695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8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20872" y="4929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7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31" idx="1"/>
            <a:endCxn id="52" idx="7"/>
          </p:cNvCxnSpPr>
          <p:nvPr/>
        </p:nvCxnSpPr>
        <p:spPr>
          <a:xfrm flipH="1" flipV="1">
            <a:off x="3252969" y="5399428"/>
            <a:ext cx="797806" cy="2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389999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1"/>
            <a:endCxn id="54" idx="7"/>
          </p:cNvCxnSpPr>
          <p:nvPr/>
        </p:nvCxnSpPr>
        <p:spPr>
          <a:xfrm flipH="1">
            <a:off x="1782146" y="5399428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919176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508158" y="492998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037335" y="4929986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5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4" idx="5"/>
            <a:endCxn id="52" idx="3"/>
          </p:cNvCxnSpPr>
          <p:nvPr/>
        </p:nvCxnSpPr>
        <p:spPr>
          <a:xfrm flipV="1">
            <a:off x="1782146" y="6149357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2" idx="5"/>
            <a:endCxn id="31" idx="3"/>
          </p:cNvCxnSpPr>
          <p:nvPr/>
        </p:nvCxnSpPr>
        <p:spPr>
          <a:xfrm>
            <a:off x="3252969" y="6149357"/>
            <a:ext cx="797806" cy="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5"/>
            <a:endCxn id="27" idx="3"/>
          </p:cNvCxnSpPr>
          <p:nvPr/>
        </p:nvCxnSpPr>
        <p:spPr>
          <a:xfrm flipV="1">
            <a:off x="4765683" y="6149358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7" idx="5"/>
            <a:endCxn id="22" idx="3"/>
          </p:cNvCxnSpPr>
          <p:nvPr/>
        </p:nvCxnSpPr>
        <p:spPr>
          <a:xfrm flipV="1">
            <a:off x="6236506" y="6149357"/>
            <a:ext cx="73139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5"/>
            <a:endCxn id="26" idx="3"/>
          </p:cNvCxnSpPr>
          <p:nvPr/>
        </p:nvCxnSpPr>
        <p:spPr>
          <a:xfrm flipV="1">
            <a:off x="7682809" y="6126906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6" idx="5"/>
            <a:endCxn id="23" idx="3"/>
          </p:cNvCxnSpPr>
          <p:nvPr/>
        </p:nvCxnSpPr>
        <p:spPr>
          <a:xfrm>
            <a:off x="9142213" y="6126906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821914" y="6192743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99703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03885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35959" y="6197665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40141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5817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مقدار پایه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/>
      <p:bldP spid="22" grpId="0" animBg="1"/>
      <p:bldP spid="27" grpId="0" animBg="1"/>
      <p:bldP spid="4" grpId="0" animBg="1"/>
      <p:bldP spid="28" grpId="0"/>
      <p:bldP spid="31" grpId="0" animBg="1"/>
      <p:bldP spid="47" grpId="0"/>
      <p:bldP spid="49" grpId="0"/>
      <p:bldP spid="50" grpId="0"/>
      <p:bldP spid="52" grpId="0" animBg="1"/>
      <p:bldP spid="54" grpId="0" animBg="1"/>
      <p:bldP spid="55" grpId="0"/>
      <p:bldP spid="56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025" y="1057697"/>
            <a:ext cx="11473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درخت های فراخوانی هر یک از توابع زیر را رسم نموده و خروجی نهایی (آنچه که در صفحه نمایش نشان داده می شود) را برای هر یک مشخص کنید.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8" t="43181" r="57463" b="26555"/>
          <a:stretch/>
        </p:blipFill>
        <p:spPr>
          <a:xfrm>
            <a:off x="464025" y="3071862"/>
            <a:ext cx="3728884" cy="256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574" t="50547" r="63060" b="21180"/>
          <a:stretch/>
        </p:blipFill>
        <p:spPr>
          <a:xfrm>
            <a:off x="6769289" y="3071862"/>
            <a:ext cx="3124555" cy="25646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025" y="1057697"/>
            <a:ext cx="1147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برای حل یک مسئله در قالب بازگشتی، نیاز به یک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رابطه بازگشتی </a:t>
            </a:r>
            <a:r>
              <a:rPr lang="fa-IR" sz="3200" b="1" dirty="0" smtClean="0">
                <a:cs typeface="2  Kamran" panose="00000400000000000000" pitchFamily="2" charset="-78"/>
              </a:rPr>
              <a:t>داریم.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88318"/>
            <a:ext cx="1172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رابطه بازگشتی جمله ای است که یک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مسئله با ورودی های داده شده </a:t>
            </a:r>
            <a:r>
              <a:rPr lang="fa-IR" sz="3200" b="1" dirty="0" smtClean="0">
                <a:cs typeface="2  Kamran" panose="00000400000000000000" pitchFamily="2" charset="-78"/>
              </a:rPr>
              <a:t>را در قالب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یا چند مسئله با ورودی های کوچکتر </a:t>
            </a:r>
            <a:r>
              <a:rPr lang="fa-IR" sz="3200" b="1" dirty="0" smtClean="0">
                <a:cs typeface="2  Kamran" panose="00000400000000000000" pitchFamily="2" charset="-78"/>
              </a:rPr>
              <a:t>بیان می کند.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943" y="4265226"/>
                <a:ext cx="5381345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𝑇𝑟𝑢𝑒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𝐹𝑎𝑙𝑠𝑒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3" y="4265226"/>
                <a:ext cx="5381345" cy="9611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04582" y="3279546"/>
            <a:ext cx="317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پایه بازگشتی</a:t>
            </a:r>
            <a:r>
              <a:rPr lang="fa-IR" sz="2400" b="1" dirty="0" smtClean="0">
                <a:cs typeface="2  Kamran" panose="00000400000000000000" pitchFamily="2" charset="-78"/>
              </a:rPr>
              <a:t>: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fa-IR" sz="2000" b="1" dirty="0" smtClean="0">
                <a:latin typeface="Consolas" panose="020B0609020204030204" pitchFamily="49" charset="0"/>
                <a:cs typeface="2  Kamran" panose="00000400000000000000" pitchFamily="2" charset="-78"/>
              </a:rPr>
              <a:t> </a:t>
            </a:r>
            <a:r>
              <a:rPr lang="fa-IR" sz="2400" b="1" dirty="0" smtClean="0">
                <a:cs typeface="2  Kamran" panose="00000400000000000000" pitchFamily="2" charset="-78"/>
              </a:rPr>
              <a:t>موجب فراخوانی مجدد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fa-IR" sz="2400" b="1" dirty="0" smtClean="0">
                <a:cs typeface="2  Kamran" panose="00000400000000000000" pitchFamily="2" charset="-78"/>
              </a:rPr>
              <a:t> نمی شود.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4582" y="4945003"/>
            <a:ext cx="3171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اسقرای بازگشتی</a:t>
            </a:r>
            <a:r>
              <a:rPr lang="fa-IR" sz="2400" b="1" dirty="0" smtClean="0">
                <a:cs typeface="2  Kamran" panose="00000400000000000000" pitchFamily="2" charset="-78"/>
              </a:rPr>
              <a:t>: تابع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fa-IR" sz="2400" b="1" dirty="0" smtClean="0">
                <a:cs typeface="2  Kamran" panose="00000400000000000000" pitchFamily="2" charset="-78"/>
              </a:rPr>
              <a:t> مجددا با ورودی های جدید فراخوانی می شوند. غالبا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fa-IR" sz="2400" b="1" dirty="0" smtClean="0">
                <a:cs typeface="2  Kamran" panose="00000400000000000000" pitchFamily="2" charset="-78"/>
              </a:rPr>
              <a:t> نسبت به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fa-IR" sz="2400" b="1" dirty="0" smtClean="0">
                <a:cs typeface="2  Kamran" panose="00000400000000000000" pitchFamily="2" charset="-78"/>
              </a:rPr>
              <a:t> به پایه نزدیکتر است. </a:t>
            </a:r>
          </a:p>
        </p:txBody>
      </p:sp>
      <p:cxnSp>
        <p:nvCxnSpPr>
          <p:cNvPr id="3" name="Straight Arrow Connector 2"/>
          <p:cNvCxnSpPr>
            <a:endCxn id="9" idx="1"/>
          </p:cNvCxnSpPr>
          <p:nvPr/>
        </p:nvCxnSpPr>
        <p:spPr>
          <a:xfrm flipV="1">
            <a:off x="4518212" y="3695045"/>
            <a:ext cx="2086370" cy="57018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4557010" y="5226387"/>
            <a:ext cx="2047572" cy="5034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کاربرد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025" y="1057697"/>
            <a:ext cx="1147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مثال: رابطه بازگشتی برای عمل ضرب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2697" y="1165418"/>
                <a:ext cx="20692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697" y="1165418"/>
                <a:ext cx="206928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245" r="-29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75371" y="2455590"/>
                <a:ext cx="18985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2455590"/>
                <a:ext cx="189853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37" r="-353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5371" y="3733798"/>
                <a:ext cx="3694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𝑒𝑟𝑤𝑖𝑠𝑒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71" y="3733798"/>
                <a:ext cx="36943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85" r="-148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2150935" y="2413359"/>
            <a:ext cx="524436" cy="18645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4025" y="3084003"/>
                <a:ext cx="16784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5" y="3084003"/>
                <a:ext cx="167840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8971" t="36660" r="58309" b="40780"/>
          <a:stretch/>
        </p:blipFill>
        <p:spPr>
          <a:xfrm>
            <a:off x="7413232" y="2066361"/>
            <a:ext cx="4249269" cy="237216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272922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1"/>
            <a:endCxn id="19" idx="7"/>
          </p:cNvCxnSpPr>
          <p:nvPr/>
        </p:nvCxnSpPr>
        <p:spPr>
          <a:xfrm flipH="1">
            <a:off x="7676488" y="5376977"/>
            <a:ext cx="744496" cy="0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13518" y="5221661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43928" y="492998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4,10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1"/>
            <a:endCxn id="22" idx="7"/>
          </p:cNvCxnSpPr>
          <p:nvPr/>
        </p:nvCxnSpPr>
        <p:spPr>
          <a:xfrm flipH="1">
            <a:off x="6217084" y="5376977"/>
            <a:ext cx="744496" cy="2245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54114" y="5244112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  <a:endCxn id="24" idx="7"/>
          </p:cNvCxnSpPr>
          <p:nvPr/>
        </p:nvCxnSpPr>
        <p:spPr>
          <a:xfrm flipH="1">
            <a:off x="4770781" y="5399428"/>
            <a:ext cx="73139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07811" y="5244113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  <a:endCxn id="26" idx="7"/>
          </p:cNvCxnSpPr>
          <p:nvPr/>
        </p:nvCxnSpPr>
        <p:spPr>
          <a:xfrm flipH="1">
            <a:off x="3299958" y="5399429"/>
            <a:ext cx="755915" cy="1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36988" y="5244114"/>
            <a:ext cx="1011032" cy="1060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75436" y="492998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0303" y="49473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2,10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07945" y="49473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1,10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6" idx="5"/>
            <a:endCxn id="24" idx="3"/>
          </p:cNvCxnSpPr>
          <p:nvPr/>
        </p:nvCxnSpPr>
        <p:spPr>
          <a:xfrm flipV="1">
            <a:off x="3299958" y="6149358"/>
            <a:ext cx="75591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5"/>
            <a:endCxn id="22" idx="3"/>
          </p:cNvCxnSpPr>
          <p:nvPr/>
        </p:nvCxnSpPr>
        <p:spPr>
          <a:xfrm flipV="1">
            <a:off x="4770781" y="6149357"/>
            <a:ext cx="731395" cy="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19" idx="3"/>
          </p:cNvCxnSpPr>
          <p:nvPr/>
        </p:nvCxnSpPr>
        <p:spPr>
          <a:xfrm flipV="1">
            <a:off x="6217084" y="6126906"/>
            <a:ext cx="744496" cy="2245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5"/>
            <a:endCxn id="17" idx="3"/>
          </p:cNvCxnSpPr>
          <p:nvPr/>
        </p:nvCxnSpPr>
        <p:spPr>
          <a:xfrm>
            <a:off x="7676488" y="6126906"/>
            <a:ext cx="74449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05412" y="6149357"/>
            <a:ext cx="5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23809" y="6194456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74416" y="6149357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20092" y="6175214"/>
            <a:ext cx="6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332182" y="107951"/>
            <a:ext cx="4697894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بازگشتی: کاربرد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0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 animBg="1"/>
      <p:bldP spid="14" grpId="0"/>
      <p:bldP spid="17" grpId="0" animBg="1"/>
      <p:bldP spid="19" grpId="0" animBg="1"/>
      <p:bldP spid="20" grpId="0"/>
      <p:bldP spid="22" grpId="0" animBg="1"/>
      <p:bldP spid="24" grpId="0" animBg="1"/>
      <p:bldP spid="26" grpId="0" animBg="1"/>
      <p:bldP spid="27" grpId="0"/>
      <p:bldP spid="28" grpId="0"/>
      <p:bldP spid="29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15358</TotalTime>
  <Words>641</Words>
  <Application>Microsoft Office PowerPoint</Application>
  <PresentationFormat>Widescreen</PresentationFormat>
  <Paragraphs>193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برنامه سازی پیشرفته  (توابع: معرفی و کاربرد) </vt:lpstr>
      <vt:lpstr>بازگشتی: درخت فراخوانی توابع</vt:lpstr>
      <vt:lpstr>بازگشتی: درخت فراخوانی توابع</vt:lpstr>
      <vt:lpstr>بازگشتی: تعریف</vt:lpstr>
      <vt:lpstr>بازگشتی: تعریف</vt:lpstr>
      <vt:lpstr>بازگشتی: مقدار پایه</vt:lpstr>
      <vt:lpstr>بازگشتی</vt:lpstr>
      <vt:lpstr>بازگشتی: کاربرد</vt:lpstr>
      <vt:lpstr>بازگشتی: کاربرد</vt:lpstr>
      <vt:lpstr>بازگشتی: کاربرد</vt:lpstr>
      <vt:lpstr>بازگشتی: کاربرد</vt:lpstr>
      <vt:lpstr>بازگشتی: مثالهای بیشتر</vt:lpstr>
      <vt:lpstr>بازگشتی: مثالهای بیشتر</vt:lpstr>
      <vt:lpstr>بازگشتی: مثالهای بیشتر</vt:lpstr>
      <vt:lpstr>بازگشتی: مثالهای بیشتر</vt:lpstr>
      <vt:lpstr>بازگشتی: مثالهای بیشتر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Ilia</cp:lastModifiedBy>
  <cp:revision>390</cp:revision>
  <dcterms:created xsi:type="dcterms:W3CDTF">2019-12-14T18:20:14Z</dcterms:created>
  <dcterms:modified xsi:type="dcterms:W3CDTF">2020-10-21T06:34:46Z</dcterms:modified>
</cp:coreProperties>
</file>