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  <p:sldId id="303" r:id="rId29"/>
    <p:sldId id="304" r:id="rId30"/>
    <p:sldId id="30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7200" b="1" dirty="0" smtClean="0">
                <a:cs typeface="2  Kamran" panose="00000400000000000000" pitchFamily="2" charset="-78"/>
              </a:rPr>
              <a:t>برنامه سازی پیشرفته </a:t>
            </a:r>
            <a:br>
              <a:rPr lang="fa-IR" sz="7200" b="1" dirty="0" smtClean="0">
                <a:cs typeface="2  Kamran" panose="00000400000000000000" pitchFamily="2" charset="-78"/>
              </a:rPr>
            </a:br>
            <a:r>
              <a:rPr lang="fa-IR" sz="7200" b="1" dirty="0" smtClean="0">
                <a:cs typeface="2  Kamran" panose="00000400000000000000" pitchFamily="2" charset="-78"/>
              </a:rPr>
              <a:t>(کالکشن ها)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اندیس گذاری رشته ها</a:t>
            </a:r>
            <a:r>
              <a:rPr lang="fa-IR" sz="3600" b="1" dirty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Indexing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86" t="73749" r="56477" b="20187"/>
          <a:stretch/>
        </p:blipFill>
        <p:spPr>
          <a:xfrm>
            <a:off x="540326" y="1325788"/>
            <a:ext cx="2902714" cy="53098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74191"/>
              </p:ext>
            </p:extLst>
          </p:nvPr>
        </p:nvGraphicFramePr>
        <p:xfrm>
          <a:off x="2054166" y="3090511"/>
          <a:ext cx="8127999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5609" y="37749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4783" y="3774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3957" y="3774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760" y="37726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2934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2108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6793" y="37726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5967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5141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63553" y="37726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92727" y="377260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75344" y="3876510"/>
            <a:ext cx="192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cs typeface="2  Kamran" panose="00000400000000000000" pitchFamily="2" charset="-78"/>
              </a:rPr>
              <a:t>(</a:t>
            </a:r>
            <a:r>
              <a:rPr lang="en-US" sz="2400" b="1" dirty="0" smtClean="0">
                <a:latin typeface="+mj-lt"/>
                <a:cs typeface="2  Kamran" panose="00000400000000000000" pitchFamily="2" charset="-78"/>
              </a:rPr>
              <a:t>left Indexing</a:t>
            </a:r>
            <a:r>
              <a:rPr lang="fa-IR" sz="2800" b="1" dirty="0" smtClean="0">
                <a:cs typeface="2  Kamran" panose="00000400000000000000" pitchFamily="2" charset="-78"/>
              </a:rPr>
              <a:t>)</a:t>
            </a:r>
            <a:endParaRPr lang="fa-IR" sz="2800" b="1" dirty="0">
              <a:cs typeface="2  Kamran" panose="00000400000000000000" pitchFamily="2" charset="-78"/>
            </a:endParaRPr>
          </a:p>
        </p:txBody>
      </p:sp>
      <p:cxnSp>
        <p:nvCxnSpPr>
          <p:cNvPr id="9" name="Straight Arrow Connector 8"/>
          <p:cNvCxnSpPr>
            <a:stCxn id="23" idx="2"/>
          </p:cNvCxnSpPr>
          <p:nvPr/>
        </p:nvCxnSpPr>
        <p:spPr>
          <a:xfrm>
            <a:off x="887120" y="4399730"/>
            <a:ext cx="146222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85445" y="2188403"/>
            <a:ext cx="216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cs typeface="2  Kamran" panose="00000400000000000000" pitchFamily="2" charset="-78"/>
              </a:rPr>
              <a:t>(</a:t>
            </a:r>
            <a:r>
              <a:rPr lang="en-US" sz="2400" b="1" dirty="0" smtClean="0">
                <a:latin typeface="+mj-lt"/>
                <a:cs typeface="2  Kamran" panose="00000400000000000000" pitchFamily="2" charset="-78"/>
              </a:rPr>
              <a:t>right Indexing</a:t>
            </a:r>
            <a:r>
              <a:rPr lang="fa-IR" sz="2800" b="1" dirty="0" smtClean="0">
                <a:cs typeface="2  Kamran" panose="00000400000000000000" pitchFamily="2" charset="-78"/>
              </a:rPr>
              <a:t>)</a:t>
            </a:r>
            <a:endParaRPr lang="fa-IR" sz="2800" b="1" dirty="0">
              <a:cs typeface="2  Kamran" panose="00000400000000000000" pitchFamily="2" charset="-7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854369" y="2188403"/>
            <a:ext cx="184589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44235" y="2548923"/>
            <a:ext cx="58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3409" y="254892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2583" y="254892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2386" y="25465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1560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80734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5419" y="25465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44593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73767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52179" y="25465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81353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3260" y="4989095"/>
            <a:ext cx="12267344" cy="1868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l="20966" t="53864" r="60739" b="35977"/>
          <a:stretch/>
        </p:blipFill>
        <p:spPr>
          <a:xfrm>
            <a:off x="1474660" y="5206747"/>
            <a:ext cx="4159784" cy="12985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l="20921" t="74164" r="58289" b="16007"/>
          <a:stretch/>
        </p:blipFill>
        <p:spPr>
          <a:xfrm>
            <a:off x="6090412" y="5206747"/>
            <a:ext cx="4745764" cy="1298501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اندیس گذاری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31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برش رشته ها</a:t>
            </a:r>
            <a:r>
              <a:rPr lang="fa-IR" sz="3600" b="1" dirty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Slicing</a:t>
            </a:r>
            <a:r>
              <a:rPr lang="fa-IR" sz="3600" b="1" dirty="0" smtClean="0">
                <a:cs typeface="2  Kamran" panose="00000400000000000000" pitchFamily="2" charset="-78"/>
              </a:rPr>
              <a:t>): می توان یک زیردنباله از یک رشته را استخراج کرد. 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7107" y="2079888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string[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start:end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1429" y="1956777"/>
            <a:ext cx="2079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شکل کلی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اول: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922" t="40229" r="34049" b="33372"/>
          <a:stretch/>
        </p:blipFill>
        <p:spPr>
          <a:xfrm>
            <a:off x="633484" y="3368841"/>
            <a:ext cx="10708282" cy="342389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405327" y="4401434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Hel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05326" y="4819178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Hel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5326" y="5210734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 World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05326" y="5622621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Worl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05325" y="604304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Hello World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برش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84" t="41165" r="38947" b="33560"/>
          <a:stretch/>
        </p:blipFill>
        <p:spPr>
          <a:xfrm>
            <a:off x="272955" y="3169542"/>
            <a:ext cx="10170456" cy="3299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برش رشته ها</a:t>
            </a:r>
            <a:r>
              <a:rPr lang="fa-IR" sz="3600" b="1" dirty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Slicing</a:t>
            </a:r>
            <a:r>
              <a:rPr lang="fa-IR" sz="3600" b="1" dirty="0" smtClean="0">
                <a:cs typeface="2  Kamran" panose="00000400000000000000" pitchFamily="2" charset="-78"/>
              </a:rPr>
              <a:t>): می توان یک زیردنباله از یک رشته را استخراج کرد. 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5233" y="2079888"/>
            <a:ext cx="4522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string[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start:end:step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2268" y="1956777"/>
            <a:ext cx="20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شکل کلی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دوم: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5957" y="4096636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Hel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45956" y="451438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Hlo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5956" y="4905936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HlW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45956" y="531782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45955" y="5738242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lroW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برش 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9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عملیات پایه ای پایتون بر روی رشته ها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55781"/>
              </p:ext>
            </p:extLst>
          </p:nvPr>
        </p:nvGraphicFramePr>
        <p:xfrm>
          <a:off x="1486090" y="1988906"/>
          <a:ext cx="8128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2 kamran"/>
                          <a:cs typeface="B Kamran" panose="00000400000000000000" pitchFamily="2" charset="-78"/>
                        </a:rPr>
                        <a:t>توضیحات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2 kamran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2 kamran"/>
                          <a:cs typeface="B Kamran" panose="00000400000000000000" pitchFamily="2" charset="-78"/>
                        </a:rPr>
                        <a:t>عملگر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2 kamran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الحاق</a:t>
                      </a:r>
                      <a:r>
                        <a:rPr lang="fa-IR" sz="2400" b="1" baseline="0" dirty="0" smtClean="0">
                          <a:cs typeface="B Kamran" panose="00000400000000000000" pitchFamily="2" charset="-78"/>
                        </a:rPr>
                        <a:t> رشته ها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تکرار رشته</a:t>
                      </a:r>
                      <a:r>
                        <a:rPr lang="fa-IR" sz="2400" b="1" baseline="0" dirty="0" smtClean="0">
                          <a:cs typeface="B Kamran" panose="00000400000000000000" pitchFamily="2" charset="-78"/>
                        </a:rPr>
                        <a:t> ها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طول رشته ها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933" t="37009" r="24328" b="33126"/>
          <a:stretch/>
        </p:blipFill>
        <p:spPr>
          <a:xfrm>
            <a:off x="1132764" y="3949839"/>
            <a:ext cx="8993875" cy="27588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95331" y="5393177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5330" y="5810921"/>
            <a:ext cx="371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hellohellohellohellohello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5330" y="6202477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عملگرهای پایه ای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95535" y="1756353"/>
            <a:ext cx="11212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r>
              <a:rPr lang="fa-IR" sz="3600" b="1" dirty="0" smtClean="0">
                <a:cs typeface="2  Kamran" panose="00000400000000000000" pitchFamily="2" charset="-78"/>
              </a:rPr>
              <a:t>علاوه بر عملیات پایه ای، تعداد فراوانی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عملیات غیراولیه (متد) </a:t>
            </a:r>
            <a:r>
              <a:rPr lang="fa-IR" sz="3600" b="1" dirty="0" smtClean="0">
                <a:cs typeface="2  Kamran" panose="00000400000000000000" pitchFamily="2" charset="-78"/>
              </a:rPr>
              <a:t>نیز برای رشته ها</a:t>
            </a:r>
          </a:p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تعریف شده است. بحث بیشتر در باره این نوع عملیات به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بعد از مباحث برنامه نویسی </a:t>
            </a:r>
          </a:p>
          <a:p>
            <a:pPr algn="just" rtl="1"/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شیءگرا</a:t>
            </a:r>
            <a:r>
              <a:rPr lang="fa-IR" sz="3600" b="1" dirty="0" smtClean="0">
                <a:cs typeface="2  Kamran" panose="00000400000000000000" pitchFamily="2" charset="-78"/>
              </a:rPr>
              <a:t> موکول می گردد. </a:t>
            </a:r>
            <a:r>
              <a:rPr lang="fa-IR" sz="3600" b="1" dirty="0" smtClean="0"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عملگرهای پایه ای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8769" y="1618167"/>
            <a:ext cx="317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یادآوری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2048" y="1618167"/>
            <a:ext cx="314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sequence: 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9350" y="2833866"/>
            <a:ext cx="3555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نکته مهم: </a:t>
            </a:r>
            <a:r>
              <a:rPr lang="fa-IR" sz="3600" b="1" dirty="0" smtClean="0">
                <a:cs typeface="2  Kamran" panose="00000400000000000000" pitchFamily="2" charset="-78"/>
              </a:rPr>
              <a:t>رشته ها نیز نوعی دنباله 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sequence</a:t>
            </a:r>
            <a:r>
              <a:rPr lang="fa-IR" sz="3600" b="1" dirty="0" smtClean="0">
                <a:cs typeface="2  Kamran" panose="00000400000000000000" pitchFamily="2" charset="-78"/>
              </a:rPr>
              <a:t>) هستند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و در نتیجه می توان از آنها در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for</a:t>
            </a:r>
            <a:r>
              <a:rPr lang="fa-IR" sz="32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استفاده کرد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33" t="40791" r="60597" b="28547"/>
          <a:stretch/>
        </p:blipFill>
        <p:spPr>
          <a:xfrm>
            <a:off x="1733265" y="2833866"/>
            <a:ext cx="4026090" cy="37576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 به عنوان یک دنباله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2634" y="1198925"/>
            <a:ext cx="1102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کالکشن مرتب از اشیاء </a:t>
            </a:r>
            <a:r>
              <a:rPr lang="fa-IR" sz="3600" b="1" dirty="0" smtClean="0">
                <a:cs typeface="2  Kamran" panose="00000400000000000000" pitchFamily="2" charset="-78"/>
              </a:rPr>
              <a:t>که دارای خصوصیات زیر است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0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(یادآوری: رشته یک کالکشن مرتب از کاراکترها است)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8521" y="1995382"/>
            <a:ext cx="5779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1- می تواند شامل انواع داده غیر همگن باشد.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74745" y="2635761"/>
            <a:ext cx="10663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برخلاف آرایه ها در 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++</a:t>
            </a:r>
            <a:r>
              <a:rPr lang="fa-IR" sz="2400" b="1" dirty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C</a:t>
            </a:r>
            <a:r>
              <a:rPr lang="fa-IR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و رشته ها در پایتون، مقادیری که در لیست نگهداری می شوند، لزوماً همنوع نیستند.</a:t>
            </a:r>
            <a:endParaRPr lang="en-US" sz="28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</a:t>
            </a:r>
            <a:endParaRPr lang="fa-IR" sz="24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650" y="4276836"/>
            <a:ext cx="9887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2- لیست ها مرتب هستند و ترتیب در آنها توسط اندیس ها مشخص می شود.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758" y="4917215"/>
            <a:ext cx="101264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اندیس گذاری در لیست ها مشابه اندیس گذاری در رشته ها است. (اندیس گذاری راست، اندیس گذاری </a:t>
            </a:r>
          </a:p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چپ، برش (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slicing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)</a:t>
            </a:r>
            <a:endParaRPr lang="fa-IR" sz="24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938" y="337144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 = [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1,'a',2,2.75]</a:t>
            </a:r>
            <a:endParaRPr lang="fa-IR" sz="24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3748"/>
              </p:ext>
            </p:extLst>
          </p:nvPr>
        </p:nvGraphicFramePr>
        <p:xfrm>
          <a:off x="2386843" y="5793314"/>
          <a:ext cx="304496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2.75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56584"/>
              </p:ext>
            </p:extLst>
          </p:nvPr>
        </p:nvGraphicFramePr>
        <p:xfrm>
          <a:off x="2375468" y="6259616"/>
          <a:ext cx="30449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43251"/>
              </p:ext>
            </p:extLst>
          </p:nvPr>
        </p:nvGraphicFramePr>
        <p:xfrm>
          <a:off x="2377740" y="5402078"/>
          <a:ext cx="30449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کالکشن ها: لیست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5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60323" y="1340286"/>
            <a:ext cx="481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>
                <a:cs typeface="2  Kamran" panose="00000400000000000000" pitchFamily="2" charset="-78"/>
              </a:rPr>
              <a:t>3</a:t>
            </a:r>
            <a:r>
              <a:rPr lang="fa-IR" sz="3600" b="1" dirty="0" smtClean="0">
                <a:cs typeface="2  Kamran" panose="00000400000000000000" pitchFamily="2" charset="-78"/>
              </a:rPr>
              <a:t>- طول لیست ها قابل تغییر است.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5288" y="1980665"/>
            <a:ext cx="445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برخلاف آرایه ها در 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++</a:t>
            </a:r>
            <a:r>
              <a:rPr lang="fa-IR" sz="2400" b="1" dirty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C</a:t>
            </a:r>
            <a:r>
              <a:rPr lang="fa-IR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و رشته ها در پایتون</a:t>
            </a:r>
            <a:endParaRPr lang="fa-IR" sz="24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978" y="2892256"/>
            <a:ext cx="6923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4- لیست ها می توانند به شکل تودرتو نیز تعریف شوند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4343" y="3967902"/>
            <a:ext cx="647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l1 = [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1,'a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',[1,2,’x’,[1,2,3],4],2.75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fa-IR" sz="24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6615" y="4543384"/>
            <a:ext cx="528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l2 = [[1,2,3],[4,5,6],[7,8,9]]</a:t>
            </a:r>
            <a:endParaRPr lang="fa-IR" sz="24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کالکشن ها: لیست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0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3142" y="1340286"/>
            <a:ext cx="7164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5- لیست ها یک نوع داده تغییرپذیر 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mutable</a:t>
            </a:r>
            <a:r>
              <a:rPr lang="fa-IR" sz="3600" b="1" dirty="0" smtClean="0">
                <a:cs typeface="2  Kamran" panose="00000400000000000000" pitchFamily="2" charset="-78"/>
              </a:rPr>
              <a:t>) هستند.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5606" y="1980665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برخلاف رشته ها</a:t>
            </a:r>
            <a:endParaRPr lang="fa-IR" sz="24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612" t="40393" r="58022" b="46864"/>
          <a:stretch/>
        </p:blipFill>
        <p:spPr>
          <a:xfrm>
            <a:off x="450376" y="3029803"/>
            <a:ext cx="3330054" cy="123192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58353" y="3430323"/>
            <a:ext cx="6086901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B22B31"/>
                </a:solidFill>
                <a:effectLst/>
                <a:latin typeface="Arial Narrow" panose="020B0606020202030204" pitchFamily="34" charset="0"/>
                <a:cs typeface="Courier New" panose="02070309020205020404" pitchFamily="49" charset="0"/>
              </a:rPr>
              <a:t>TypeError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Courier New" panose="02070309020205020404" pitchFamily="49" charset="0"/>
              </a:rPr>
              <a:t>: '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Courier New" panose="02070309020205020404" pitchFamily="49" charset="0"/>
              </a:rPr>
              <a:t>str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Courier New" panose="02070309020205020404" pitchFamily="49" charset="0"/>
              </a:rPr>
              <a:t>' object does not support item assignment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11690" y="3719506"/>
            <a:ext cx="1323832" cy="0"/>
          </a:xfrm>
          <a:prstGeom prst="straightConnector1">
            <a:avLst/>
          </a:prstGeom>
          <a:ln>
            <a:prstDash val="dash"/>
            <a:tailEnd type="triangle" w="lg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049" t="40210" r="58812" b="40426"/>
          <a:stretch/>
        </p:blipFill>
        <p:spPr>
          <a:xfrm>
            <a:off x="450376" y="4550913"/>
            <a:ext cx="3339960" cy="180564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116610" y="5199259"/>
            <a:ext cx="1323832" cy="0"/>
          </a:xfrm>
          <a:prstGeom prst="straightConnector1">
            <a:avLst/>
          </a:prstGeom>
          <a:ln>
            <a:prstDash val="dash"/>
            <a:tailEnd type="triangle" w="lg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563272" y="5045374"/>
            <a:ext cx="6086901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 smtClean="0">
                <a:solidFill>
                  <a:srgbClr val="B22B3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OK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کالکشن ها: لیست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6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2639" y="1340286"/>
            <a:ext cx="1050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لیست ها نیز نوعی دنباله 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sequence</a:t>
            </a:r>
            <a:r>
              <a:rPr lang="fa-IR" sz="3600" b="1" dirty="0" smtClean="0">
                <a:cs typeface="2  Kamran" panose="00000400000000000000" pitchFamily="2" charset="-78"/>
              </a:rPr>
              <a:t>) هستند و در نتیجه می توان از آنها در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for</a:t>
            </a:r>
            <a:r>
              <a:rPr lang="fa-IR" sz="32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استفاده کرد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 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98" t="40194" r="43693" b="28148"/>
          <a:stretch/>
        </p:blipFill>
        <p:spPr>
          <a:xfrm>
            <a:off x="1364776" y="2729551"/>
            <a:ext cx="6387152" cy="318356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لیست به عنوان یک دنباله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1738" y="1048799"/>
            <a:ext cx="10793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به انواع اطلاعاتی که قابل پردازش توسط زبان برنامه نویسی باشند،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نوع داده </a:t>
            </a:r>
            <a:r>
              <a:rPr lang="fa-IR" sz="3600" b="1" dirty="0" smtClean="0">
                <a:cs typeface="2  Kamran" panose="00000400000000000000" pitchFamily="2" charset="-78"/>
              </a:rPr>
              <a:t>گفته میشود.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649" y="1956739"/>
            <a:ext cx="10413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نوع داده عبارت است از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ای از مقادیر </a:t>
            </a:r>
            <a:r>
              <a:rPr lang="fa-IR" sz="3600" b="1" dirty="0" smtClean="0">
                <a:cs typeface="2  Kamran" panose="00000400000000000000" pitchFamily="2" charset="-78"/>
              </a:rPr>
              <a:t>به همراه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ای از عملگرها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 روی آن مقادیر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719" y="2718816"/>
            <a:ext cx="671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Data type =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set of values (domain)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set of operators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3329" y="3151186"/>
            <a:ext cx="289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Integer =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{+,*,</a:t>
            </a:r>
            <a:r>
              <a:rPr lang="fa-IR" sz="2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, …}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0332" y="4603057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در پایتون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502555" y="4180566"/>
            <a:ext cx="13648" cy="174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76483" y="4279891"/>
            <a:ext cx="672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انواع داده درون ساخت (</a:t>
            </a:r>
            <a:r>
              <a:rPr lang="en-US" sz="3200" dirty="0" smtClean="0">
                <a:latin typeface="+mj-lt"/>
                <a:cs typeface="2  Kamran" panose="00000400000000000000" pitchFamily="2" charset="-78"/>
              </a:rPr>
              <a:t>Built-in data type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7129" y="5376122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انواع داده کلاسی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738" y="4821014"/>
            <a:ext cx="682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Numbers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, Strings, Lists, Dictionaries, Tuples, Files, Sets,</a:t>
            </a:r>
            <a:endParaRPr lang="fa-IR" sz="20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3329" y="5950423"/>
            <a:ext cx="357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Student, Teacher, Car, TV, ….</a:t>
            </a:r>
            <a:endParaRPr lang="fa-IR" sz="20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یادآوری ...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06269" y="1340286"/>
            <a:ext cx="3978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یک لیست از مقادیر صحیح را از کاربر گرفته و آن را معکوس کند.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91" t="34421" r="45486" b="6446"/>
          <a:stretch/>
        </p:blipFill>
        <p:spPr>
          <a:xfrm>
            <a:off x="-24938" y="46726"/>
            <a:ext cx="7383439" cy="6507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242" y="1364773"/>
            <a:ext cx="3043451" cy="365760"/>
          </a:xfrm>
          <a:prstGeom prst="rect">
            <a:avLst/>
          </a:prstGeom>
          <a:noFill/>
          <a:ln>
            <a:solidFill>
              <a:srgbClr val="FFC000"/>
            </a:solidFill>
            <a:prstDash val="lg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2029" y="3417177"/>
            <a:ext cx="2850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dirty="0" smtClean="0">
                <a:solidFill>
                  <a:schemeClr val="accent1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می توان از متد استفاده کرد</a:t>
            </a:r>
            <a:endParaRPr lang="en-US" sz="2400" b="1" dirty="0" smtClean="0">
              <a:solidFill>
                <a:schemeClr val="accent1"/>
              </a:solidFill>
              <a:latin typeface="Consolas" panose="020B0609020204030204" pitchFamily="49" charset="0"/>
              <a:cs typeface="B Kamran" panose="00000400000000000000" pitchFamily="2" charset="-78"/>
            </a:endParaRPr>
          </a:p>
          <a:p>
            <a:pPr algn="ctr"/>
            <a:r>
              <a:rPr lang="en-US" sz="20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lst.append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(element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4312693" y="1730533"/>
            <a:ext cx="3619336" cy="2071365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97442" y="114460"/>
            <a:ext cx="90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لیست خالی</a:t>
            </a:r>
            <a:endParaRPr lang="en-US" sz="20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6844" y="314515"/>
            <a:ext cx="510599" cy="1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899477" y="5279129"/>
            <a:ext cx="2864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Lst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lst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element</a:t>
            </a:r>
          </a:p>
          <a:p>
            <a:pPr algn="ctr"/>
            <a:r>
              <a:rPr lang="fa-IR" sz="2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باعث خطا می شود</a:t>
            </a: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4312693" y="1730533"/>
            <a:ext cx="3586784" cy="3933317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567724" y="5279129"/>
          <a:ext cx="24227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Arc 21"/>
          <p:cNvSpPr/>
          <p:nvPr/>
        </p:nvSpPr>
        <p:spPr>
          <a:xfrm>
            <a:off x="3786554" y="4905737"/>
            <a:ext cx="1899138" cy="554729"/>
          </a:xfrm>
          <a:prstGeom prst="arc">
            <a:avLst>
              <a:gd name="adj1" fmla="val 10673869"/>
              <a:gd name="adj2" fmla="val 0"/>
            </a:avLst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0800000">
            <a:off x="4126523" y="5438170"/>
            <a:ext cx="1219200" cy="554729"/>
          </a:xfrm>
          <a:prstGeom prst="arc">
            <a:avLst>
              <a:gd name="adj1" fmla="val 10673869"/>
              <a:gd name="adj2" fmla="val 0"/>
            </a:avLst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لیست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506269" y="742951"/>
            <a:ext cx="4685731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222" y="1340286"/>
            <a:ext cx="11202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یک عدد صحیح را از کاربر گرفته و لیستی از اعداد اول کوچکتر از آن را ایجاد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لیست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917219" y="2885521"/>
            <a:ext cx="767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L2 = [f(x) for x in L1 if condition]  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17585" y="1111027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شکل کلی: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453" y="3891724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لیست جدید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17918" y="3303174"/>
            <a:ext cx="1011485" cy="653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76693" y="5174027"/>
            <a:ext cx="3667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یک تابع (عبارت) بر روی عناصر 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L1</a:t>
            </a:r>
            <a:endParaRPr lang="en-US" sz="2400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>
            <a:endCxn id="25" idx="0"/>
          </p:cNvCxnSpPr>
          <p:nvPr/>
        </p:nvCxnSpPr>
        <p:spPr>
          <a:xfrm flipH="1">
            <a:off x="3010689" y="3408741"/>
            <a:ext cx="390086" cy="1765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69881" y="1869617"/>
            <a:ext cx="394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متغیری که نشان دهنده عناصر 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L1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است</a:t>
            </a:r>
            <a:endParaRPr lang="en-US" sz="2400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844685" y="2392837"/>
            <a:ext cx="166526" cy="492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34771" y="3807888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دنباله یا لیست موجود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31" name="Straight Arrow Connector 30"/>
          <p:cNvCxnSpPr>
            <a:endCxn id="29" idx="0"/>
          </p:cNvCxnSpPr>
          <p:nvPr/>
        </p:nvCxnSpPr>
        <p:spPr>
          <a:xfrm>
            <a:off x="6045272" y="3408741"/>
            <a:ext cx="289320" cy="399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708421" y="4172418"/>
            <a:ext cx="28905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شرطی که دارای نتیجه </a:t>
            </a:r>
          </a:p>
          <a:p>
            <a:pPr algn="ctr" rtl="1"/>
            <a:r>
              <a:rPr lang="en-US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True</a:t>
            </a:r>
            <a:r>
              <a:rPr lang="fa-IR" sz="24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یا </a:t>
            </a:r>
            <a:r>
              <a:rPr lang="en-US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False</a:t>
            </a:r>
            <a:r>
              <a:rPr lang="fa-IR" sz="24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است (اختیاری)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095605" y="3408741"/>
            <a:ext cx="1637732" cy="76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لیست: </a:t>
            </a:r>
            <a:r>
              <a:rPr lang="en-US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Comprehension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  <p:bldP spid="26" grpId="0"/>
      <p:bldP spid="29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24022" y="2120831"/>
            <a:ext cx="767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L2 = [f(x) for x in L1 if condition]  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01979" y="2120831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شکل کلی: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633" y="3044589"/>
            <a:ext cx="11003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تفسیر</a:t>
            </a:r>
            <a:r>
              <a:rPr lang="fa-IR" sz="3200" b="1" dirty="0" smtClean="0">
                <a:cs typeface="2  Kamran" panose="00000400000000000000" pitchFamily="2" charset="-78"/>
              </a:rPr>
              <a:t>: از لیست 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L1</a:t>
            </a:r>
            <a:r>
              <a:rPr lang="fa-IR" sz="3200" b="1" dirty="0" smtClean="0">
                <a:cs typeface="2  Kamran" panose="00000400000000000000" pitchFamily="2" charset="-78"/>
              </a:rPr>
              <a:t>، هر عنصری که در شرط </a:t>
            </a:r>
            <a:r>
              <a:rPr lang="en-US" sz="2800" b="1" dirty="0">
                <a:latin typeface="Gabriola" panose="04040605051002020D02" pitchFamily="82" charset="0"/>
                <a:cs typeface="2  Kamran" panose="00000400000000000000" pitchFamily="2" charset="-78"/>
              </a:rPr>
              <a:t>condition</a:t>
            </a:r>
            <a:r>
              <a:rPr lang="fa-IR" sz="3200" b="1" dirty="0" smtClean="0">
                <a:cs typeface="2  Kamran" panose="00000400000000000000" pitchFamily="2" charset="-78"/>
              </a:rPr>
              <a:t> صدق می کند را انتخاب کرده و تابع </a:t>
            </a:r>
            <a:r>
              <a:rPr lang="en-US" sz="2800" b="1" dirty="0">
                <a:latin typeface="Gabriola" panose="04040605051002020D02" pitchFamily="82" charset="0"/>
                <a:cs typeface="2  Kamran" panose="00000400000000000000" pitchFamily="2" charset="-78"/>
              </a:rPr>
              <a:t>f(x)</a:t>
            </a:r>
            <a:r>
              <a:rPr lang="fa-IR" sz="3200" b="1" dirty="0" smtClean="0">
                <a:cs typeface="2  Kamran" panose="00000400000000000000" pitchFamily="2" charset="-78"/>
              </a:rPr>
              <a:t> را بر روی آن اعمال کرده و نتیجه را به لیست  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L2</a:t>
            </a:r>
            <a:r>
              <a:rPr lang="fa-IR" sz="3200" b="1" dirty="0" smtClean="0">
                <a:cs typeface="2  Kamran" panose="00000400000000000000" pitchFamily="2" charset="-78"/>
              </a:rPr>
              <a:t> اضافه کن. 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7236803" y="4522345"/>
            <a:ext cx="4091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دستور فوق معادل کد زیر است: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24022" y="5168676"/>
            <a:ext cx="4750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x in L1: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condition: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L2 = L2 + [f(x)]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لیست: </a:t>
            </a:r>
            <a:r>
              <a:rPr lang="en-US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Comprehension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06269" y="1340286"/>
            <a:ext cx="3978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یک لیست صحیح را از کاربر گرفته و عناصر فرد آن را مشخص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19" t="32718" r="42954" b="13114"/>
          <a:stretch/>
        </p:blipFill>
        <p:spPr>
          <a:xfrm>
            <a:off x="304800" y="1340286"/>
            <a:ext cx="7201469" cy="54519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لیست: </a:t>
            </a:r>
            <a:r>
              <a:rPr lang="en-US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Comprehension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6364" y="1340286"/>
            <a:ext cx="1113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لیست توان های سوم اعداد کوچکتر از 100 که هم بر 3 و 5 یا بر 11 بخش پذیر هستند را تولید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568" t="55356" r="10455" b="26250"/>
          <a:stretch/>
        </p:blipFill>
        <p:spPr>
          <a:xfrm>
            <a:off x="651163" y="3131127"/>
            <a:ext cx="10442819" cy="15655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لیست: </a:t>
            </a:r>
            <a:r>
              <a:rPr lang="en-US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Comprehension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91450" y="1340286"/>
            <a:ext cx="36936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یک لیست از اعداد صحیح را از کاربر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گرفته و عنصر وسط آن را استخراج کند (فرض کنید عنصر وسط 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x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باشد)، سپس عناصر لیست را به گونه ای جابجا کند که تمامی عناصری که بعد از 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x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قرار می گیرند، از 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x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بزرگتر و تمامی عناصری که قبل از 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x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قرار می گیرند، از آن کوچکتر باشند. </a:t>
            </a:r>
            <a:endParaRPr lang="fa-IR" sz="36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78" t="38000" r="31250" b="22444"/>
          <a:stretch/>
        </p:blipFill>
        <p:spPr>
          <a:xfrm>
            <a:off x="0" y="1104677"/>
            <a:ext cx="7619572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830" y="4547188"/>
            <a:ext cx="2920621" cy="329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15" y="4563108"/>
            <a:ext cx="2797791" cy="3138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6603" y="5239647"/>
            <a:ext cx="6059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نکته: </a:t>
            </a:r>
            <a:r>
              <a:rPr lang="fa-IR" sz="28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عمل فوق پایه و اساس یکی از سریعترین الگوریتم های مرتب سازی، تحت عنوان </a:t>
            </a:r>
            <a:r>
              <a:rPr lang="en-US" sz="24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quicksort</a:t>
            </a:r>
            <a:r>
              <a:rPr lang="fa-IR" sz="24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 </a:t>
            </a:r>
            <a:r>
              <a:rPr lang="fa-IR" sz="28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است. </a:t>
            </a:r>
            <a:r>
              <a:rPr lang="fa-IR" sz="2400" b="1" dirty="0" smtClean="0">
                <a:latin typeface="Consolas" panose="020B0609020204030204" pitchFamily="49" charset="0"/>
                <a:cs typeface="B Kamran" panose="00000400000000000000" pitchFamily="2" charset="-78"/>
                <a:sym typeface="Wingdings" panose="05000000000000000000" pitchFamily="2" charset="2"/>
              </a:rPr>
              <a:t> </a:t>
            </a:r>
            <a:r>
              <a:rPr lang="fa-IR" sz="24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 </a:t>
            </a:r>
            <a:endParaRPr lang="fa-IR" sz="2400" b="1" dirty="0">
              <a:latin typeface="Consolas" panose="020B0609020204030204" pitchFamily="49" charset="0"/>
              <a:cs typeface="B Kamra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لیست: </a:t>
            </a:r>
            <a:r>
              <a:rPr lang="en-US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Comprehension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297" y="1198925"/>
            <a:ext cx="10988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کالکشن نامرتب از اشیاء </a:t>
            </a:r>
            <a:r>
              <a:rPr lang="fa-IR" sz="3600" b="1" dirty="0" smtClean="0">
                <a:cs typeface="2  Kamran" panose="00000400000000000000" pitchFamily="2" charset="-78"/>
              </a:rPr>
              <a:t>که در آن دسترسی به عناصر از طریق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کلید ها</a:t>
            </a:r>
            <a:r>
              <a:rPr lang="fa-IR" sz="3600" b="1" dirty="0" smtClean="0">
                <a:cs typeface="2  Kamran" panose="00000400000000000000" pitchFamily="2" charset="-78"/>
              </a:rPr>
              <a:t> (نه اندیس ها)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انجام می گیرد: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6747" y="3242211"/>
            <a:ext cx="8648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کلید ها از نوع 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string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هستند ولی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مقادیر می توانند از هر نوعی باشند</a:t>
            </a:r>
            <a:r>
              <a:rPr lang="fa-IR" sz="3600" b="1" dirty="0" smtClean="0">
                <a:cs typeface="2  Kamran" panose="00000400000000000000" pitchFamily="2" charset="-78"/>
              </a:rPr>
              <a:t>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6234" y="2246596"/>
            <a:ext cx="7491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{key1 : val1, key2 : val2, … ,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keyn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fa-IR" sz="24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4234" y="4045470"/>
            <a:ext cx="11465169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 ={‘name': 'John', 'major': 'Computer Science', 'age': 25, 'weight': 77.4, 'family': {'father': 'Peter', 'mother': 'Sara'}, 'Grades': {'AP': 18.75, 'Math': 12.5},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‘phone':[0911..8 , 0911..3]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کالکشن ها: دیکشنری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3458" y="1198925"/>
            <a:ext cx="567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مثالی از تعریف و دسترسی به عناصر دیکشنری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4" t="35070" r="11385" b="14444"/>
          <a:stretch/>
        </p:blipFill>
        <p:spPr>
          <a:xfrm>
            <a:off x="513459" y="1995382"/>
            <a:ext cx="10867304" cy="453880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کالکشن ها: دیکشنری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6943" y="1198925"/>
            <a:ext cx="4878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مثالی از عملیات بر روی یک دیکشنری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91" t="27666" r="11136" b="18570"/>
          <a:stretch/>
        </p:blipFill>
        <p:spPr>
          <a:xfrm>
            <a:off x="0" y="1758830"/>
            <a:ext cx="12192000" cy="5099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18401" y="3293561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2  Kamran" panose="00000400000000000000" pitchFamily="2" charset="-78"/>
              </a:rPr>
              <a:t>تغییر عناصر دیکشنری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7945" y="3573194"/>
            <a:ext cx="3404381" cy="0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419937" y="3811722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2  Kamran" panose="00000400000000000000" pitchFamily="2" charset="-78"/>
              </a:rPr>
              <a:t>افزودن یک عنصر جدید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83724" y="4091355"/>
            <a:ext cx="3404381" cy="0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08489" y="4346292"/>
            <a:ext cx="277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2  Kamran" panose="00000400000000000000" pitchFamily="2" charset="-78"/>
              </a:rPr>
              <a:t>حذف یک عنصر از دیکشنری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09667" y="4625925"/>
            <a:ext cx="3404381" cy="0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کالکشن ها: دیکشنری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69" y="1198925"/>
            <a:ext cx="11484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کالکشن مرتب از کاراکتر ها </a:t>
            </a:r>
            <a:r>
              <a:rPr lang="fa-IR" sz="3600" b="1" dirty="0" smtClean="0">
                <a:cs typeface="2  Kamran" panose="00000400000000000000" pitchFamily="2" charset="-78"/>
              </a:rPr>
              <a:t>که به منظور ذخیره و پردازش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داده های متنی </a:t>
            </a:r>
            <a:r>
              <a:rPr lang="fa-IR" sz="3600" b="1" dirty="0" smtClean="0">
                <a:cs typeface="2  Kamran" panose="00000400000000000000" pitchFamily="2" charset="-78"/>
              </a:rPr>
              <a:t>مورد استفاده قرار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می گیرد.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9856" y="2538440"/>
            <a:ext cx="501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تفاوت رشته ها در پایتون با زبان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C++</a:t>
            </a:r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:</a:t>
            </a:r>
            <a:endParaRPr lang="fa-IR" sz="28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6438" y="3323957"/>
            <a:ext cx="7372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C++</a:t>
            </a:r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:</a:t>
            </a:r>
          </a:p>
          <a:p>
            <a:pPr algn="r" rtl="1"/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 کاراکتر 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char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) یک نوع داده اولیه  </a:t>
            </a:r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.....  </a:t>
            </a:r>
            <a:r>
              <a:rPr lang="fa-IR" sz="32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رشته یک آرایه از کاراکتر ها</a:t>
            </a:r>
            <a:endParaRPr lang="fa-IR" sz="2800" b="1" dirty="0" smtClean="0">
              <a:solidFill>
                <a:srgbClr val="FF000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664" y="4540361"/>
            <a:ext cx="87463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پایتون:</a:t>
            </a:r>
          </a:p>
          <a:p>
            <a:pPr algn="r" rtl="1"/>
            <a:r>
              <a:rPr lang="fa-IR" sz="32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رشته یک نوع داده اولیه  </a:t>
            </a:r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.....  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کاراکتر یک رشته با طول 1 (نوع داده کاراکتر نداریم)</a:t>
            </a:r>
            <a:endParaRPr lang="fa-IR" sz="28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کالکشن ها: رشته (</a:t>
            </a:r>
            <a:r>
              <a:rPr lang="en-US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String</a:t>
            </a:r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کالکشن ها</a:t>
            </a:r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: خلاصه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15286"/>
              </p:ext>
            </p:extLst>
          </p:nvPr>
        </p:nvGraphicFramePr>
        <p:xfrm>
          <a:off x="1064525" y="2343750"/>
          <a:ext cx="9840036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9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cs typeface="B Kamran" panose="00000400000000000000" pitchFamily="2" charset="-78"/>
                        </a:rPr>
                        <a:t>دسترسی</a:t>
                      </a:r>
                      <a:r>
                        <a:rPr lang="fa-IR" sz="3200" b="1" baseline="0" dirty="0" smtClean="0">
                          <a:cs typeface="B Kamran" panose="00000400000000000000" pitchFamily="2" charset="-78"/>
                        </a:rPr>
                        <a:t> به عناصر</a:t>
                      </a:r>
                      <a:endParaRPr lang="en-US" sz="32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cs typeface="B Kamran" panose="00000400000000000000" pitchFamily="2" charset="-78"/>
                        </a:rPr>
                        <a:t>تغییرپذیر؟</a:t>
                      </a:r>
                      <a:endParaRPr lang="en-US" sz="32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cs typeface="B Kamran" panose="00000400000000000000" pitchFamily="2" charset="-78"/>
                        </a:rPr>
                        <a:t>نوع داده</a:t>
                      </a:r>
                      <a:endParaRPr lang="en-US" sz="32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cs typeface="B Kamran" panose="00000400000000000000" pitchFamily="2" charset="-78"/>
                        </a:rPr>
                        <a:t>نام کلکسیون</a:t>
                      </a:r>
                      <a:endParaRPr lang="en-US" sz="32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اندیس</a:t>
                      </a:r>
                      <a:r>
                        <a:rPr lang="fa-IR" sz="3200" b="0" baseline="0" dirty="0" smtClean="0">
                          <a:cs typeface="B Kamran" panose="00000400000000000000" pitchFamily="2" charset="-78"/>
                        </a:rPr>
                        <a:t> (راست و چپ)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متنی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+mj-lt"/>
                          <a:cs typeface="B Kamran" panose="00000400000000000000" pitchFamily="2" charset="-78"/>
                        </a:rPr>
                        <a:t>string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j-lt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اندیس</a:t>
                      </a:r>
                      <a:r>
                        <a:rPr lang="fa-IR" sz="3200" b="0" baseline="0" dirty="0" smtClean="0">
                          <a:cs typeface="B Kamran" panose="00000400000000000000" pitchFamily="2" charset="-78"/>
                        </a:rPr>
                        <a:t> (راست و چپ)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هر نوع داده ای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+mj-lt"/>
                          <a:cs typeface="B Kamran" panose="00000400000000000000" pitchFamily="2" charset="-78"/>
                        </a:rPr>
                        <a:t>list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j-lt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کلید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0" dirty="0" smtClean="0">
                          <a:cs typeface="B Kamran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هر نوع داده ای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+mj-lt"/>
                          <a:cs typeface="B Kamran" panose="00000400000000000000" pitchFamily="2" charset="-78"/>
                        </a:rPr>
                        <a:t>Dictionary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j-lt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5257" y="1198925"/>
            <a:ext cx="7059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لیترال های رشته ای (نحوه نمایش مقادیر رشته ای در کد)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380" y="1978237"/>
            <a:ext cx="3443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quotes</a:t>
            </a:r>
            <a:r>
              <a:rPr lang="en-US" sz="2800" dirty="0">
                <a:solidFill>
                  <a:srgbClr val="00B0F0"/>
                </a:solidFill>
                <a:latin typeface="Birka"/>
              </a:rPr>
              <a:t>: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'spam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endParaRPr lang="en-US" sz="2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380" y="2610427"/>
            <a:ext cx="3475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quotes: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8" name="Rectangle 7"/>
          <p:cNvSpPr/>
          <p:nvPr/>
        </p:nvSpPr>
        <p:spPr>
          <a:xfrm>
            <a:off x="582380" y="4475315"/>
            <a:ext cx="8720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quotes: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'''... spam ...''', """... spam ..."""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380" y="3242617"/>
            <a:ext cx="4969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Escape sequences: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"s\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\\m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652" y="3872696"/>
            <a:ext cx="4732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sequences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\\m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لیترال ها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3334" y="1198925"/>
            <a:ext cx="659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Single </a:t>
            </a:r>
            <a:r>
              <a:rPr lang="en-US" sz="3200" dirty="0">
                <a:latin typeface="Gabriola" panose="04040605051002020D02" pitchFamily="82" charset="0"/>
                <a:cs typeface="Times New Roman" panose="02020603050405020304" pitchFamily="18" charset="0"/>
              </a:rPr>
              <a:t>quotes</a:t>
            </a:r>
            <a:r>
              <a:rPr lang="fa-IR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و </a:t>
            </a:r>
            <a:r>
              <a:rPr lang="en-US" sz="3200" dirty="0">
                <a:latin typeface="Gabriola" panose="04040605051002020D02" pitchFamily="82" charset="0"/>
                <a:cs typeface="Times New Roman" panose="02020603050405020304" pitchFamily="18" charset="0"/>
              </a:rPr>
              <a:t>Double quotes</a:t>
            </a:r>
            <a:r>
              <a:rPr lang="fa-IR" sz="3200" dirty="0"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معادل یکدیگر هستند.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3825" y="1995382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‘spam’ ≡ “spam”</a:t>
            </a:r>
            <a:endParaRPr lang="en-US" sz="2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108" y="2811635"/>
            <a:ext cx="1055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 صورتی که تعدادی رشته کنار یکدیگر بیایند، پایتون آنها را با یکدیگر ترکیب می کند. 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045" t="56122" r="38992" b="29145"/>
          <a:stretch/>
        </p:blipFill>
        <p:spPr>
          <a:xfrm>
            <a:off x="1223825" y="3998795"/>
            <a:ext cx="7308376" cy="151490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8382000" y="107951"/>
            <a:ext cx="3648076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لیترال ها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09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56" y="1269438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برای نمایش برخی کاراکترهای خاص، از</a:t>
            </a:r>
            <a:r>
              <a:rPr lang="en-US" sz="36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دنباله فرار ( </a:t>
            </a:r>
            <a:r>
              <a:rPr lang="en-US" sz="32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Escape Sequence</a:t>
            </a:r>
            <a:r>
              <a:rPr lang="fa-IR" sz="36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) </a:t>
            </a:r>
            <a:r>
              <a:rPr lang="fa-IR" sz="3600" b="1" dirty="0" smtClean="0">
                <a:cs typeface="2  Kamran" panose="00000400000000000000" pitchFamily="2" charset="-78"/>
              </a:rPr>
              <a:t>استفاده</a:t>
            </a:r>
            <a:r>
              <a:rPr lang="en-US" sz="36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می </a:t>
            </a:r>
            <a:r>
              <a:rPr lang="fa-IR" sz="3600" b="1" dirty="0">
                <a:cs typeface="2  Kamran" panose="00000400000000000000" pitchFamily="2" charset="-78"/>
              </a:rPr>
              <a:t>کنیم.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33" t="60503" r="33619" b="24366"/>
          <a:stretch/>
        </p:blipFill>
        <p:spPr>
          <a:xfrm>
            <a:off x="723330" y="2469766"/>
            <a:ext cx="8269859" cy="1548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381" t="43778" r="26903" b="37506"/>
          <a:stretch/>
        </p:blipFill>
        <p:spPr>
          <a:xfrm>
            <a:off x="723330" y="4576135"/>
            <a:ext cx="9036126" cy="183851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لیترال ها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02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37" t="50910" r="35455" b="34335"/>
          <a:stretch/>
        </p:blipFill>
        <p:spPr>
          <a:xfrm>
            <a:off x="360217" y="1731819"/>
            <a:ext cx="8409893" cy="1607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136" t="44038" r="38750" b="41814"/>
          <a:stretch/>
        </p:blipFill>
        <p:spPr>
          <a:xfrm>
            <a:off x="360217" y="4294910"/>
            <a:ext cx="8437419" cy="16731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82000" y="107951"/>
            <a:ext cx="3648076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لیترال ها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18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56" y="1269438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برای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بی تأثیر کردن کارکتر فرار </a:t>
            </a:r>
            <a:r>
              <a:rPr lang="fa-IR" sz="3600" b="1" dirty="0" smtClean="0"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backslash</a:t>
            </a:r>
            <a:r>
              <a:rPr lang="fa-IR" sz="3600" b="1" dirty="0" smtClean="0">
                <a:cs typeface="2  Kamran" panose="00000400000000000000" pitchFamily="2" charset="-78"/>
              </a:rPr>
              <a:t>)، در ابتدای رشته از کاراکتر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r</a:t>
            </a:r>
            <a:r>
              <a:rPr lang="fa-IR" sz="3600" b="1" dirty="0" smtClean="0">
                <a:cs typeface="2  Kamran" panose="00000400000000000000" pitchFamily="2" charset="-78"/>
              </a:rPr>
              <a:t> استفاده می کنیم</a:t>
            </a:r>
            <a:r>
              <a:rPr lang="fa-IR" sz="3600" b="1" dirty="0">
                <a:cs typeface="2  Kamran" panose="00000400000000000000" pitchFamily="2" charset="-7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92" t="43778" r="16269" b="41489"/>
          <a:stretch/>
        </p:blipFill>
        <p:spPr>
          <a:xfrm>
            <a:off x="444259" y="2010126"/>
            <a:ext cx="10869514" cy="1446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955" y="406195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سوال</a:t>
            </a:r>
            <a:r>
              <a:rPr lang="fa-IR" sz="3600" b="1" dirty="0" smtClean="0">
                <a:cs typeface="2  Kamran" panose="00000400000000000000" pitchFamily="2" charset="-78"/>
              </a:rPr>
              <a:t>: بی تأثیر کردن کاراکتر فرار چه سودی دارد؟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164" t="60901" r="35522" b="28746"/>
          <a:stretch/>
        </p:blipFill>
        <p:spPr>
          <a:xfrm>
            <a:off x="272955" y="4616328"/>
            <a:ext cx="6586129" cy="9060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2488" y="3946981"/>
            <a:ext cx="300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000" b="1" i="1" dirty="0">
                <a:latin typeface="+mj-lt"/>
              </a:rPr>
              <a:t>C:(newline)ew(tab)ext.dat</a:t>
            </a:r>
            <a:endParaRPr lang="fa-IR" sz="2800" b="1" dirty="0"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2977754" y="3579097"/>
            <a:ext cx="349760" cy="207446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0035" y="5901351"/>
            <a:ext cx="367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r’C</a:t>
            </a:r>
            <a:r>
              <a:rPr lang="en-US" sz="2400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:\new\text.dat’</a:t>
            </a:r>
            <a:endParaRPr lang="fa-IR" sz="3200" b="1" dirty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5926" y="5716685"/>
            <a:ext cx="116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صحیح:</a:t>
            </a:r>
            <a:endParaRPr lang="fa-IR" sz="36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8382000" y="107951"/>
            <a:ext cx="3648076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لیترال ها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52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1" grpId="0"/>
      <p:bldP spid="9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برای تعریف رشته های چندخطی، از مد </a:t>
            </a:r>
            <a:r>
              <a:rPr lang="en-US" sz="3200" dirty="0">
                <a:solidFill>
                  <a:srgbClr val="00B0F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Triple </a:t>
            </a:r>
            <a:r>
              <a:rPr lang="en-US" sz="3200" dirty="0" smtClean="0">
                <a:solidFill>
                  <a:srgbClr val="00B0F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quotes</a:t>
            </a:r>
            <a:r>
              <a:rPr lang="fa-IR" sz="3200" dirty="0" smtClean="0">
                <a:solidFill>
                  <a:srgbClr val="00B0F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  <a:r>
              <a:rPr lang="fa-IR" sz="3600" b="1" dirty="0">
                <a:cs typeface="2  Kamran" panose="00000400000000000000" pitchFamily="2" charset="-78"/>
              </a:rPr>
              <a:t>استفاده می کنیم.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69" t="50462" r="18309" b="22242"/>
          <a:stretch/>
        </p:blipFill>
        <p:spPr>
          <a:xfrm>
            <a:off x="548639" y="2504049"/>
            <a:ext cx="11337080" cy="28557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82000" y="107951"/>
            <a:ext cx="3648076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رشته: لیترال ها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5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13292</TotalTime>
  <Words>1378</Words>
  <Application>Microsoft Office PowerPoint</Application>
  <PresentationFormat>Widescreen</PresentationFormat>
  <Paragraphs>223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2  Kamran</vt:lpstr>
      <vt:lpstr>2  Zar</vt:lpstr>
      <vt:lpstr>2 kamran</vt:lpstr>
      <vt:lpstr>Arial</vt:lpstr>
      <vt:lpstr>Arial Narrow</vt:lpstr>
      <vt:lpstr>B Kamran</vt:lpstr>
      <vt:lpstr>B Yekan</vt:lpstr>
      <vt:lpstr>Birka</vt:lpstr>
      <vt:lpstr>Calibri</vt:lpstr>
      <vt:lpstr>Calibri Light</vt:lpstr>
      <vt:lpstr>Consolas</vt:lpstr>
      <vt:lpstr>Courier New</vt:lpstr>
      <vt:lpstr>Gabriola</vt:lpstr>
      <vt:lpstr>Times New Roman</vt:lpstr>
      <vt:lpstr>Webdings</vt:lpstr>
      <vt:lpstr>Wingdings</vt:lpstr>
      <vt:lpstr>Office Theme</vt:lpstr>
      <vt:lpstr>برنامه سازی پیشرفته  (کالکشن ها) </vt:lpstr>
      <vt:lpstr>یادآوری ...</vt:lpstr>
      <vt:lpstr>کالکشن ها: رشته (String)</vt:lpstr>
      <vt:lpstr>رشته: لیترال ها</vt:lpstr>
      <vt:lpstr>PowerPoint Presentation</vt:lpstr>
      <vt:lpstr>رشته: لیترال ها</vt:lpstr>
      <vt:lpstr>PowerPoint Presentation</vt:lpstr>
      <vt:lpstr>PowerPoint Presentation</vt:lpstr>
      <vt:lpstr>PowerPoint Presentation</vt:lpstr>
      <vt:lpstr>رشته: اندیس گذاری</vt:lpstr>
      <vt:lpstr>رشته: برش</vt:lpstr>
      <vt:lpstr>رشته: برش </vt:lpstr>
      <vt:lpstr>رشته: عملگرهای پایه ای</vt:lpstr>
      <vt:lpstr>رشته: عملگرهای پایه ای</vt:lpstr>
      <vt:lpstr>رشته به عنوان یک دنباله</vt:lpstr>
      <vt:lpstr>کالکشن ها: لیست</vt:lpstr>
      <vt:lpstr>کالکشن ها: لیست</vt:lpstr>
      <vt:lpstr>کالکشن ها: لیست</vt:lpstr>
      <vt:lpstr>لیست به عنوان یک دنباله</vt:lpstr>
      <vt:lpstr>لیست</vt:lpstr>
      <vt:lpstr>لیست</vt:lpstr>
      <vt:lpstr>لیست: Comprehension</vt:lpstr>
      <vt:lpstr>لیست: Comprehension</vt:lpstr>
      <vt:lpstr>لیست: Comprehension</vt:lpstr>
      <vt:lpstr>لیست: Comprehension</vt:lpstr>
      <vt:lpstr>لیست: Comprehension</vt:lpstr>
      <vt:lpstr>کالکشن ها: دیکشنری</vt:lpstr>
      <vt:lpstr>کالکشن ها: دیکشنری</vt:lpstr>
      <vt:lpstr>کالکشن ها: دیکشنری</vt:lpstr>
      <vt:lpstr>کالکشن ها: خلاصه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Ilia</cp:lastModifiedBy>
  <cp:revision>297</cp:revision>
  <dcterms:created xsi:type="dcterms:W3CDTF">2019-12-14T18:20:14Z</dcterms:created>
  <dcterms:modified xsi:type="dcterms:W3CDTF">2020-11-04T22:52:42Z</dcterms:modified>
</cp:coreProperties>
</file>